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26"/>
  </p:notesMasterIdLst>
  <p:sldIdLst>
    <p:sldId id="256" r:id="rId2"/>
    <p:sldId id="274" r:id="rId3"/>
    <p:sldId id="283" r:id="rId4"/>
    <p:sldId id="284" r:id="rId5"/>
    <p:sldId id="275" r:id="rId6"/>
    <p:sldId id="260" r:id="rId7"/>
    <p:sldId id="257" r:id="rId8"/>
    <p:sldId id="285" r:id="rId9"/>
    <p:sldId id="287" r:id="rId10"/>
    <p:sldId id="286" r:id="rId11"/>
    <p:sldId id="288" r:id="rId12"/>
    <p:sldId id="264" r:id="rId13"/>
    <p:sldId id="265" r:id="rId14"/>
    <p:sldId id="269" r:id="rId15"/>
    <p:sldId id="303" r:id="rId16"/>
    <p:sldId id="293" r:id="rId17"/>
    <p:sldId id="289" r:id="rId18"/>
    <p:sldId id="294" r:id="rId19"/>
    <p:sldId id="277" r:id="rId20"/>
    <p:sldId id="266" r:id="rId21"/>
    <p:sldId id="267" r:id="rId22"/>
    <p:sldId id="268" r:id="rId23"/>
    <p:sldId id="301" r:id="rId24"/>
    <p:sldId id="302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739745-193C-466D-B5B3-56656CD2C6DC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1C63F-E502-4406-8D22-E7F809BE2C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61C63F-E502-4406-8D22-E7F809BE2C2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61C63F-E502-4406-8D22-E7F809BE2C2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768E894-B170-456C-86AB-119F28A85142}" type="slidenum">
              <a:rPr lang="ru-RU" smtClean="0"/>
              <a:pPr/>
              <a:t>15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F6580-FA81-42F7-8002-B59124415DC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EA3F504-D011-49E8-B67D-7E13C17106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over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F6580-FA81-42F7-8002-B59124415DC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3F504-D011-49E8-B67D-7E13C17106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over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EA3F504-D011-49E8-B67D-7E13C17106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F6580-FA81-42F7-8002-B59124415DC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over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F6580-FA81-42F7-8002-B59124415DC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EA3F504-D011-49E8-B67D-7E13C17106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over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F6580-FA81-42F7-8002-B59124415DC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EA3F504-D011-49E8-B67D-7E13C17106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over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87F6580-FA81-42F7-8002-B59124415DC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3F504-D011-49E8-B67D-7E13C17106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over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F6580-FA81-42F7-8002-B59124415DC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EA3F504-D011-49E8-B67D-7E13C17106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over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F6580-FA81-42F7-8002-B59124415DC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EA3F504-D011-49E8-B67D-7E13C17106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F6580-FA81-42F7-8002-B59124415DC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EA3F504-D011-49E8-B67D-7E13C17106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EA3F504-D011-49E8-B67D-7E13C17106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F6580-FA81-42F7-8002-B59124415DC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over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EA3F504-D011-49E8-B67D-7E13C17106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87F6580-FA81-42F7-8002-B59124415DC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cover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87F6580-FA81-42F7-8002-B59124415DC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EA3F504-D011-49E8-B67D-7E13C17106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ransition spd="slow">
    <p:cover dir="ru"/>
  </p:transition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standart.edu.ru/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860032" y="5094530"/>
            <a:ext cx="4038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 eaLnBrk="0" hangingPunct="0"/>
            <a:r>
              <a:rPr lang="ru-RU" sz="2000" dirty="0" smtClean="0">
                <a:latin typeface="Monotype Corsiva" pitchFamily="66" charset="0"/>
                <a:cs typeface="Times New Roman" pitchFamily="18" charset="0"/>
              </a:rPr>
              <a:t>Терещенко </a:t>
            </a:r>
            <a:r>
              <a:rPr lang="ru-RU" sz="2000" dirty="0">
                <a:latin typeface="Monotype Corsiva" pitchFamily="66" charset="0"/>
                <a:cs typeface="Times New Roman" pitchFamily="18" charset="0"/>
              </a:rPr>
              <a:t>Оксана Юрьевна,</a:t>
            </a:r>
            <a:endParaRPr lang="ru-RU" sz="2000" dirty="0"/>
          </a:p>
          <a:p>
            <a:pPr algn="r" eaLnBrk="0" hangingPunct="0"/>
            <a:r>
              <a:rPr lang="ru-RU" sz="2000" dirty="0">
                <a:latin typeface="Monotype Corsiva" pitchFamily="66" charset="0"/>
                <a:cs typeface="Times New Roman" pitchFamily="18" charset="0"/>
              </a:rPr>
              <a:t>учитель  русского языка и литературы </a:t>
            </a:r>
            <a:endParaRPr lang="ru-RU" sz="2000" dirty="0"/>
          </a:p>
          <a:p>
            <a:pPr algn="r" eaLnBrk="0" hangingPunct="0"/>
            <a:r>
              <a:rPr lang="ru-RU" sz="2000" dirty="0">
                <a:latin typeface="Monotype Corsiva" pitchFamily="66" charset="0"/>
                <a:cs typeface="Times New Roman" pitchFamily="18" charset="0"/>
              </a:rPr>
              <a:t> МБОУ ЕСОШ № 1</a:t>
            </a:r>
            <a:endParaRPr lang="ru-RU" sz="2000" dirty="0"/>
          </a:p>
        </p:txBody>
      </p:sp>
      <p:sp>
        <p:nvSpPr>
          <p:cNvPr id="6" name="WordArt 4"/>
          <p:cNvSpPr>
            <a:spLocks noChangeArrowheads="1" noChangeShapeType="1" noTextEdit="1"/>
          </p:cNvSpPr>
          <p:nvPr/>
        </p:nvSpPr>
        <p:spPr bwMode="auto">
          <a:xfrm>
            <a:off x="431032" y="2564904"/>
            <a:ext cx="8712968" cy="24482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Современный урок  литературы </a:t>
            </a:r>
          </a:p>
          <a:p>
            <a:pPr algn="ctr"/>
            <a:r>
              <a:rPr lang="ru-RU" sz="3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   условиях   введения    ФГОС</a:t>
            </a:r>
            <a:endParaRPr lang="ru-RU" sz="3600" b="1" kern="1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/>
              <a:cs typeface="Times New Roman"/>
            </a:endParaRPr>
          </a:p>
        </p:txBody>
      </p:sp>
      <p:pic>
        <p:nvPicPr>
          <p:cNvPr id="1026" name="Picture 2" descr="C:\Users\Max\Pictures\a6b04867ac58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0"/>
            <a:ext cx="2493640" cy="249289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188640"/>
            <a:ext cx="734481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u="sng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Учителю    необходимо:</a:t>
            </a:r>
            <a:endParaRPr lang="ru-RU" sz="4400" b="1" u="sng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075" name="Picture 3" descr="C:\Users\Max\Pictures\uchitelnica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20000"/>
          </a:blip>
          <a:srcRect/>
          <a:stretch>
            <a:fillRect/>
          </a:stretch>
        </p:blipFill>
        <p:spPr bwMode="auto">
          <a:xfrm>
            <a:off x="-1" y="580428"/>
            <a:ext cx="3563889" cy="586648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907704" y="1124744"/>
            <a:ext cx="6851555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учиться по – новому готовиться к уроку</a:t>
            </a:r>
            <a:endParaRPr lang="ru-RU" sz="2800" b="1" cap="none" spc="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70599" y="1988840"/>
            <a:ext cx="6325771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учиться по – новому проводить урок</a:t>
            </a:r>
            <a:endParaRPr lang="ru-RU" sz="2800" b="1" cap="none" spc="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27784" y="2780928"/>
            <a:ext cx="5525872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учиться по – новому оценивать 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достижения обучающихся</a:t>
            </a:r>
            <a:endParaRPr lang="ru-RU" sz="2800" b="1" cap="none" spc="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40442" y="4005064"/>
            <a:ext cx="6930102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учиться по – новому взаимодействовать</a:t>
            </a:r>
          </a:p>
          <a:p>
            <a:pPr algn="ctr"/>
            <a:r>
              <a:rPr lang="ru-RU" sz="2800" cap="none" spc="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 их  родителями</a:t>
            </a:r>
            <a:endParaRPr lang="ru-RU" sz="2800" cap="none" spc="0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6"/>
            <a:ext cx="852028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/>
                <a:solidFill>
                  <a:schemeClr val="accent3"/>
                </a:solidFill>
                <a:effectLst/>
              </a:rPr>
              <a:t>В  основе  - </a:t>
            </a:r>
            <a:r>
              <a:rPr lang="ru-RU" sz="7200" b="1" u="sng" cap="none" spc="0" dirty="0" smtClean="0">
                <a:ln/>
                <a:solidFill>
                  <a:srgbClr val="C00000"/>
                </a:solidFill>
                <a:effectLst/>
                <a:latin typeface="Monotype Corsiva" pitchFamily="66" charset="0"/>
              </a:rPr>
              <a:t>целеполагание</a:t>
            </a:r>
            <a:endParaRPr lang="ru-RU" sz="7200" b="1" u="sng" cap="none" spc="0" dirty="0">
              <a:ln/>
              <a:solidFill>
                <a:srgbClr val="C00000"/>
              </a:solidFill>
              <a:effectLst/>
              <a:latin typeface="Monotype Corsiva" pitchFamily="66" charset="0"/>
            </a:endParaRPr>
          </a:p>
        </p:txBody>
      </p:sp>
      <p:sp>
        <p:nvSpPr>
          <p:cNvPr id="3" name="Стрелка вправо 2"/>
          <p:cNvSpPr/>
          <p:nvPr/>
        </p:nvSpPr>
        <p:spPr>
          <a:xfrm rot="5400000">
            <a:off x="3679025" y="964389"/>
            <a:ext cx="1785950" cy="285752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3071810"/>
            <a:ext cx="864399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u="sng" dirty="0" smtClean="0">
                <a:ln/>
                <a:solidFill>
                  <a:srgbClr val="C00000"/>
                </a:solidFill>
              </a:rPr>
              <a:t>Результаты:</a:t>
            </a:r>
          </a:p>
          <a:p>
            <a:pPr>
              <a:buFont typeface="Arial" pitchFamily="34" charset="0"/>
              <a:buChar char="•"/>
            </a:pPr>
            <a:r>
              <a:rPr lang="ru-RU" sz="3600" b="1" cap="none" spc="0" dirty="0" smtClean="0">
                <a:ln/>
                <a:solidFill>
                  <a:srgbClr val="C00000"/>
                </a:solidFill>
                <a:effectLst/>
              </a:rPr>
              <a:t>личностные           </a:t>
            </a:r>
            <a:r>
              <a:rPr lang="ru-RU" sz="3600" b="1" i="1" cap="none" spc="0" dirty="0" smtClean="0">
                <a:ln/>
                <a:solidFill>
                  <a:srgbClr val="C00000"/>
                </a:solidFill>
                <a:effectLst/>
                <a:latin typeface="Monotype Corsiva" pitchFamily="66" charset="0"/>
              </a:rPr>
              <a:t>(воспитательные);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ln/>
                <a:solidFill>
                  <a:srgbClr val="C00000"/>
                </a:solidFill>
              </a:rPr>
              <a:t>метапредметные </a:t>
            </a:r>
            <a:r>
              <a:rPr lang="ru-RU" sz="3600" b="1" dirty="0" smtClean="0">
                <a:ln/>
                <a:solidFill>
                  <a:srgbClr val="C00000"/>
                </a:solidFill>
                <a:latin typeface="Monotype Corsiva" pitchFamily="66" charset="0"/>
              </a:rPr>
              <a:t>(развивающие);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ln/>
                <a:solidFill>
                  <a:srgbClr val="C00000"/>
                </a:solidFill>
              </a:rPr>
              <a:t>предметные           </a:t>
            </a:r>
            <a:r>
              <a:rPr lang="ru-RU" sz="3600" b="1" i="1" dirty="0" smtClean="0">
                <a:ln/>
                <a:solidFill>
                  <a:srgbClr val="C00000"/>
                </a:solidFill>
                <a:latin typeface="Monotype Corsiva" pitchFamily="66" charset="0"/>
              </a:rPr>
              <a:t>(обучающие);</a:t>
            </a:r>
          </a:p>
        </p:txBody>
      </p:sp>
    </p:spTree>
  </p:cSld>
  <p:clrMapOvr>
    <a:masterClrMapping/>
  </p:clrMapOvr>
  <p:transition spd="slow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34400" cy="758952"/>
          </a:xfrm>
        </p:spPr>
        <p:txBody>
          <a:bodyPr>
            <a:normAutofit fontScale="90000"/>
          </a:bodyPr>
          <a:lstStyle/>
          <a:p>
            <a:pPr algn="r"/>
            <a:r>
              <a:rPr lang="ru-RU" b="1" dirty="0" smtClean="0"/>
              <a:t>Личностные   результаты образовательной   деятельности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Система ценностных отношений обучающихся – к себе, другим участникам образовательного процесса, самому образовательному процессу и его результатам, сформированные в образовательном процессе. </a:t>
            </a:r>
            <a:endParaRPr lang="ru-RU" sz="3600" dirty="0"/>
          </a:p>
        </p:txBody>
      </p:sp>
      <p:pic>
        <p:nvPicPr>
          <p:cNvPr id="3074" name="Picture 2" descr="C:\Users\Max\Pictures\MCj04338680000_1_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1517154" cy="151715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34400" cy="758952"/>
          </a:xfrm>
        </p:spPr>
        <p:txBody>
          <a:bodyPr>
            <a:normAutofit fontScale="90000"/>
          </a:bodyPr>
          <a:lstStyle/>
          <a:p>
            <a:pPr algn="r"/>
            <a:r>
              <a:rPr lang="ru-RU" b="1" dirty="0" smtClean="0"/>
              <a:t>Метапредметные   результаты образовательной   деятельности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/>
              <a:t>Способы деятельности, применимые как в рамках образовательного процесса, так и при решении проблем в реальных жизненных ситуациях, освоенные обучающимися на базе одного, нескольких или всех учебных предметов. </a:t>
            </a:r>
            <a:endParaRPr lang="ru-RU" sz="3200" dirty="0"/>
          </a:p>
        </p:txBody>
      </p:sp>
      <p:pic>
        <p:nvPicPr>
          <p:cNvPr id="4" name="Picture 2" descr="C:\Users\Max\Pictures\MCj04338680000_1_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1517154" cy="151715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34400" cy="758952"/>
          </a:xfrm>
        </p:spPr>
        <p:txBody>
          <a:bodyPr>
            <a:normAutofit fontScale="90000"/>
          </a:bodyPr>
          <a:lstStyle/>
          <a:p>
            <a:pPr algn="r"/>
            <a:r>
              <a:rPr lang="ru-RU" b="1" dirty="0" smtClean="0"/>
              <a:t>Предметные   результаты образовательной   деятельности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Конкретные элементы социального опыта – знания, умения и навыки, опыт решения проблем, опыт творческой деятельности, освоенные обучающимися в рамках отдельного учебного предмета. </a:t>
            </a:r>
            <a:endParaRPr lang="ru-RU" sz="3600" dirty="0"/>
          </a:p>
        </p:txBody>
      </p:sp>
      <p:pic>
        <p:nvPicPr>
          <p:cNvPr id="4" name="Picture 2" descr="C:\Users\Max\Pictures\MCj04338680000_1_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1517154" cy="151715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214282" y="1071546"/>
          <a:ext cx="8786874" cy="524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4874"/>
                <a:gridCol w="3290887"/>
                <a:gridCol w="4131113"/>
              </a:tblGrid>
              <a:tr h="39662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Позиции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Традиционная</a:t>
                      </a:r>
                      <a:r>
                        <a:rPr lang="ru-RU" sz="1400" baseline="0" dirty="0" smtClean="0"/>
                        <a:t> деятельность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Деятельность учителя, работающего по новому Стандарту</a:t>
                      </a:r>
                      <a:endParaRPr lang="ru-RU" sz="1400" dirty="0"/>
                    </a:p>
                  </a:txBody>
                  <a:tcPr/>
                </a:tc>
              </a:tr>
              <a:tr h="39662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Подготовка к уроку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Жестко структурированный конспект урока, 0 % свободы учителя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Сценарный план урока, на 30-60% предоставляющий свободу учителю</a:t>
                      </a:r>
                      <a:endParaRPr lang="ru-RU" sz="1400" b="0" dirty="0"/>
                    </a:p>
                  </a:txBody>
                  <a:tcPr/>
                </a:tc>
              </a:tr>
              <a:tr h="396622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При подготовке к уроку учитель использует</a:t>
                      </a:r>
                      <a:r>
                        <a:rPr lang="ru-RU" sz="1400" b="0" baseline="0" dirty="0" smtClean="0"/>
                        <a:t> методические рекомендации и учебник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При подготовке использует методические рекомендации, учебник, </a:t>
                      </a:r>
                      <a:r>
                        <a:rPr lang="en-US" sz="1400" b="0" dirty="0" smtClean="0"/>
                        <a:t>internet</a:t>
                      </a:r>
                      <a:r>
                        <a:rPr lang="ru-RU" sz="1400" b="0" dirty="0" smtClean="0"/>
                        <a:t>-ресурсы, материалы коллег, происходит обмен конспектами</a:t>
                      </a:r>
                      <a:endParaRPr lang="ru-RU" sz="1400" b="0" dirty="0"/>
                    </a:p>
                  </a:txBody>
                  <a:tcPr/>
                </a:tc>
              </a:tr>
              <a:tr h="39662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Основные этапы урока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Основное время</a:t>
                      </a:r>
                      <a:r>
                        <a:rPr lang="ru-RU" sz="1400" b="0" baseline="0" dirty="0" smtClean="0"/>
                        <a:t> урока отводилось этапу объяснения и закрепления</a:t>
                      </a:r>
                    </a:p>
                    <a:p>
                      <a:r>
                        <a:rPr lang="ru-RU" sz="1400" b="0" baseline="0" dirty="0" smtClean="0"/>
                        <a:t>(80%-говорение учителя)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Объяснение</a:t>
                      </a:r>
                      <a:r>
                        <a:rPr lang="ru-RU" sz="1400" b="0" baseline="0" dirty="0" smtClean="0"/>
                        <a:t> занимает 20-30% урока; закрепление 5-10% урока; самостоятельная деятельность учащихся 60-70% урока</a:t>
                      </a:r>
                      <a:endParaRPr lang="ru-RU" sz="1400" b="0" dirty="0"/>
                    </a:p>
                  </a:txBody>
                  <a:tcPr/>
                </a:tc>
              </a:tr>
              <a:tr h="39662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Главная цель учителя на уроке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Успеть выполнить то,</a:t>
                      </a:r>
                      <a:r>
                        <a:rPr lang="ru-RU" sz="1400" b="0" baseline="0" dirty="0" smtClean="0"/>
                        <a:t> что запланировано на урок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Организовать деятельность детей по:</a:t>
                      </a:r>
                    </a:p>
                    <a:p>
                      <a:r>
                        <a:rPr lang="ru-RU" sz="1400" b="0" dirty="0" smtClean="0"/>
                        <a:t>-поиску, обработке информации;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="0" baseline="0" dirty="0" smtClean="0"/>
                        <a:t>обобщению способов деятельности;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="0" baseline="0" dirty="0" smtClean="0"/>
                        <a:t>постановке учебной задачи…</a:t>
                      </a:r>
                      <a:endParaRPr lang="ru-RU" sz="1400" b="0" dirty="0"/>
                    </a:p>
                  </a:txBody>
                  <a:tcPr/>
                </a:tc>
              </a:tr>
              <a:tr h="39662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Деятельность учащихся определяется через формулирование заданий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Реши, спиши, сравни, найди, выпиши, выполни…</a:t>
                      </a:r>
                    </a:p>
                    <a:p>
                      <a:r>
                        <a:rPr lang="ru-RU" sz="1400" b="0" dirty="0" smtClean="0"/>
                        <a:t>93% - репродуктивные задания;</a:t>
                      </a:r>
                    </a:p>
                    <a:p>
                      <a:r>
                        <a:rPr lang="ru-RU" sz="1400" b="0" dirty="0" smtClean="0"/>
                        <a:t>7% - исследуй</a:t>
                      </a:r>
                      <a:r>
                        <a:rPr lang="ru-RU" sz="1400" b="0" baseline="0" dirty="0" smtClean="0"/>
                        <a:t> (чаще для сильных учащихся)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Проанализируйте, докажите (объясните), сравните, выразите символом, создайте схему или модель, продолжите, обобщите</a:t>
                      </a:r>
                      <a:r>
                        <a:rPr lang="ru-RU" sz="1400" b="0" baseline="0" dirty="0" smtClean="0"/>
                        <a:t> (сделайте вывод), выберите решение или способ решения, исследуйте, оцените, измените, придумайте…</a:t>
                      </a:r>
                      <a:endParaRPr lang="ru-RU" sz="1400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251520" y="116632"/>
            <a:ext cx="8640960" cy="360040"/>
          </a:xfrm>
          <a:prstGeom prst="rect">
            <a:avLst/>
          </a:prstGeom>
          <a:solidFill>
            <a:schemeClr val="bg1">
              <a:alpha val="11000"/>
            </a:schemeClr>
          </a:solidFill>
          <a:ln>
            <a:noFill/>
          </a:ln>
          <a:scene3d>
            <a:camera prst="perspectiveRelaxed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79512" y="214290"/>
            <a:ext cx="896448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Сравним…</a:t>
            </a:r>
            <a:endParaRPr lang="ru-RU" sz="28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xfrm>
            <a:off x="179388" y="1817688"/>
            <a:ext cx="8785225" cy="5040312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r>
              <a:rPr lang="ru-RU" sz="3100" b="1" u="sng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Предметные:</a:t>
            </a:r>
            <a:r>
              <a:rPr lang="ru-RU" sz="31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Отработать  способ действия при  определении односоставных  предложений  в тексте, вести работу по предупреждению наиболее распространённых и устойчивых ошибок в определении вида  односоставных предложений.</a:t>
            </a:r>
            <a:b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u="sng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Личностные:</a:t>
            </a:r>
            <a:r>
              <a:rPr lang="ru-RU" sz="31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Воспитывать положительное отношение к учёбе, к знаниям; интерес к  русской  литературе  посредством  более детального  знакомства с поэзией  Сергея  Есенина. </a:t>
            </a:r>
            <a:b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u="sng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31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Развивать умение высказываться на грамматическую тему, сопоставлять, анализировать, развивать синтаксическую и пунктуационную  зоркость.</a:t>
            </a:r>
            <a:endParaRPr lang="ru-RU" sz="32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1560" y="260648"/>
            <a:ext cx="8153400" cy="990600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ru-RU" sz="8000" b="1" dirty="0">
                <a:solidFill>
                  <a:srgbClr val="800000"/>
                </a:solidFill>
                <a:ea typeface="+mj-ea"/>
                <a:cs typeface="Times New Roman" pitchFamily="18" charset="0"/>
              </a:rPr>
              <a:t>Результаты: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539552" y="404664"/>
            <a:ext cx="7992888" cy="583264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611560" y="476672"/>
            <a:ext cx="7920880" cy="5904656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xfrm>
            <a:off x="179388" y="1817688"/>
            <a:ext cx="8785225" cy="5040312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r>
              <a:rPr lang="ru-RU" sz="3100" b="1" u="sng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Личностные:</a:t>
            </a:r>
            <a:r>
              <a:rPr lang="ru-RU" sz="31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Воспитывать положительное отношение к учёбе, к знаниям; интерес к  русской  литературе  посредством  более детального  знакомства с поэзией  Сергея  Есенина.</a:t>
            </a:r>
            <a:b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u="sng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31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Развивать умение высказываться на грамматическую тему, сопоставлять, анализировать, развивать синтаксическую и пунктуационную  зоркость.</a:t>
            </a:r>
            <a:b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u="sng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Предметные:</a:t>
            </a:r>
            <a:r>
              <a:rPr lang="ru-RU" sz="31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Отработать  способ действия при  определении односоставных  предложений  в тексте, вести работу по предупреждению наиболее распространённых и устойчивых ошибок в определении вида  односоставных предложений.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 </a:t>
            </a:r>
            <a:endParaRPr lang="ru-RU" sz="32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27584" y="0"/>
            <a:ext cx="8153400" cy="990600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ru-RU" sz="8000" b="1" dirty="0">
                <a:solidFill>
                  <a:srgbClr val="800000"/>
                </a:solidFill>
                <a:ea typeface="+mj-ea"/>
                <a:cs typeface="Times New Roman" pitchFamily="18" charset="0"/>
              </a:rPr>
              <a:t>Результаты:</a:t>
            </a:r>
          </a:p>
        </p:txBody>
      </p:sp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ChangeArrowheads="1"/>
          </p:cNvSpPr>
          <p:nvPr/>
        </p:nvSpPr>
        <p:spPr bwMode="auto">
          <a:xfrm>
            <a:off x="179512" y="260648"/>
            <a:ext cx="896448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3200" b="1" dirty="0">
                <a:solidFill>
                  <a:srgbClr val="800000"/>
                </a:solidFill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rgbClr val="800000"/>
                </a:solidFill>
                <a:cs typeface="Times New Roman" pitchFamily="18" charset="0"/>
              </a:rPr>
              <a:t>Рефлексия </a:t>
            </a:r>
          </a:p>
          <a:p>
            <a:pPr eaLnBrk="0" hangingPunct="0"/>
            <a:endParaRPr lang="ru-RU" sz="2400" b="1" dirty="0" smtClean="0"/>
          </a:p>
          <a:p>
            <a:pPr eaLnBrk="0" hangingPunct="0"/>
            <a:endParaRPr lang="ru-RU" sz="2400" b="1" dirty="0"/>
          </a:p>
          <a:p>
            <a:pPr eaLnBrk="0" hangingPunct="0"/>
            <a:endParaRPr lang="ru-RU" sz="6600" dirty="0" smtClean="0"/>
          </a:p>
          <a:p>
            <a:pPr eaLnBrk="0" hangingPunct="0"/>
            <a:r>
              <a:rPr lang="ru-RU" sz="6600" dirty="0" smtClean="0"/>
              <a:t>Знаю …           </a:t>
            </a:r>
            <a:r>
              <a:rPr lang="ru-RU" sz="6600" b="1" dirty="0" smtClean="0">
                <a:solidFill>
                  <a:srgbClr val="C00000"/>
                </a:solidFill>
              </a:rPr>
              <a:t>ЧТО?</a:t>
            </a:r>
          </a:p>
          <a:p>
            <a:pPr eaLnBrk="0" hangingPunct="0"/>
            <a:r>
              <a:rPr lang="ru-RU" sz="6600" dirty="0" smtClean="0"/>
              <a:t>Умею…            </a:t>
            </a:r>
            <a:r>
              <a:rPr lang="ru-RU" sz="6600" b="1" dirty="0" smtClean="0">
                <a:solidFill>
                  <a:srgbClr val="C00000"/>
                </a:solidFill>
              </a:rPr>
              <a:t>КАК?</a:t>
            </a:r>
          </a:p>
          <a:p>
            <a:pPr eaLnBrk="0" hangingPunct="0"/>
            <a:r>
              <a:rPr lang="ru-RU" sz="6600" dirty="0" smtClean="0"/>
              <a:t>Понимаю… </a:t>
            </a:r>
            <a:r>
              <a:rPr lang="ru-RU" sz="6600" b="1" dirty="0" smtClean="0">
                <a:solidFill>
                  <a:srgbClr val="C00000"/>
                </a:solidFill>
              </a:rPr>
              <a:t>ЗАЧЕМ?</a:t>
            </a:r>
            <a:endParaRPr lang="ru-RU" sz="66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Max\Pictures\po86l0wafdop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8640"/>
            <a:ext cx="2376264" cy="286424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Главная   методическая   цель достигается   следующими   путями: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Ход </a:t>
            </a:r>
            <a:r>
              <a:rPr lang="ru-RU" dirty="0"/>
              <a:t>познания – «от учеников». Учитель составляет и обсуждает план урока </a:t>
            </a:r>
            <a:r>
              <a:rPr lang="ru-RU" i="1" dirty="0"/>
              <a:t>вместе</a:t>
            </a:r>
            <a:r>
              <a:rPr lang="ru-RU" dirty="0"/>
              <a:t> с учащимися, использует в ходе урока дидактический материал, позволяющий ученику </a:t>
            </a:r>
            <a:r>
              <a:rPr lang="ru-RU" b="1" i="1" dirty="0"/>
              <a:t>выбирать</a:t>
            </a:r>
            <a:r>
              <a:rPr lang="ru-RU" dirty="0"/>
              <a:t> наиболее значимые для него вид и форму учебного содержания.</a:t>
            </a:r>
          </a:p>
          <a:p>
            <a:pPr lvl="0"/>
            <a:r>
              <a:rPr lang="ru-RU" dirty="0"/>
              <a:t>Преобразующий характер </a:t>
            </a:r>
            <a:r>
              <a:rPr lang="ru-RU" b="1" i="1" dirty="0"/>
              <a:t>деятельности </a:t>
            </a:r>
            <a:r>
              <a:rPr lang="ru-RU" dirty="0"/>
              <a:t>обучающихся: наблюдают, сравнивают, группируют, классифицируют, делают выводы, выясняют закономерности. </a:t>
            </a:r>
          </a:p>
          <a:p>
            <a:pPr lvl="0"/>
            <a:r>
              <a:rPr lang="ru-RU" dirty="0"/>
              <a:t>Интенсивная </a:t>
            </a:r>
            <a:r>
              <a:rPr lang="ru-RU" b="1" i="1" dirty="0"/>
              <a:t>самостоятельная деятельность </a:t>
            </a:r>
            <a:r>
              <a:rPr lang="ru-RU" dirty="0"/>
              <a:t>обучающихся, связанная с эмоциональными переживаниями, которая сопровождается эффектом неожиданности. </a:t>
            </a:r>
          </a:p>
        </p:txBody>
      </p:sp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5292080" cy="5040560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  <a:buNone/>
            </a:pPr>
            <a:r>
              <a:rPr lang="ru-RU" i="1" dirty="0" smtClean="0">
                <a:latin typeface="Monotype Corsiva" pitchFamily="66" charset="0"/>
              </a:rPr>
              <a:t>         </a:t>
            </a:r>
            <a:r>
              <a:rPr lang="ru-RU" sz="4300" i="1" dirty="0" smtClean="0">
                <a:latin typeface="Monotype Corsiva" pitchFamily="66" charset="0"/>
                <a:cs typeface="Times New Roman" pitchFamily="18" charset="0"/>
              </a:rPr>
              <a:t>«Урок – это зеркало общей и педагогической культуры учителя, мерило его интеллектуального богатства, показатель его кругозора, эрудиции»</a:t>
            </a:r>
          </a:p>
          <a:p>
            <a:pPr algn="just">
              <a:spcBef>
                <a:spcPts val="0"/>
              </a:spcBef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В.А.Сухомлинский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Max\Pictures\suhomlinskij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5508104" y="1412776"/>
            <a:ext cx="3358873" cy="48489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1331640" y="1527175"/>
            <a:ext cx="7172598" cy="4572000"/>
          </a:xfrm>
        </p:spPr>
        <p:txBody>
          <a:bodyPr>
            <a:normAutofit/>
          </a:bodyPr>
          <a:lstStyle/>
          <a:p>
            <a:r>
              <a:rPr lang="ru-RU" sz="3200" b="1" u="sng" dirty="0" smtClean="0">
                <a:solidFill>
                  <a:srgbClr val="C00000"/>
                </a:solidFill>
              </a:rPr>
              <a:t>Принцип   открытости</a:t>
            </a:r>
            <a:r>
              <a:rPr lang="ru-RU" sz="3200" u="sng" dirty="0" smtClean="0">
                <a:solidFill>
                  <a:srgbClr val="C00000"/>
                </a:solidFill>
              </a:rPr>
              <a:t>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- предполагает использование на уроке разнообразных видов общения, совместный поиск истины путем выслушивания, </a:t>
            </a:r>
            <a:r>
              <a:rPr lang="ru-RU" sz="3200" b="1" u="sng" dirty="0" err="1" smtClean="0"/>
              <a:t>взаимо</a:t>
            </a:r>
            <a:r>
              <a:rPr lang="ru-RU" sz="3200" dirty="0" err="1" smtClean="0"/>
              <a:t>принятия</a:t>
            </a:r>
            <a:r>
              <a:rPr lang="ru-RU" sz="3200" dirty="0" smtClean="0"/>
              <a:t>, </a:t>
            </a:r>
            <a:r>
              <a:rPr lang="ru-RU" sz="3200" b="1" u="sng" dirty="0" smtClean="0"/>
              <a:t>взаимо</a:t>
            </a:r>
            <a:r>
              <a:rPr lang="ru-RU" sz="3200" dirty="0" smtClean="0"/>
              <a:t>понимания, через организацию учебного диалога. </a:t>
            </a:r>
            <a:endParaRPr lang="ru-RU" sz="3200" dirty="0"/>
          </a:p>
        </p:txBody>
      </p:sp>
      <p:pic>
        <p:nvPicPr>
          <p:cNvPr id="4" name="Picture 3" descr="C:\Users\MaxisTM\Desktop\к презентации\aalamate_taajob.png"/>
          <p:cNvPicPr>
            <a:picLocks noChangeAspect="1" noChangeArrowheads="1"/>
          </p:cNvPicPr>
          <p:nvPr/>
        </p:nvPicPr>
        <p:blipFill>
          <a:blip r:embed="rId2" cstate="print"/>
          <a:srcRect l="22841" r="26907"/>
          <a:stretch>
            <a:fillRect/>
          </a:stretch>
        </p:blipFill>
        <p:spPr bwMode="auto">
          <a:xfrm>
            <a:off x="0" y="980728"/>
            <a:ext cx="1268413" cy="530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1331640" y="332656"/>
            <a:ext cx="7172598" cy="5766519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rgbClr val="C00000"/>
                </a:solidFill>
              </a:rPr>
              <a:t>Принцип   вариативности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предполагает определенную позицию учителя, обеспечивающую самореализацию каждого ученика в обучении. Вариативность  также тесно связана и с технологией проведения урока, предполагающей </a:t>
            </a:r>
            <a:r>
              <a:rPr lang="ru-RU" b="1" u="sng" dirty="0" smtClean="0"/>
              <a:t>разнообразие видов работ, </a:t>
            </a:r>
            <a:r>
              <a:rPr lang="ru-RU" dirty="0" smtClean="0"/>
              <a:t>форм организации учащихся, </a:t>
            </a:r>
            <a:r>
              <a:rPr lang="ru-RU" b="1" u="sng" dirty="0" smtClean="0"/>
              <a:t>гибкость и оперативность учителя в нестандартных ситуациях, </a:t>
            </a:r>
            <a:r>
              <a:rPr lang="ru-RU" dirty="0" smtClean="0"/>
              <a:t>которыми изобилует личностно – ориентированный урок. </a:t>
            </a:r>
            <a:endParaRPr lang="ru-RU" dirty="0"/>
          </a:p>
        </p:txBody>
      </p:sp>
      <p:pic>
        <p:nvPicPr>
          <p:cNvPr id="4" name="Picture 3" descr="C:\Users\MaxisTM\Desktop\к презентации\aalamate_taajob.png"/>
          <p:cNvPicPr>
            <a:picLocks noChangeAspect="1" noChangeArrowheads="1"/>
          </p:cNvPicPr>
          <p:nvPr/>
        </p:nvPicPr>
        <p:blipFill>
          <a:blip r:embed="rId2" cstate="print"/>
          <a:srcRect l="22841" r="26907"/>
          <a:stretch>
            <a:fillRect/>
          </a:stretch>
        </p:blipFill>
        <p:spPr bwMode="auto">
          <a:xfrm>
            <a:off x="179512" y="764704"/>
            <a:ext cx="1268413" cy="530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1259632" y="1340768"/>
            <a:ext cx="7244606" cy="4572000"/>
          </a:xfrm>
        </p:spPr>
        <p:txBody>
          <a:bodyPr/>
          <a:lstStyle/>
          <a:p>
            <a:r>
              <a:rPr lang="ru-RU" b="1" u="sng" dirty="0" smtClean="0">
                <a:solidFill>
                  <a:srgbClr val="C00000"/>
                </a:solidFill>
              </a:rPr>
              <a:t>Приоритет   индивидуальности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создать условия для </a:t>
            </a:r>
            <a:r>
              <a:rPr lang="ru-RU" b="1" u="sng" dirty="0" smtClean="0"/>
              <a:t>самовыражения каждого ученика</a:t>
            </a:r>
            <a:r>
              <a:rPr lang="ru-RU" dirty="0" smtClean="0"/>
              <a:t>, проявления его избирательности к учебному материалу, способу и форме репрезентации этого материала. </a:t>
            </a:r>
            <a:endParaRPr lang="ru-RU" dirty="0"/>
          </a:p>
        </p:txBody>
      </p:sp>
      <p:pic>
        <p:nvPicPr>
          <p:cNvPr id="4" name="Picture 3" descr="C:\Users\MaxisTM\Desktop\к презентации\aalamate_taajob.png"/>
          <p:cNvPicPr>
            <a:picLocks noChangeAspect="1" noChangeArrowheads="1"/>
          </p:cNvPicPr>
          <p:nvPr/>
        </p:nvPicPr>
        <p:blipFill>
          <a:blip r:embed="rId2" cstate="print"/>
          <a:srcRect l="22841" r="26907"/>
          <a:stretch>
            <a:fillRect/>
          </a:stretch>
        </p:blipFill>
        <p:spPr bwMode="auto">
          <a:xfrm>
            <a:off x="0" y="836712"/>
            <a:ext cx="1268413" cy="530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260648"/>
            <a:ext cx="8229600" cy="808038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dirty="0" smtClean="0">
                <a:solidFill>
                  <a:srgbClr val="C00000"/>
                </a:solidFill>
                <a:latin typeface="Book Antiqua" pitchFamily="18" charset="0"/>
              </a:rPr>
              <a:t>Программы отдельных учебных</a:t>
            </a:r>
            <a:br>
              <a:rPr lang="ru-RU" sz="2800" b="1" dirty="0" smtClean="0">
                <a:solidFill>
                  <a:srgbClr val="C00000"/>
                </a:solidFill>
                <a:latin typeface="Book Antiqua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Book Antiqua" pitchFamily="18" charset="0"/>
              </a:rPr>
              <a:t> предметов, курсов  должны содержать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7010400" cy="304800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None/>
            </a:pPr>
            <a:r>
              <a:rPr lang="ru-RU" sz="2000" b="1" dirty="0" smtClean="0">
                <a:solidFill>
                  <a:srgbClr val="000099"/>
                </a:solidFill>
                <a:latin typeface="Book Antiqua" pitchFamily="18" charset="0"/>
              </a:rPr>
              <a:t>1.Пояснительная записка</a:t>
            </a:r>
          </a:p>
        </p:txBody>
      </p:sp>
      <p:sp>
        <p:nvSpPr>
          <p:cNvPr id="88068" name="Rectangle 4"/>
          <p:cNvSpPr>
            <a:spLocks noChangeArrowheads="1"/>
          </p:cNvSpPr>
          <p:nvPr/>
        </p:nvSpPr>
        <p:spPr bwMode="auto">
          <a:xfrm>
            <a:off x="228600" y="1905000"/>
            <a:ext cx="8534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ru-RU" sz="1400">
                <a:latin typeface="Tahoma" pitchFamily="34" charset="0"/>
              </a:rPr>
              <a:t> </a:t>
            </a:r>
            <a:r>
              <a:rPr lang="ru-RU" sz="2000" b="1">
                <a:solidFill>
                  <a:srgbClr val="000099"/>
                </a:solidFill>
                <a:latin typeface="Book Antiqua" pitchFamily="18" charset="0"/>
              </a:rPr>
              <a:t>2. Общая характеристика учебного предмета</a:t>
            </a:r>
          </a:p>
        </p:txBody>
      </p:sp>
      <p:sp>
        <p:nvSpPr>
          <p:cNvPr id="88069" name="Rectangle 5"/>
          <p:cNvSpPr>
            <a:spLocks noChangeArrowheads="1"/>
          </p:cNvSpPr>
          <p:nvPr/>
        </p:nvSpPr>
        <p:spPr bwMode="auto">
          <a:xfrm>
            <a:off x="0" y="2286000"/>
            <a:ext cx="8077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ru-RU" sz="1400" dirty="0">
                <a:latin typeface="Tahoma" pitchFamily="34" charset="0"/>
              </a:rPr>
              <a:t>      </a:t>
            </a:r>
            <a:r>
              <a:rPr lang="ru-RU" sz="2000" b="1" dirty="0">
                <a:solidFill>
                  <a:srgbClr val="000099"/>
                </a:solidFill>
                <a:latin typeface="Book Antiqua" pitchFamily="18" charset="0"/>
              </a:rPr>
              <a:t>3. Описание места предмета в учебном плане</a:t>
            </a:r>
          </a:p>
        </p:txBody>
      </p:sp>
      <p:sp>
        <p:nvSpPr>
          <p:cNvPr id="88070" name="Rectangle 6"/>
          <p:cNvSpPr>
            <a:spLocks noChangeArrowheads="1"/>
          </p:cNvSpPr>
          <p:nvPr/>
        </p:nvSpPr>
        <p:spPr bwMode="auto">
          <a:xfrm>
            <a:off x="152400" y="2667000"/>
            <a:ext cx="822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ru-RU" sz="1400" dirty="0">
                <a:latin typeface="Tahoma" pitchFamily="34" charset="0"/>
              </a:rPr>
              <a:t>   </a:t>
            </a:r>
            <a:r>
              <a:rPr lang="ru-RU" sz="2000" b="1" dirty="0">
                <a:solidFill>
                  <a:srgbClr val="000099"/>
                </a:solidFill>
                <a:latin typeface="Book Antiqua" pitchFamily="18" charset="0"/>
              </a:rPr>
              <a:t>4.</a:t>
            </a:r>
            <a:r>
              <a:rPr lang="ru-RU" sz="1400" dirty="0">
                <a:latin typeface="Tahoma" pitchFamily="34" charset="0"/>
              </a:rPr>
              <a:t> </a:t>
            </a:r>
            <a:r>
              <a:rPr lang="ru-RU" sz="2000" b="1" dirty="0">
                <a:solidFill>
                  <a:srgbClr val="000099"/>
                </a:solidFill>
                <a:latin typeface="Book Antiqua" pitchFamily="18" charset="0"/>
              </a:rPr>
              <a:t>Личностные, </a:t>
            </a:r>
            <a:r>
              <a:rPr lang="ru-RU" sz="2000" b="1" dirty="0" err="1">
                <a:solidFill>
                  <a:srgbClr val="000099"/>
                </a:solidFill>
                <a:latin typeface="Book Antiqua" pitchFamily="18" charset="0"/>
              </a:rPr>
              <a:t>метапредметные</a:t>
            </a:r>
            <a:r>
              <a:rPr lang="ru-RU" sz="2000" b="1" dirty="0">
                <a:solidFill>
                  <a:srgbClr val="000099"/>
                </a:solidFill>
                <a:latin typeface="Book Antiqua" pitchFamily="18" charset="0"/>
              </a:rPr>
              <a:t>, предметные результаты освоения конкретного предмета</a:t>
            </a:r>
          </a:p>
        </p:txBody>
      </p:sp>
      <p:sp>
        <p:nvSpPr>
          <p:cNvPr id="88071" name="Rectangle 7"/>
          <p:cNvSpPr>
            <a:spLocks noChangeArrowheads="1"/>
          </p:cNvSpPr>
          <p:nvPr/>
        </p:nvSpPr>
        <p:spPr bwMode="auto">
          <a:xfrm>
            <a:off x="0" y="3276600"/>
            <a:ext cx="723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ru-RU" sz="1400">
                <a:latin typeface="Tahoma" pitchFamily="34" charset="0"/>
              </a:rPr>
              <a:t>      </a:t>
            </a:r>
            <a:r>
              <a:rPr lang="ru-RU" sz="2000" b="1">
                <a:solidFill>
                  <a:srgbClr val="000099"/>
                </a:solidFill>
                <a:latin typeface="Book Antiqua" pitchFamily="18" charset="0"/>
              </a:rPr>
              <a:t>5.</a:t>
            </a:r>
            <a:r>
              <a:rPr lang="ru-RU" sz="1400">
                <a:latin typeface="Tahoma" pitchFamily="34" charset="0"/>
              </a:rPr>
              <a:t> </a:t>
            </a:r>
            <a:r>
              <a:rPr lang="ru-RU" sz="2000" b="1">
                <a:solidFill>
                  <a:srgbClr val="000099"/>
                </a:solidFill>
                <a:latin typeface="Book Antiqua" pitchFamily="18" charset="0"/>
              </a:rPr>
              <a:t>Содержание учебного предмета</a:t>
            </a:r>
          </a:p>
        </p:txBody>
      </p:sp>
      <p:sp>
        <p:nvSpPr>
          <p:cNvPr id="88072" name="Rectangle 8"/>
          <p:cNvSpPr>
            <a:spLocks noChangeArrowheads="1"/>
          </p:cNvSpPr>
          <p:nvPr/>
        </p:nvSpPr>
        <p:spPr bwMode="auto">
          <a:xfrm>
            <a:off x="0" y="3733800"/>
            <a:ext cx="868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ru-RU" sz="1400">
                <a:latin typeface="Tahoma" pitchFamily="34" charset="0"/>
              </a:rPr>
              <a:t>     </a:t>
            </a:r>
            <a:r>
              <a:rPr lang="ru-RU" sz="2000" b="1">
                <a:solidFill>
                  <a:srgbClr val="000099"/>
                </a:solidFill>
                <a:latin typeface="Book Antiqua" pitchFamily="18" charset="0"/>
              </a:rPr>
              <a:t> 6.Тематическое планирование с определением основных видов учебной деятельности</a:t>
            </a:r>
          </a:p>
        </p:txBody>
      </p:sp>
      <p:sp>
        <p:nvSpPr>
          <p:cNvPr id="88073" name="Rectangle 9"/>
          <p:cNvSpPr>
            <a:spLocks noChangeArrowheads="1"/>
          </p:cNvSpPr>
          <p:nvPr/>
        </p:nvSpPr>
        <p:spPr bwMode="auto">
          <a:xfrm>
            <a:off x="228600" y="4419600"/>
            <a:ext cx="9982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ru-RU" sz="1400" dirty="0">
                <a:latin typeface="Tahoma" pitchFamily="34" charset="0"/>
              </a:rPr>
              <a:t>  </a:t>
            </a:r>
            <a:r>
              <a:rPr lang="ru-RU" sz="2000" b="1" dirty="0">
                <a:solidFill>
                  <a:srgbClr val="000099"/>
                </a:solidFill>
                <a:latin typeface="Book Antiqua" pitchFamily="18" charset="0"/>
              </a:rPr>
              <a:t>7.</a:t>
            </a:r>
            <a:r>
              <a:rPr lang="ru-RU" sz="1400" dirty="0">
                <a:latin typeface="Tahoma" pitchFamily="34" charset="0"/>
              </a:rPr>
              <a:t> </a:t>
            </a:r>
            <a:r>
              <a:rPr lang="ru-RU" sz="2000" b="1" dirty="0">
                <a:solidFill>
                  <a:srgbClr val="000099"/>
                </a:solidFill>
                <a:latin typeface="Book Antiqua" pitchFamily="18" charset="0"/>
              </a:rPr>
              <a:t>Описание учебно-методического и материально-технического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ru-RU" sz="2000" b="1" dirty="0">
                <a:solidFill>
                  <a:srgbClr val="000099"/>
                </a:solidFill>
                <a:latin typeface="Book Antiqua" pitchFamily="18" charset="0"/>
              </a:rPr>
              <a:t> обеспечения образовательного процесса</a:t>
            </a:r>
          </a:p>
        </p:txBody>
      </p:sp>
      <p:sp>
        <p:nvSpPr>
          <p:cNvPr id="88074" name="Rectangle 10"/>
          <p:cNvSpPr>
            <a:spLocks noChangeArrowheads="1"/>
          </p:cNvSpPr>
          <p:nvPr/>
        </p:nvSpPr>
        <p:spPr bwMode="auto">
          <a:xfrm>
            <a:off x="152400" y="5105400"/>
            <a:ext cx="7848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ru-RU" sz="1400" dirty="0">
                <a:latin typeface="Tahoma" pitchFamily="34" charset="0"/>
              </a:rPr>
              <a:t>   </a:t>
            </a:r>
            <a:r>
              <a:rPr lang="ru-RU" sz="2000" b="1" dirty="0">
                <a:solidFill>
                  <a:srgbClr val="000099"/>
                </a:solidFill>
                <a:latin typeface="Book Antiqua" pitchFamily="18" charset="0"/>
              </a:rPr>
              <a:t>8.</a:t>
            </a:r>
            <a:r>
              <a:rPr lang="ru-RU" sz="1400" dirty="0">
                <a:latin typeface="Tahoma" pitchFamily="34" charset="0"/>
              </a:rPr>
              <a:t> </a:t>
            </a:r>
            <a:r>
              <a:rPr lang="ru-RU" sz="2000" b="1" dirty="0">
                <a:solidFill>
                  <a:srgbClr val="000099"/>
                </a:solidFill>
                <a:latin typeface="Book Antiqua" pitchFamily="18" charset="0"/>
              </a:rPr>
              <a:t>Планируемые результаты изучения учебного курса</a:t>
            </a:r>
          </a:p>
        </p:txBody>
      </p:sp>
      <p:pic>
        <p:nvPicPr>
          <p:cNvPr id="88075" name="Picture 7" descr="log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188640"/>
            <a:ext cx="2448272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8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8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8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8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88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88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88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6" grpId="0"/>
      <p:bldP spid="88067" grpId="0" build="p"/>
      <p:bldP spid="88068" grpId="0"/>
      <p:bldP spid="88069" grpId="0"/>
      <p:bldP spid="88070" grpId="0"/>
      <p:bldP spid="88071" grpId="0"/>
      <p:bldP spid="88072" grpId="0"/>
      <p:bldP spid="88073" grpId="0"/>
      <p:bldP spid="8807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63888" y="332656"/>
            <a:ext cx="532859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>
                <a:latin typeface="Monotype Corsiva" pitchFamily="66" charset="0"/>
              </a:rPr>
              <a:t>Счастлива та школа, которая учит ревностно изучать и делать хорошее…</a:t>
            </a:r>
          </a:p>
          <a:p>
            <a:pPr algn="r"/>
            <a:endParaRPr lang="ru-RU" sz="6000" dirty="0" smtClean="0">
              <a:latin typeface="Monotype Corsiva" pitchFamily="66" charset="0"/>
            </a:endParaRPr>
          </a:p>
          <a:p>
            <a:pPr algn="r"/>
            <a:r>
              <a:rPr lang="ru-RU" sz="3200" dirty="0" smtClean="0"/>
              <a:t>Ян  </a:t>
            </a:r>
            <a:r>
              <a:rPr lang="ru-RU" sz="3200" dirty="0" err="1" smtClean="0"/>
              <a:t>Амос</a:t>
            </a:r>
            <a:r>
              <a:rPr lang="ru-RU" sz="3200" dirty="0" smtClean="0"/>
              <a:t>  Каменский</a:t>
            </a:r>
            <a:endParaRPr lang="ru-RU" sz="3200" dirty="0"/>
          </a:p>
        </p:txBody>
      </p:sp>
      <p:pic>
        <p:nvPicPr>
          <p:cNvPr id="5122" name="Picture 2" descr="C:\Users\Max\Pictures\1281898353_qltyu7fr2dkahnx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</a:blip>
          <a:srcRect r="16736"/>
          <a:stretch>
            <a:fillRect/>
          </a:stretch>
        </p:blipFill>
        <p:spPr bwMode="auto">
          <a:xfrm>
            <a:off x="-252536" y="1628800"/>
            <a:ext cx="3965426" cy="4581128"/>
          </a:xfrm>
          <a:prstGeom prst="rect">
            <a:avLst/>
          </a:prstGeom>
          <a:noFill/>
        </p:spPr>
      </p:pic>
      <p:pic>
        <p:nvPicPr>
          <p:cNvPr id="5123" name="Picture 3" descr="C:\Users\Max\Pictures\0_6786b_974aeb63_X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51520" y="260648"/>
            <a:ext cx="2073802" cy="21602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Max\Pictures\fgo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>
            <a:off x="1" y="0"/>
            <a:ext cx="3779911" cy="227687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491880" y="-459432"/>
            <a:ext cx="1988045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</a:t>
            </a:r>
            <a:endParaRPr lang="ru-RU" sz="200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92081" y="908720"/>
            <a:ext cx="3672408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деятельность</a:t>
            </a:r>
            <a:endParaRPr lang="ru-RU" sz="36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5400000">
            <a:off x="3887924" y="1304764"/>
            <a:ext cx="1152128" cy="2808312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4077072"/>
            <a:ext cx="3898824" cy="2585323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развитие </a:t>
            </a:r>
          </a:p>
          <a:p>
            <a:pPr algn="ctr"/>
            <a:r>
              <a:rPr lang="ru-RU" sz="5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личности</a:t>
            </a:r>
          </a:p>
          <a:p>
            <a:pPr algn="ctr"/>
            <a:r>
              <a:rPr lang="ru-RU" sz="5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ученика</a:t>
            </a:r>
            <a:endParaRPr lang="ru-RU" sz="54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075" name="Picture 3" descr="C:\Users\Max\Pictures\118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30000"/>
          </a:blip>
          <a:srcRect/>
          <a:stretch>
            <a:fillRect/>
          </a:stretch>
        </p:blipFill>
        <p:spPr bwMode="auto">
          <a:xfrm>
            <a:off x="4202973" y="3501008"/>
            <a:ext cx="4941027" cy="33569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2060848"/>
            <a:ext cx="8503920" cy="45720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Современному  обществу нужны образованные, нравственные, предприимчивые люди, которые могут:</a:t>
            </a:r>
          </a:p>
          <a:p>
            <a:r>
              <a:rPr lang="ru-RU" dirty="0" smtClean="0"/>
              <a:t>анализировать свои действия;</a:t>
            </a:r>
          </a:p>
          <a:p>
            <a:r>
              <a:rPr lang="ru-RU" dirty="0" smtClean="0"/>
              <a:t>самостоятельно принимать решения, прогнозируя    их возможные последствия; </a:t>
            </a:r>
          </a:p>
          <a:p>
            <a:r>
              <a:rPr lang="ru-RU" dirty="0" smtClean="0"/>
              <a:t>отличаться мобильностью;</a:t>
            </a:r>
          </a:p>
          <a:p>
            <a:r>
              <a:rPr lang="ru-RU" dirty="0" smtClean="0"/>
              <a:t>быть способными к сотрудничеству;</a:t>
            </a:r>
          </a:p>
          <a:p>
            <a:r>
              <a:rPr lang="ru-RU" dirty="0" smtClean="0"/>
              <a:t>обладать чувством ответственности за судьбу страны, ее социально-экономическое процветание.</a:t>
            </a:r>
          </a:p>
          <a:p>
            <a:endParaRPr lang="ru-RU" dirty="0"/>
          </a:p>
        </p:txBody>
      </p:sp>
      <p:pic>
        <p:nvPicPr>
          <p:cNvPr id="1026" name="Picture 2" descr="C:\Users\Max\Pictures\bdf95853b218ec738f9206afb63ad3e3.jpg"/>
          <p:cNvPicPr>
            <a:picLocks noChangeAspect="1" noChangeArrowheads="1"/>
          </p:cNvPicPr>
          <p:nvPr/>
        </p:nvPicPr>
        <p:blipFill>
          <a:blip r:embed="rId2" cstate="print"/>
          <a:srcRect l="35785" t="48242" b="3834"/>
          <a:stretch>
            <a:fillRect/>
          </a:stretch>
        </p:blipFill>
        <p:spPr bwMode="auto">
          <a:xfrm>
            <a:off x="179512" y="188640"/>
            <a:ext cx="8784976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179512" y="2286000"/>
            <a:ext cx="8784976" cy="45720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b="1" dirty="0" smtClean="0"/>
              <a:t>Введение стандарта второго поколения во многом изменит школьную жизнь ребенка.</a:t>
            </a:r>
            <a:r>
              <a:rPr lang="ru-RU" dirty="0" smtClean="0"/>
              <a:t>   Этому  служат</a:t>
            </a:r>
          </a:p>
          <a:p>
            <a:pPr algn="just"/>
            <a:r>
              <a:rPr lang="ru-RU" dirty="0" smtClean="0"/>
              <a:t>новые  формы организации обучения;</a:t>
            </a:r>
          </a:p>
          <a:p>
            <a:pPr algn="just"/>
            <a:r>
              <a:rPr lang="ru-RU" dirty="0" smtClean="0"/>
              <a:t>новые образовательные  технологии;</a:t>
            </a:r>
          </a:p>
          <a:p>
            <a:pPr algn="just"/>
            <a:r>
              <a:rPr lang="ru-RU" dirty="0" smtClean="0"/>
              <a:t>новая открытая информационно-образовательная среда, далеко выходящая  за  границы   школы. </a:t>
            </a:r>
          </a:p>
          <a:p>
            <a:pPr algn="just">
              <a:buNone/>
            </a:pPr>
            <a:r>
              <a:rPr lang="ru-RU" dirty="0" smtClean="0"/>
              <a:t>    </a:t>
            </a:r>
            <a:endParaRPr lang="ru-RU" dirty="0"/>
          </a:p>
        </p:txBody>
      </p:sp>
      <p:pic>
        <p:nvPicPr>
          <p:cNvPr id="5" name="Picture 2" descr="C:\Users\Max\Pictures\a6b04867ac58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0"/>
            <a:ext cx="2493640" cy="249289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662736" cy="758952"/>
          </a:xfrm>
        </p:spPr>
        <p:txBody>
          <a:bodyPr>
            <a:normAutofit/>
          </a:bodyPr>
          <a:lstStyle/>
          <a:p>
            <a:r>
              <a:rPr lang="ru-RU" b="1" dirty="0" smtClean="0"/>
              <a:t>Универсальные  учебные   действия?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8227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    Именно поэтому в стандарт, например, введена </a:t>
            </a:r>
            <a:r>
              <a:rPr lang="ru-RU" b="1" i="1" u="sng" dirty="0" smtClean="0">
                <a:solidFill>
                  <a:srgbClr val="002060"/>
                </a:solidFill>
              </a:rPr>
              <a:t>Программа формирования универсальных учебных действий</a:t>
            </a:r>
            <a:r>
              <a:rPr lang="ru-RU" dirty="0" smtClean="0"/>
              <a:t>, а примерные программы ориентированы на развитие </a:t>
            </a:r>
            <a:r>
              <a:rPr lang="ru-RU" b="1" u="sng" dirty="0" smtClean="0">
                <a:solidFill>
                  <a:srgbClr val="002060"/>
                </a:solidFill>
              </a:rPr>
              <a:t>самостоятельной</a:t>
            </a:r>
            <a:r>
              <a:rPr lang="ru-RU" dirty="0" smtClean="0"/>
              <a:t> учебной деятельности школьника (на такие виды учебной и </a:t>
            </a:r>
            <a:r>
              <a:rPr lang="ru-RU" dirty="0" err="1" smtClean="0"/>
              <a:t>внеучебной</a:t>
            </a:r>
            <a:r>
              <a:rPr lang="ru-RU" dirty="0" smtClean="0"/>
              <a:t> (внеурочной) деятельности, как учебное проектирование, моделирование, исследовательская деятельность, ролевые игры и др.)</a:t>
            </a:r>
            <a:endParaRPr lang="ru-RU" dirty="0"/>
          </a:p>
        </p:txBody>
      </p:sp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Универсальные  учебные  действия </a:t>
            </a:r>
            <a:r>
              <a:rPr lang="ru-RU" dirty="0" smtClean="0"/>
              <a:t>-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980728"/>
            <a:ext cx="8503920" cy="45720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способность субъекта к саморазвитию и самосовершенствованию путем сознательного и активного присвоения нового социального опыта; совокупность действий учащегося, обеспечивающих его культурную идентичность, социальную компетентность, толерантность, способность к самостоятельному усвоению новых знаний и умений, включая организацию этого процесса. </a:t>
            </a:r>
            <a:endParaRPr lang="ru-RU" dirty="0"/>
          </a:p>
        </p:txBody>
      </p:sp>
      <p:pic>
        <p:nvPicPr>
          <p:cNvPr id="4" name="Содержимое 3" descr="8629830-questions-round-exclamation-mark-isolated-3d-image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131840" y="4581128"/>
            <a:ext cx="2808312" cy="1874158"/>
          </a:xfrm>
          <a:prstGeom prst="rect">
            <a:avLst/>
          </a:prstGeom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179512" y="188640"/>
            <a:ext cx="8784976" cy="533082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    Современный урок русского языка и литературы в условиях введения ФГОС нового поколения  должен включать  следующие шесть  основных этапов:</a:t>
            </a:r>
          </a:p>
          <a:p>
            <a:pPr lvl="0"/>
            <a:r>
              <a:rPr lang="ru-RU" sz="3000" b="1" u="sng" dirty="0" smtClean="0"/>
              <a:t>мобилизация</a:t>
            </a:r>
            <a:r>
              <a:rPr lang="ru-RU" sz="3000" u="sng" dirty="0" smtClean="0"/>
              <a:t> </a:t>
            </a:r>
            <a:r>
              <a:rPr lang="ru-RU" sz="3000" dirty="0" smtClean="0"/>
              <a:t>(предполагает включение учащихся в активную интеллектуальную деятельность);</a:t>
            </a:r>
          </a:p>
          <a:p>
            <a:pPr lvl="0"/>
            <a:r>
              <a:rPr lang="ru-RU" sz="3000" b="1" u="sng" dirty="0" smtClean="0"/>
              <a:t>целеполагание</a:t>
            </a:r>
            <a:r>
              <a:rPr lang="ru-RU" sz="3000" dirty="0" smtClean="0"/>
              <a:t> (учащиеся самостоятельно формулируют цели урока по схеме «вспомнить →  узнать → научиться»);</a:t>
            </a:r>
          </a:p>
          <a:p>
            <a:pPr lvl="0"/>
            <a:r>
              <a:rPr lang="ru-RU" sz="3000" b="1" u="sng" dirty="0" smtClean="0"/>
              <a:t>осознание недостаточности имеющихся знаний</a:t>
            </a:r>
            <a:r>
              <a:rPr lang="ru-RU" sz="3000" u="sng" dirty="0" smtClean="0"/>
              <a:t> </a:t>
            </a:r>
            <a:r>
              <a:rPr lang="ru-RU" sz="3000" dirty="0" smtClean="0"/>
              <a:t>(учитель способствует возникновению на уроке проблемной ситуации, в ходе анализа которой учащиеся понимают, что имеющихся знаний для ее решения недостаточно);</a:t>
            </a:r>
          </a:p>
          <a:p>
            <a:pPr lvl="0"/>
            <a:r>
              <a:rPr lang="ru-RU" sz="3000" b="1" u="sng" dirty="0" smtClean="0"/>
              <a:t>коммуникация</a:t>
            </a:r>
            <a:r>
              <a:rPr lang="ru-RU" sz="3000" dirty="0" smtClean="0"/>
              <a:t> (поиск  новых знаний  в паре, в группе);</a:t>
            </a:r>
          </a:p>
          <a:p>
            <a:pPr lvl="0"/>
            <a:r>
              <a:rPr lang="ru-RU" sz="3000" b="1" u="sng" dirty="0" smtClean="0"/>
              <a:t>взаимопроверка, взаимоконтроль;</a:t>
            </a:r>
            <a:endParaRPr lang="ru-RU" sz="3000" u="sng" dirty="0" smtClean="0"/>
          </a:p>
          <a:p>
            <a:pPr lvl="0"/>
            <a:r>
              <a:rPr lang="ru-RU" sz="3000" b="1" u="sng" dirty="0" smtClean="0"/>
              <a:t>рефлексия</a:t>
            </a:r>
            <a:r>
              <a:rPr lang="ru-RU" sz="3000" u="sng" dirty="0" smtClean="0"/>
              <a:t> </a:t>
            </a:r>
            <a:r>
              <a:rPr lang="ru-RU" sz="3000" dirty="0" smtClean="0"/>
              <a:t>(осознание учеником и воспроизведение в речи того, что нового он узнал и чему научился на уроке).</a:t>
            </a:r>
          </a:p>
          <a:p>
            <a:endParaRPr lang="ru-RU" dirty="0"/>
          </a:p>
        </p:txBody>
      </p:sp>
      <p:pic>
        <p:nvPicPr>
          <p:cNvPr id="2050" name="Picture 2" descr="C:\Users\Max\Pictures\fgos.jpg"/>
          <p:cNvPicPr>
            <a:picLocks noChangeAspect="1" noChangeArrowheads="1"/>
          </p:cNvPicPr>
          <p:nvPr/>
        </p:nvPicPr>
        <p:blipFill>
          <a:blip r:embed="rId2" cstate="print">
            <a:lum bright="-20000" contrast="20000"/>
          </a:blip>
          <a:srcRect/>
          <a:stretch>
            <a:fillRect/>
          </a:stretch>
        </p:blipFill>
        <p:spPr bwMode="auto">
          <a:xfrm>
            <a:off x="827584" y="4725144"/>
            <a:ext cx="7416824" cy="19819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188640"/>
            <a:ext cx="655272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Современный  урок  </a:t>
            </a:r>
            <a:r>
              <a:rPr lang="ru-RU" sz="4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литературы </a:t>
            </a:r>
            <a:r>
              <a:rPr lang="ru-RU" sz="4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условиях введения ФГОС</a:t>
            </a:r>
            <a:endParaRPr lang="ru-RU" sz="44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074" name="Picture 2" descr="C:\Users\Max\Pictures\Learning-Basics-onlin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20000"/>
          </a:blip>
          <a:srcRect/>
          <a:stretch>
            <a:fillRect/>
          </a:stretch>
        </p:blipFill>
        <p:spPr bwMode="auto">
          <a:xfrm>
            <a:off x="2987824" y="3284984"/>
            <a:ext cx="3581127" cy="326000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1165</TotalTime>
  <Words>768</Words>
  <Application>Microsoft Office PowerPoint</Application>
  <PresentationFormat>Экран (4:3)</PresentationFormat>
  <Paragraphs>112</Paragraphs>
  <Slides>24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Официальная</vt:lpstr>
      <vt:lpstr>Слайд 1</vt:lpstr>
      <vt:lpstr>Слайд 2</vt:lpstr>
      <vt:lpstr>Слайд 3</vt:lpstr>
      <vt:lpstr>Слайд 4</vt:lpstr>
      <vt:lpstr>Слайд 5</vt:lpstr>
      <vt:lpstr>Универсальные  учебные   действия?</vt:lpstr>
      <vt:lpstr>Универсальные  учебные  действия - </vt:lpstr>
      <vt:lpstr>Слайд 8</vt:lpstr>
      <vt:lpstr>Слайд 9</vt:lpstr>
      <vt:lpstr>Слайд 10</vt:lpstr>
      <vt:lpstr>Слайд 11</vt:lpstr>
      <vt:lpstr>Личностные   результаты образовательной   деятельности</vt:lpstr>
      <vt:lpstr>Метапредметные   результаты образовательной   деятельности</vt:lpstr>
      <vt:lpstr>Предметные   результаты образовательной   деятельности</vt:lpstr>
      <vt:lpstr>Слайд 15</vt:lpstr>
      <vt:lpstr>Предметные:   Отработать  способ действия при  определении односоставных  предложений  в тексте, вести работу по предупреждению наиболее распространённых и устойчивых ошибок в определении вида  односоставных предложений. Личностные: Воспитывать положительное отношение к учёбе, к знаниям; интерес к  русской  литературе  посредством  более детального  знакомства с поэзией  Сергея  Есенина.  Метапредметные:  Развивать умение высказываться на грамматическую тему, сопоставлять, анализировать, развивать синтаксическую и пунктуационную  зоркость.</vt:lpstr>
      <vt:lpstr>Личностные: Воспитывать положительное отношение к учёбе, к знаниям; интерес к  русской  литературе  посредством  более детального  знакомства с поэзией  Сергея  Есенина. Метапредметные:  Развивать умение высказываться на грамматическую тему, сопоставлять, анализировать, развивать синтаксическую и пунктуационную  зоркость. Предметные:   Отработать  способ действия при  определении односоставных  предложений  в тексте, вести работу по предупреждению наиболее распространённых и устойчивых ошибок в определении вида  односоставных предложений.  </vt:lpstr>
      <vt:lpstr>Слайд 18</vt:lpstr>
      <vt:lpstr>Главная   методическая   цель достигается   следующими   путями: </vt:lpstr>
      <vt:lpstr>Слайд 20</vt:lpstr>
      <vt:lpstr>Слайд 21</vt:lpstr>
      <vt:lpstr>Слайд 22</vt:lpstr>
      <vt:lpstr>Программы отдельных учебных  предметов, курсов  должны содержать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RyhlovaNN</dc:creator>
  <cp:lastModifiedBy>RePack by SPecialiST</cp:lastModifiedBy>
  <cp:revision>83</cp:revision>
  <dcterms:created xsi:type="dcterms:W3CDTF">2012-10-17T05:28:57Z</dcterms:created>
  <dcterms:modified xsi:type="dcterms:W3CDTF">2018-07-19T10:32:09Z</dcterms:modified>
</cp:coreProperties>
</file>