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256" r:id="rId6"/>
    <p:sldId id="257" r:id="rId7"/>
    <p:sldId id="258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6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6232A7-CA26-4A6B-81B4-4D804A65EA9E}" type="datetimeFigureOut">
              <a:rPr lang="ru-RU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C0A028-1B99-49EA-BBFF-6FB05BB855E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61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8845B3D-90A2-44EB-8B9C-B35F8F88BC0F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357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3A84211-A785-444A-B4B0-7671C5CF1A73}" type="slidenum">
              <a:rPr lang="ru-RU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1775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3A84211-A785-444A-B4B0-7671C5CF1A73}" type="slidenum">
              <a:rPr lang="ru-RU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150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1FED1B2-6AFC-4AA2-B8CF-2666D4961ED3}" type="slidenum">
              <a:rPr lang="ru-RU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784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745D441-1F27-482F-8A76-7E8A3DE5B6EE}" type="slidenum">
              <a:rPr lang="ru-RU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568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AC82680-F637-4BF6-9DB1-F5F01E28AC92}" type="slidenum">
              <a:rPr lang="ru-RU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625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9DB2AF4-6864-4D46-9CD4-B9F35BADE460}" type="slidenum">
              <a:rPr lang="ru-RU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880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72B36EC-327E-42B9-A221-5CB8FD7991A6}" type="slidenum">
              <a:rPr lang="ru-RU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761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8DEEF69-459E-4CA7-A06D-D82538467595}" type="slidenum">
              <a:rPr lang="ru-RU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055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B1AB0D0-C94D-45B4-BECA-1585078751A9}" type="slidenum">
              <a:rPr lang="ru-RU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90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88844AF-6D1B-493B-96B8-C84CB2C11BA6}" type="slidenum">
              <a:rPr lang="ru-RU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570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1C3D51F-3B36-48D5-A5AA-BDB7DDFF3B79}" type="slidenum">
              <a:rPr lang="ru-RU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2E6D5F-9C80-41B3-85EF-8690B19F33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47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A99599-127A-4A97-BF70-2B2E8FF41E8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97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A97A21-9A7E-405D-AB58-B144EEAD3EE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16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CBF475-B64F-4AC5-B748-214262E398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949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4E81B-1583-40A0-87E9-F5DA1688EF1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87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185D9-0F21-4F88-BA03-9928048BB9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728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765490-A32A-4129-850C-F8D4A1C56C8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86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0A542C-ABAA-4FE5-B0DB-A08113F302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18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F806-3C8F-4651-A251-92461663B4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66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CCBEF-0ACF-4CA3-AB77-5ACC2D1BAA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480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DA1A91-4428-4674-80BA-DA810BB93E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80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07E364-3BDB-4DB2-B11F-B61D5AFD007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908050"/>
            <a:ext cx="7918450" cy="2692400"/>
          </a:xfrm>
        </p:spPr>
        <p:txBody>
          <a:bodyPr anchor="ctr"/>
          <a:lstStyle/>
          <a:p>
            <a:pPr eaLnBrk="1" hangingPunct="1"/>
            <a:r>
              <a:rPr lang="ru-RU" sz="2000" b="1" smtClean="0"/>
              <a:t>Геометрия, 7 класс</a:t>
            </a:r>
            <a:r>
              <a:rPr lang="ru-RU" sz="4000" b="1" smtClean="0"/>
              <a:t> </a:t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Прямая и отрезок</a:t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2000" b="1" smtClean="0"/>
              <a:t>Самостоятельная работа в форме диктанта</a:t>
            </a:r>
            <a:br>
              <a:rPr lang="ru-RU" sz="2000" b="1" smtClean="0"/>
            </a:br>
            <a:endParaRPr lang="ru-RU" sz="2000" b="1" smtClean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716463" y="4868863"/>
            <a:ext cx="38163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1600"/>
              <a:t>Автор: Шапошник Татьяна Ивановна, </a:t>
            </a:r>
            <a:br>
              <a:rPr lang="ru-RU" sz="1600"/>
            </a:br>
            <a:r>
              <a:rPr lang="ru-RU" sz="1600"/>
              <a:t>            учитель математики  МБОУ </a:t>
            </a:r>
            <a:br>
              <a:rPr lang="ru-RU" sz="1600"/>
            </a:br>
            <a:r>
              <a:rPr lang="ru-RU" sz="1600"/>
              <a:t>            «Ржевская СОШ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1600"/>
              <a:t>            Шебекинского района </a:t>
            </a:r>
            <a:br>
              <a:rPr lang="ru-RU" sz="1600"/>
            </a:br>
            <a:r>
              <a:rPr lang="ru-RU" sz="1600"/>
              <a:t>            Белгородской области»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4"/>
          <p:cNvSpPr>
            <a:spLocks noChangeAspect="1" noChangeArrowheads="1"/>
          </p:cNvSpPr>
          <p:nvPr/>
        </p:nvSpPr>
        <p:spPr bwMode="auto">
          <a:xfrm>
            <a:off x="468313" y="260350"/>
            <a:ext cx="822960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sz="4000"/>
              <a:t>4*. На плоскости даны три точки. Сколько прямых можно провести через эти точки так, чтобы на каждой лежали хотя бы две из данных точек? </a:t>
            </a:r>
          </a:p>
          <a:p>
            <a:pPr>
              <a:spcBef>
                <a:spcPct val="20000"/>
              </a:spcBef>
            </a:pPr>
            <a:endParaRPr lang="ru-RU" sz="4000"/>
          </a:p>
          <a:p>
            <a:pPr>
              <a:spcBef>
                <a:spcPct val="20000"/>
              </a:spcBef>
            </a:pPr>
            <a:r>
              <a:rPr lang="ru-RU" sz="4000"/>
              <a:t>Рассмотрите все возможные случаи и сделайте соответствующие рисунки.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4"/>
          <p:cNvSpPr>
            <a:spLocks noChangeAspect="1" noChangeArrowheads="1"/>
          </p:cNvSpPr>
          <p:nvPr/>
        </p:nvSpPr>
        <p:spPr bwMode="auto">
          <a:xfrm>
            <a:off x="586300" y="2160759"/>
            <a:ext cx="8229600" cy="4687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endParaRPr lang="ru-RU" sz="4000"/>
          </a:p>
          <a:p>
            <a:pPr>
              <a:spcBef>
                <a:spcPct val="20000"/>
              </a:spcBef>
            </a:pPr>
            <a:r>
              <a:rPr lang="ru-RU" sz="3200"/>
              <a:t>На «5» : верно выполнены все задания, в задачах 3 и 4 рассмотрено хотя бы по одному случаю.</a:t>
            </a:r>
          </a:p>
          <a:p>
            <a:pPr>
              <a:spcBef>
                <a:spcPct val="20000"/>
              </a:spcBef>
            </a:pPr>
            <a:r>
              <a:rPr lang="ru-RU" sz="3200">
                <a:solidFill>
                  <a:srgbClr val="000000"/>
                </a:solidFill>
                <a:latin typeface="Arial"/>
                <a:cs typeface="Arial"/>
              </a:rPr>
              <a:t>На «4»: верно выполнены любые три задания </a:t>
            </a:r>
          </a:p>
          <a:p>
            <a:pPr>
              <a:spcBef>
                <a:spcPct val="20000"/>
              </a:spcBef>
            </a:pPr>
            <a:r>
              <a:rPr lang="ru-RU" sz="3200"/>
              <a:t>На «3»:  верно выполнены задания 1 </a:t>
            </a:r>
            <a:r>
              <a:rPr lang="ru-RU" sz="3200">
                <a:latin typeface="Arial"/>
                <a:cs typeface="Arial"/>
              </a:rPr>
              <a:t>и 2, допускается одна неточность. </a:t>
            </a:r>
          </a:p>
          <a:p>
            <a:pPr>
              <a:spcBef>
                <a:spcPct val="20000"/>
              </a:spcBef>
            </a:pPr>
            <a:endParaRPr lang="ru-RU" sz="3200">
              <a:latin typeface="Arial"/>
              <a:cs typeface="Arial"/>
            </a:endParaRPr>
          </a:p>
          <a:p>
            <a:pPr>
              <a:spcBef>
                <a:spcPct val="20000"/>
              </a:spcBef>
            </a:pPr>
            <a:endParaRPr lang="ru-RU" sz="3200">
              <a:latin typeface="Arial"/>
              <a:cs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/>
            </a:r>
            <a:br>
              <a:rPr lang="ru-RU"/>
            </a:br>
            <a:r>
              <a:rPr lang="ru-RU">
                <a:latin typeface="Arial"/>
                <a:cs typeface="Arial"/>
              </a:rPr>
              <a:t>Критерии оценки диктанта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7174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Литература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800"/>
              <a:t>Афанасьева, Т.Л. Геометрия. 7 класс: поурочные планы по учебнику Л.С.Атанасяна [и др.] «Геометрия. 7-9 классы»[Текст]/ Т.Л.Афанасьева, Л.А.Тапилина.- Изд. 3-е.- Волгоград: Учитель, 2014</a:t>
            </a:r>
            <a:r>
              <a:rPr lang="en-US" sz="2800"/>
              <a:t>. -</a:t>
            </a:r>
            <a:r>
              <a:rPr lang="ru-RU" sz="2800"/>
              <a:t>110 </a:t>
            </a:r>
            <a:r>
              <a:rPr lang="en-US" sz="2800"/>
              <a:t> </a:t>
            </a:r>
            <a:r>
              <a:rPr lang="ru-RU" sz="2800"/>
              <a:t>с.</a:t>
            </a:r>
          </a:p>
          <a:p>
            <a:pPr marL="0" indent="0" algn="ctr" eaLnBrk="1" hangingPunct="1">
              <a:buNone/>
            </a:pP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Диктант</a:t>
            </a:r>
          </a:p>
        </p:txBody>
      </p:sp>
      <p:sp>
        <p:nvSpPr>
          <p:cNvPr id="16386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619250" y="1844675"/>
            <a:ext cx="7078663" cy="3124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smtClean="0"/>
              <a:t>1. Начертите прямую и обозначьте её буквой </a:t>
            </a:r>
            <a:r>
              <a:rPr lang="en-US" sz="4000" smtClean="0">
                <a:solidFill>
                  <a:srgbClr val="0000FF"/>
                </a:solidFill>
              </a:rPr>
              <a:t>b</a:t>
            </a:r>
            <a:endParaRPr lang="ru-RU" sz="40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6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042988" y="1844675"/>
            <a:ext cx="7416800" cy="3124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800" smtClean="0"/>
              <a:t>а) Отметьте точку </a:t>
            </a:r>
            <a:r>
              <a:rPr lang="ru-RU" sz="4800" smtClean="0">
                <a:solidFill>
                  <a:srgbClr val="0000FF"/>
                </a:solidFill>
              </a:rPr>
              <a:t>М</a:t>
            </a:r>
            <a:r>
              <a:rPr lang="ru-RU" sz="4800" smtClean="0"/>
              <a:t>, лежащую на прямой </a:t>
            </a:r>
            <a:r>
              <a:rPr lang="en-US" sz="4800" smtClean="0">
                <a:solidFill>
                  <a:srgbClr val="0000FF"/>
                </a:solidFill>
              </a:rPr>
              <a:t>b</a:t>
            </a:r>
            <a:r>
              <a:rPr lang="en-US" sz="4800" smtClean="0"/>
              <a:t>.</a:t>
            </a:r>
            <a:endParaRPr 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4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547813" y="1052513"/>
            <a:ext cx="6192837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800" smtClean="0"/>
              <a:t>б) Отметьте точку </a:t>
            </a:r>
            <a:r>
              <a:rPr lang="en-US" sz="4800" smtClean="0">
                <a:solidFill>
                  <a:srgbClr val="0000FF"/>
                </a:solidFill>
              </a:rPr>
              <a:t>D</a:t>
            </a:r>
            <a:r>
              <a:rPr lang="ru-RU" sz="4800" smtClean="0"/>
              <a:t>, </a:t>
            </a:r>
            <a:br>
              <a:rPr lang="ru-RU" sz="4800" smtClean="0"/>
            </a:br>
            <a:r>
              <a:rPr lang="ru-RU" sz="4800" smtClean="0"/>
              <a:t>  не лежащую </a:t>
            </a:r>
            <a:br>
              <a:rPr lang="ru-RU" sz="4800" smtClean="0"/>
            </a:br>
            <a:r>
              <a:rPr lang="ru-RU" sz="4800" smtClean="0"/>
              <a:t>   на прямой </a:t>
            </a:r>
            <a:r>
              <a:rPr lang="en-US" sz="4800" smtClean="0">
                <a:solidFill>
                  <a:srgbClr val="0000FF"/>
                </a:solidFill>
              </a:rPr>
              <a:t>b</a:t>
            </a:r>
            <a:r>
              <a:rPr lang="en-US" sz="4800" smtClean="0"/>
              <a:t>.</a:t>
            </a:r>
            <a:endParaRPr lang="ru-RU" sz="48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4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116013" y="549275"/>
            <a:ext cx="7488237" cy="59039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smtClean="0"/>
              <a:t>в) Используя символы     и     , запишите предложение:</a:t>
            </a:r>
          </a:p>
          <a:p>
            <a:pPr eaLnBrk="1" hangingPunct="1">
              <a:buFontTx/>
              <a:buNone/>
            </a:pPr>
            <a:endParaRPr lang="ru-RU" sz="4000" smtClean="0"/>
          </a:p>
          <a:p>
            <a:pPr eaLnBrk="1" hangingPunct="1">
              <a:buFontTx/>
              <a:buNone/>
            </a:pPr>
            <a:r>
              <a:rPr lang="ru-RU" sz="4000" smtClean="0"/>
              <a:t>«Точка </a:t>
            </a:r>
            <a:r>
              <a:rPr lang="ru-RU" sz="4000" smtClean="0">
                <a:solidFill>
                  <a:srgbClr val="0000FF"/>
                </a:solidFill>
              </a:rPr>
              <a:t>М</a:t>
            </a:r>
            <a:r>
              <a:rPr lang="ru-RU" sz="4000" smtClean="0">
                <a:solidFill>
                  <a:srgbClr val="000000"/>
                </a:solidFill>
              </a:rPr>
              <a:t> </a:t>
            </a:r>
            <a:r>
              <a:rPr lang="ru-RU" sz="4000" smtClean="0"/>
              <a:t>лежит </a:t>
            </a:r>
            <a:br>
              <a:rPr lang="ru-RU" sz="4000" smtClean="0"/>
            </a:br>
            <a:r>
              <a:rPr lang="ru-RU" sz="4000" smtClean="0"/>
              <a:t>на прямой </a:t>
            </a:r>
            <a:r>
              <a:rPr lang="en-US" sz="4000" smtClean="0">
                <a:solidFill>
                  <a:srgbClr val="0000FF"/>
                </a:solidFill>
              </a:rPr>
              <a:t>b</a:t>
            </a:r>
            <a:r>
              <a:rPr lang="ru-RU" sz="4000" smtClean="0"/>
              <a:t>,</a:t>
            </a:r>
            <a:br>
              <a:rPr lang="ru-RU" sz="4000" smtClean="0"/>
            </a:br>
            <a:r>
              <a:rPr lang="ru-RU" sz="4000" smtClean="0"/>
              <a:t>точка </a:t>
            </a:r>
            <a:r>
              <a:rPr lang="en-US" sz="4000" smtClean="0">
                <a:solidFill>
                  <a:srgbClr val="FF0000"/>
                </a:solidFill>
              </a:rPr>
              <a:t>D</a:t>
            </a:r>
            <a:r>
              <a:rPr lang="ru-RU" sz="4000" smtClean="0"/>
              <a:t> не лежит </a:t>
            </a:r>
            <a:br>
              <a:rPr lang="ru-RU" sz="4000" smtClean="0"/>
            </a:br>
            <a:r>
              <a:rPr lang="ru-RU" sz="4000" smtClean="0"/>
              <a:t>на прямой </a:t>
            </a:r>
            <a:r>
              <a:rPr lang="en-US" sz="4000" smtClean="0">
                <a:solidFill>
                  <a:srgbClr val="FF0000"/>
                </a:solidFill>
              </a:rPr>
              <a:t>b</a:t>
            </a:r>
            <a:r>
              <a:rPr lang="ru-RU" sz="4000" smtClean="0"/>
              <a:t>».</a:t>
            </a:r>
          </a:p>
        </p:txBody>
      </p:sp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620713"/>
            <a:ext cx="6191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620713"/>
            <a:ext cx="6191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Line 7"/>
          <p:cNvSpPr>
            <a:spLocks noChangeShapeType="1"/>
          </p:cNvSpPr>
          <p:nvPr/>
        </p:nvSpPr>
        <p:spPr bwMode="auto">
          <a:xfrm flipH="1">
            <a:off x="7740650" y="692150"/>
            <a:ext cx="358775" cy="57626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4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258888" y="1916113"/>
            <a:ext cx="8229600" cy="3124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000" smtClean="0"/>
              <a:t>2. Начертите прямые </a:t>
            </a:r>
            <a:r>
              <a:rPr lang="en-US" sz="4000" smtClean="0">
                <a:solidFill>
                  <a:srgbClr val="FF0000"/>
                </a:solidFill>
              </a:rPr>
              <a:t>a</a:t>
            </a:r>
            <a:r>
              <a:rPr lang="en-US" sz="4000" smtClean="0"/>
              <a:t> </a:t>
            </a:r>
            <a:r>
              <a:rPr lang="ru-RU" sz="4000" smtClean="0"/>
              <a:t>и </a:t>
            </a:r>
            <a:r>
              <a:rPr lang="en-US" sz="4000" smtClean="0">
                <a:solidFill>
                  <a:srgbClr val="FF0000"/>
                </a:solidFill>
              </a:rPr>
              <a:t>b</a:t>
            </a:r>
            <a:r>
              <a:rPr lang="ru-RU" sz="4000" smtClean="0"/>
              <a:t>, пересекающиеся в точке </a:t>
            </a:r>
            <a:r>
              <a:rPr lang="en-US" sz="4000" smtClean="0">
                <a:solidFill>
                  <a:srgbClr val="FF0000"/>
                </a:solidFill>
              </a:rPr>
              <a:t>K</a:t>
            </a:r>
            <a:r>
              <a:rPr lang="ru-RU" sz="4000" smtClean="0"/>
              <a:t>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000" smtClean="0"/>
              <a:t>  На прямой </a:t>
            </a:r>
            <a:r>
              <a:rPr lang="en-US" sz="4000" smtClean="0">
                <a:solidFill>
                  <a:srgbClr val="FF0000"/>
                </a:solidFill>
              </a:rPr>
              <a:t>a</a:t>
            </a:r>
            <a:r>
              <a:rPr lang="ru-RU" sz="4000" smtClean="0"/>
              <a:t> отметьте </a:t>
            </a:r>
            <a:br>
              <a:rPr lang="ru-RU" sz="4000" smtClean="0"/>
            </a:br>
            <a:r>
              <a:rPr lang="ru-RU" sz="4000" smtClean="0"/>
              <a:t>точку </a:t>
            </a:r>
            <a:r>
              <a:rPr lang="ru-RU" sz="4000" smtClean="0">
                <a:solidFill>
                  <a:srgbClr val="FF0000"/>
                </a:solidFill>
              </a:rPr>
              <a:t>С</a:t>
            </a:r>
            <a:r>
              <a:rPr lang="ru-RU" sz="4000" smtClean="0"/>
              <a:t>, отличную </a:t>
            </a:r>
            <a:br>
              <a:rPr lang="ru-RU" sz="4000" smtClean="0"/>
            </a:br>
            <a:r>
              <a:rPr lang="ru-RU" sz="4000" smtClean="0"/>
              <a:t>от точки </a:t>
            </a:r>
            <a:r>
              <a:rPr lang="en-US" sz="4000" smtClean="0">
                <a:solidFill>
                  <a:srgbClr val="FF0000"/>
                </a:solidFill>
              </a:rPr>
              <a:t>K</a:t>
            </a:r>
            <a:r>
              <a:rPr lang="ru-RU" sz="4000" smtClean="0"/>
              <a:t> 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4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258888" y="1916113"/>
            <a:ext cx="6767512" cy="3124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smtClean="0"/>
              <a:t>а) Являются ли прямые </a:t>
            </a:r>
            <a:br>
              <a:rPr lang="ru-RU" sz="4400" smtClean="0"/>
            </a:br>
            <a:r>
              <a:rPr lang="ru-RU" sz="4400" smtClean="0">
                <a:solidFill>
                  <a:srgbClr val="FF0000"/>
                </a:solidFill>
              </a:rPr>
              <a:t>КС</a:t>
            </a:r>
            <a:r>
              <a:rPr lang="ru-RU" sz="4400" smtClean="0"/>
              <a:t> и </a:t>
            </a:r>
            <a:r>
              <a:rPr lang="ru-RU" sz="4400" smtClean="0">
                <a:solidFill>
                  <a:srgbClr val="FF0000"/>
                </a:solidFill>
              </a:rPr>
              <a:t>а</a:t>
            </a:r>
            <a:r>
              <a:rPr lang="ru-RU" sz="4400" smtClean="0"/>
              <a:t> различными? </a:t>
            </a:r>
          </a:p>
          <a:p>
            <a:pPr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r>
              <a:rPr lang="ru-RU" sz="4400" smtClean="0"/>
              <a:t>Ответ обоснуйте</a:t>
            </a:r>
            <a:r>
              <a:rPr lang="en-US" sz="4400" smtClean="0"/>
              <a:t>.</a:t>
            </a:r>
            <a:endParaRPr lang="ru-RU" sz="4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4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755650" y="1484313"/>
            <a:ext cx="7200900" cy="29527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smtClean="0"/>
              <a:t>б) Может ли прямая </a:t>
            </a:r>
            <a:r>
              <a:rPr lang="en-US" sz="4000" smtClean="0">
                <a:solidFill>
                  <a:srgbClr val="FF0000"/>
                </a:solidFill>
              </a:rPr>
              <a:t>b</a:t>
            </a:r>
            <a:r>
              <a:rPr lang="en-US" sz="4000" smtClean="0"/>
              <a:t> </a:t>
            </a:r>
            <a:r>
              <a:rPr lang="ru-RU" sz="4000" smtClean="0"/>
              <a:t>проходить через точку </a:t>
            </a:r>
            <a:r>
              <a:rPr lang="ru-RU" sz="4000" smtClean="0">
                <a:solidFill>
                  <a:srgbClr val="FF0000"/>
                </a:solidFill>
              </a:rPr>
              <a:t>С</a:t>
            </a:r>
            <a:r>
              <a:rPr lang="ru-RU" sz="4000" smtClean="0"/>
              <a:t>?</a:t>
            </a:r>
          </a:p>
          <a:p>
            <a:pPr eaLnBrk="1" hangingPunct="1">
              <a:buFontTx/>
              <a:buNone/>
            </a:pPr>
            <a:endParaRPr lang="ru-RU" sz="4000" smtClean="0"/>
          </a:p>
          <a:p>
            <a:pPr eaLnBrk="1" hangingPunct="1">
              <a:buFontTx/>
              <a:buNone/>
            </a:pPr>
            <a:r>
              <a:rPr lang="ru-RU" sz="4000" smtClean="0"/>
              <a:t>   Ответ обоснуйте.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4"/>
          <p:cNvSpPr>
            <a:spLocks noChangeAspect="1" noChangeArrowheads="1"/>
          </p:cNvSpPr>
          <p:nvPr/>
        </p:nvSpPr>
        <p:spPr bwMode="auto">
          <a:xfrm>
            <a:off x="468313" y="476250"/>
            <a:ext cx="82296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sz="4400"/>
              <a:t>3*. Сколько точек пересечения могут иметь три прямые? </a:t>
            </a:r>
          </a:p>
          <a:p>
            <a:pPr>
              <a:spcBef>
                <a:spcPct val="20000"/>
              </a:spcBef>
            </a:pPr>
            <a:endParaRPr lang="ru-RU" sz="4400"/>
          </a:p>
          <a:p>
            <a:pPr>
              <a:spcBef>
                <a:spcPct val="20000"/>
              </a:spcBef>
            </a:pPr>
            <a:r>
              <a:rPr lang="ru-RU" sz="4400"/>
              <a:t>Рассмотрите все возможные случаи и сделайте соответствующие рисунки.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Ratings xmlns="http://schemas.microsoft.com/sharepoint/v3" xsi:nil="true"/>
    <LikedBy xmlns="http://schemas.microsoft.com/sharepoint/v3">
      <UserInfo>
        <DisplayName/>
        <AccountId xsi:nil="true"/>
        <AccountType/>
      </UserInfo>
    </LikedBy>
    <RatedBy xmlns="http://schemas.microsoft.com/sharepoint/v3">
      <UserInfo>
        <DisplayName/>
        <AccountId xsi:nil="true"/>
        <AccountType/>
      </UserInfo>
    </RatedBy>
    <Status xmlns="66002160-2910-486e-80bc-d480ef2e60b2">Опубликован бесплатно</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D2F98235503724498627541449330A2" ma:contentTypeVersion="13" ma:contentTypeDescription="Создание документа." ma:contentTypeScope="" ma:versionID="bbe30c720fb1d6dd4ecc7580bef0f415">
  <xsd:schema xmlns:xsd="http://www.w3.org/2001/XMLSchema" xmlns:xs="http://www.w3.org/2001/XMLSchema" xmlns:p="http://schemas.microsoft.com/office/2006/metadata/properties" xmlns:ns1="http://schemas.microsoft.com/sharepoint/v3" xmlns:ns2="66002160-2910-486e-80bc-d480ef2e60b2" targetNamespace="http://schemas.microsoft.com/office/2006/metadata/properties" ma:root="true" ma:fieldsID="3ae387e486701633503b8fa7bbf83cba" ns1:_="" ns2:_="">
    <xsd:import namespace="http://schemas.microsoft.com/sharepoint/v3"/>
    <xsd:import namespace="66002160-2910-486e-80bc-d480ef2e60b2"/>
    <xsd:element name="properties">
      <xsd:complexType>
        <xsd:sequence>
          <xsd:element name="documentManagement">
            <xsd:complexType>
              <xsd:all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8" nillable="true" ma:displayName="Оценка (0-5)" ma:decimals="2" ma:description="Среднее значение всех отправленных оценок" ma:internalName="AverageRating" ma:readOnly="true">
      <xsd:simpleType>
        <xsd:restriction base="dms:Number"/>
      </xsd:simpleType>
    </xsd:element>
    <xsd:element name="RatingCount" ma:index="9" nillable="true" ma:displayName="Число оценок" ma:decimals="0" ma:description="Число отправленных оценок" ma:internalName="RatingCount" ma:readOnly="true">
      <xsd:simpleType>
        <xsd:restriction base="dms:Number"/>
      </xsd:simpleType>
    </xsd:element>
    <xsd:element name="RatedBy" ma:index="10" nillable="true" ma:displayName="Оценили" ma:description="Пользователи, оценившие элемент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1" nillable="true" ma:displayName="Оценки пользователей" ma:description="Оценки пользователей для элемента" ma:hidden="true" ma:internalName="Ratings">
      <xsd:simpleType>
        <xsd:restriction base="dms:Note"/>
      </xsd:simpleType>
    </xsd:element>
    <xsd:element name="LikesCount" ma:index="12" nillable="true" ma:displayName="Число оценок &quot;нравится&quot;" ma:internalName="LikesCount">
      <xsd:simpleType>
        <xsd:restriction base="dms:Unknown"/>
      </xsd:simpleType>
    </xsd:element>
    <xsd:element name="LikedBy" ma:index="13" nillable="true" ma:displayName="Понравилось пользователям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002160-2910-486e-80bc-d480ef2e60b2" elementFormDefault="qualified">
    <xsd:import namespace="http://schemas.microsoft.com/office/2006/documentManagement/types"/>
    <xsd:import namespace="http://schemas.microsoft.com/office/infopath/2007/PartnerControls"/>
    <xsd:element name="Status" ma:index="14" nillable="true" ma:displayName="Статус" ma:default="Первый этап экспертизы" ma:format="Dropdown" ma:internalName="Status">
      <xsd:simpleType>
        <xsd:restriction base="dms:Choice">
          <xsd:enumeration value="Первый этап экспертизы"/>
          <xsd:enumeration value="Доработка"/>
          <xsd:enumeration value="Назначение технического эксперта"/>
          <xsd:enumeration value="Второй этап экспертизы"/>
          <xsd:enumeration value="Техническая доработка"/>
          <xsd:enumeration value="Третий этап экспертизы"/>
          <xsd:enumeration value="Доработка содержания"/>
          <xsd:enumeration value="На оформлении"/>
          <xsd:enumeration value="Отклонен"/>
          <xsd:enumeration value="Отклонен техническим экспертом"/>
          <xsd:enumeration value="Не прошел экспертизу содержания"/>
          <xsd:enumeration value="Опубликован бесплатно"/>
          <xsd:enumeration value="Опубликован платно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7E66A38F-C373-4ECA-8A8E-152A59BE1C92}"/>
</file>

<file path=customXml/itemProps2.xml><?xml version="1.0" encoding="utf-8"?>
<ds:datastoreItem xmlns:ds="http://schemas.openxmlformats.org/officeDocument/2006/customXml" ds:itemID="{48861901-E326-4D05-8E2A-D35DC21E97F3}"/>
</file>

<file path=customXml/itemProps3.xml><?xml version="1.0" encoding="utf-8"?>
<ds:datastoreItem xmlns:ds="http://schemas.openxmlformats.org/officeDocument/2006/customXml" ds:itemID="{EFF8284A-B34E-4AFF-96A3-07786C724901}"/>
</file>

<file path=customXml/itemProps4.xml><?xml version="1.0" encoding="utf-8"?>
<ds:datastoreItem xmlns:ds="http://schemas.openxmlformats.org/officeDocument/2006/customXml" ds:itemID="{F5C21EAF-B693-41FA-8018-857C6142A6D4}"/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190</Words>
  <Application>Microsoft Office PowerPoint</Application>
  <PresentationFormat>Экран (4:3)</PresentationFormat>
  <Paragraphs>39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Геометрия, 7 класс   Прямая и отрезок  Самостоятельная работа в форме диктанта </vt:lpstr>
      <vt:lpstr>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Критерии оценки диктанта</vt:lpstr>
      <vt:lpstr>Литература</vt:lpstr>
    </vt:vector>
  </TitlesOfParts>
  <Company>505.ru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ОДНОЧЛЕНА И ПРИВЕДЕНИЕ ЕГО К СТАНДАРТНОМУ ВИДУ </dc:title>
  <dc:creator>Андрей</dc:creator>
  <cp:lastModifiedBy>Андрей</cp:lastModifiedBy>
  <cp:revision>17</cp:revision>
  <dcterms:created xsi:type="dcterms:W3CDTF">2014-11-11T19:33:07Z</dcterms:created>
  <dcterms:modified xsi:type="dcterms:W3CDTF">2015-01-27T11:54:42Z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tatus">
    <vt:lpwstr>Техническая доработка</vt:lpwstr>
  </property>
  <property fmtid="{D5CDD505-2E9C-101B-9397-08002B2CF9AE}" pid="3" name="_docset_NoMedatataSyncRequired">
    <vt:lpwstr>False</vt:lpwstr>
  </property>
  <property fmtid="{D5CDD505-2E9C-101B-9397-08002B2CF9AE}" pid="4" name="ContentTypeId">
    <vt:lpwstr>0x010100AD2F98235503724498627541449330A2</vt:lpwstr>
  </property>
  <property fmtid="{D5CDD505-2E9C-101B-9397-08002B2CF9AE}" pid="5" name="LikesCount">
    <vt:lpwstr/>
  </property>
  <property fmtid="{D5CDD505-2E9C-101B-9397-08002B2CF9AE}" pid="6" name="Ratings">
    <vt:lpwstr/>
  </property>
  <property fmtid="{D5CDD505-2E9C-101B-9397-08002B2CF9AE}" pid="7" name="LikedBy">
    <vt:lpwstr/>
  </property>
  <property fmtid="{D5CDD505-2E9C-101B-9397-08002B2CF9AE}" pid="8" name="RatedBy">
    <vt:lpwstr/>
  </property>
</Properties>
</file>