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2" r:id="rId3"/>
    <p:sldId id="278" r:id="rId4"/>
    <p:sldId id="279" r:id="rId5"/>
    <p:sldId id="280" r:id="rId6"/>
    <p:sldId id="256" r:id="rId7"/>
    <p:sldId id="272" r:id="rId8"/>
    <p:sldId id="258" r:id="rId9"/>
    <p:sldId id="270" r:id="rId10"/>
    <p:sldId id="265" r:id="rId11"/>
    <p:sldId id="267" r:id="rId12"/>
    <p:sldId id="275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92" d="100"/>
          <a:sy n="92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BFBC743-4E6B-47FA-9CBC-EB94D6707913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9CCBE79-1AB5-43C9-B736-F747E149B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4364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8C496-B385-41E9-99F3-B61273F46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2112B-875D-4554-BF70-A55304603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A2784-7CA2-4926-AFA7-27C5AE3E3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4DD47-2719-4E00-984A-60476DE50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6CC0B-676D-41A3-B47B-C375E72D6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A206D-89CD-4E3F-84E9-783DFE625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75652-87BD-45E3-849F-49E22D466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8F25B-00E3-4594-B2CE-FEEA112A2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48960-837F-4B95-9657-AC223B158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D55C1-23BD-41CA-87CF-4126936D4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18DEF-D3BE-4D46-ACBC-60E4E2DE5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67D931-185C-492C-ACA6-C57C9EA05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52600" y="1219200"/>
            <a:ext cx="5867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«СОШ №3 с углублённым изучением отдельных предметов»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города Котовска Тамбовской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pPr algn="ctr"/>
            <a:r>
              <a:rPr lang="ru-RU" sz="1400" dirty="0"/>
              <a:t/>
            </a:r>
            <a:br>
              <a:rPr lang="ru-RU" sz="1400" dirty="0"/>
            </a:br>
            <a:r>
              <a:rPr lang="ru-RU" sz="2400" b="1" dirty="0"/>
              <a:t>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«Старинные русские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меры </a:t>
            </a:r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длины»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048000" y="3562160"/>
            <a:ext cx="4572000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Выполнила ученица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МБОУ «СОШ №3 с УИОП»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Бирюкова Дарья 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учитель МБОУ «СОШ№3 с УИОП»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Никольская Т.В.</a:t>
            </a:r>
          </a:p>
          <a:p>
            <a:pPr>
              <a:lnSpc>
                <a:spcPct val="80000"/>
              </a:lnSpc>
            </a:pPr>
            <a:endParaRPr lang="ru-RU" sz="1400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7848600" cy="91440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Старинные меры длины в художественной литературе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user\Desktop\1217966040_konek-gorbu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1" y="2057400"/>
            <a:ext cx="2110362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Users\user\Desktop\1293628707_0b0390ab7e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752600"/>
            <a:ext cx="2286000" cy="1793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user\Desktop\cd29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676400"/>
            <a:ext cx="24384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685800"/>
            <a:ext cx="7620000" cy="685800"/>
          </a:xfrm>
          <a:prstGeom prst="rect">
            <a:avLst/>
          </a:prstGeom>
          <a:noFill/>
        </p:spPr>
        <p:txBody>
          <a:bodyPr>
            <a:prstTxWarp prst="textWave4">
              <a:avLst>
                <a:gd name="adj1" fmla="val 6250"/>
                <a:gd name="adj2" fmla="val 543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Старинные меры в пословицах и поговорках</a:t>
            </a:r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2133600" y="4591834"/>
            <a:ext cx="6553200" cy="95410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 smtClean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От </a:t>
            </a:r>
            <a:r>
              <a:rPr lang="ru-RU" sz="2000" b="1" dirty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горшка два вершка, а уже указчик </a:t>
            </a:r>
            <a:r>
              <a:rPr lang="ru-RU" sz="2000" dirty="0">
                <a:solidFill>
                  <a:srgbClr val="660000"/>
                </a:solidFill>
                <a:latin typeface="Comic Sans MS" pitchFamily="66" charset="0"/>
                <a:ea typeface="MS Mincho" pitchFamily="49" charset="-128"/>
              </a:rPr>
              <a:t>–</a:t>
            </a:r>
          </a:p>
          <a:p>
            <a:pPr eaLnBrk="0" hangingPunct="0">
              <a:defRPr/>
            </a:pPr>
            <a:r>
              <a:rPr lang="ru-RU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молодой </a:t>
            </a:r>
            <a:r>
              <a:rPr lang="ru-RU" b="1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человек, не имеющий жизненного опыта, но самонадеянно поучающий всех</a:t>
            </a:r>
            <a:r>
              <a:rPr lang="ru-RU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.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500063" y="2184777"/>
            <a:ext cx="7881937" cy="67710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 smtClean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Сидит</a:t>
            </a:r>
            <a:r>
              <a:rPr lang="ru-RU" sz="2000" b="1" dirty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ходит, словно аршин </a:t>
            </a:r>
            <a:r>
              <a:rPr lang="ru-RU" sz="2000" b="1" dirty="0" smtClean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проглотил </a:t>
            </a:r>
            <a:endParaRPr lang="ru-RU" sz="2000" b="1" dirty="0" smtClean="0">
              <a:solidFill>
                <a:srgbClr val="081AC8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 smtClean="0">
                <a:solidFill>
                  <a:srgbClr val="66000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  о неестественно прямом человеке.</a:t>
            </a:r>
            <a:endParaRPr lang="ru-RU" b="1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2971800"/>
            <a:ext cx="7858125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000" b="1" dirty="0" smtClean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</a:t>
            </a:r>
            <a:r>
              <a:rPr lang="ru-RU" sz="2000" b="1" dirty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Косая сажень в плечах </a:t>
            </a:r>
            <a:r>
              <a:rPr lang="ru-RU" sz="2000" dirty="0"/>
              <a:t>–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широкоплечий, высокого роста человек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63" y="3733800"/>
            <a:ext cx="7462837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Полено </a:t>
            </a:r>
            <a:r>
              <a:rPr lang="ru-RU" sz="2000" b="1" dirty="0">
                <a:solidFill>
                  <a:srgbClr val="081A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 полену - сажень </a:t>
            </a:r>
            <a:r>
              <a:rPr lang="ru-RU" sz="2000" b="1" dirty="0"/>
              <a:t>–</a:t>
            </a:r>
          </a:p>
          <a:p>
            <a:pPr>
              <a:defRPr/>
            </a:pPr>
            <a:r>
              <a:rPr lang="ru-RU" sz="2000" b="1" dirty="0"/>
              <a:t>       </a:t>
            </a:r>
            <a:r>
              <a:rPr lang="ru-RU" sz="2000" b="1" dirty="0" smtClean="0"/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накоплении запасов, богатства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путем экономии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62000" y="1600200"/>
            <a:ext cx="723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1237818"/>
            <a:ext cx="91440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Calibri" pitchFamily="34" charset="0"/>
                <a:cs typeface="Arial" pitchFamily="34" charset="0"/>
              </a:rPr>
              <a:t> </a:t>
            </a: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Calibri" pitchFamily="34" charset="0"/>
                <a:cs typeface="Arial" pitchFamily="34" charset="0"/>
              </a:rPr>
              <a:t>                       </a:t>
            </a:r>
            <a:r>
              <a:rPr lang="ru-RU" sz="1600" i="1" cap="all" dirty="0" smtClean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ea typeface="Calibri" pitchFamily="34" charset="0"/>
                <a:cs typeface="Arial" pitchFamily="34" charset="0"/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Мерит </a:t>
            </a:r>
            <a:r>
              <a:rPr lang="ru-RU" sz="1600" b="1" cap="all" dirty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свой </a:t>
            </a:r>
            <a:r>
              <a:rPr lang="ru-RU" sz="1600" b="1" cap="all" dirty="0" smtClean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аршин </a:t>
            </a:r>
            <a:r>
              <a:rPr lang="ru-RU" sz="1600" b="1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latin typeface="Comic Sans MS" pitchFamily="66" charset="0"/>
                <a:ea typeface="Calibri" pitchFamily="34" charset="0"/>
                <a:cs typeface="David" pitchFamily="34" charset="-79"/>
              </a:rPr>
              <a:t>–</a:t>
            </a:r>
            <a:endParaRPr lang="ru-RU" sz="1600" b="1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ea typeface="Calibri" pitchFamily="34" charset="0"/>
              <a:cs typeface="David" pitchFamily="34" charset="-79"/>
            </a:endParaRPr>
          </a:p>
          <a:p>
            <a:pPr algn="just" eaLnBrk="0" hangingPunct="0">
              <a:defRPr/>
            </a:pPr>
            <a:r>
              <a:rPr lang="ru-RU" sz="16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David" pitchFamily="34" charset="-79"/>
              </a:rPr>
              <a:t> </a:t>
            </a:r>
            <a:r>
              <a:rPr lang="ru-RU" sz="1600" b="1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David" pitchFamily="34" charset="-79"/>
              </a:rPr>
              <a:t>                    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человеке, который других «по себе судит».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90800" y="609600"/>
            <a:ext cx="2514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838200" y="2764959"/>
            <a:ext cx="7467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723900" algn="l"/>
              </a:tabLst>
            </a:pPr>
            <a:r>
              <a:rPr lang="ru-RU" sz="2800" i="1" dirty="0" smtClean="0">
                <a:latin typeface="Calibri" pitchFamily="34" charset="0"/>
                <a:cs typeface="Times New Roman" pitchFamily="18" charset="0"/>
              </a:rPr>
              <a:t>.</a:t>
            </a:r>
            <a:endParaRPr lang="ru-RU" sz="28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47800" y="1524000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Гипотеза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подтвердилась. Старинные русские меры длины тесно связаны с устным народным творчеством.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895600"/>
            <a:ext cx="4978400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" descr="CAOP6FG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24000"/>
          </a:blip>
          <a:srcRect/>
          <a:stretch>
            <a:fillRect/>
          </a:stretch>
        </p:blipFill>
        <p:spPr bwMode="auto">
          <a:xfrm>
            <a:off x="3657600" y="2590800"/>
            <a:ext cx="1066800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WordArt 6"/>
          <p:cNvSpPr>
            <a:spLocks noChangeArrowheads="1" noChangeShapeType="1" noTextEdit="1"/>
          </p:cNvSpPr>
          <p:nvPr/>
        </p:nvSpPr>
        <p:spPr bwMode="auto">
          <a:xfrm>
            <a:off x="1600200" y="3505200"/>
            <a:ext cx="6107113" cy="12001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60000"/>
                    </a:gs>
                    <a:gs pos="100000">
                      <a:srgbClr val="5C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Спасибо за внимание!!!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09600" y="-1945037"/>
            <a:ext cx="75438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692150" eaLnBrk="0" hangingPunct="0">
              <a:buFontTx/>
              <a:buChar char="•"/>
            </a:pPr>
            <a:endParaRPr lang="ru-RU" sz="2800" dirty="0"/>
          </a:p>
          <a:p>
            <a:pPr indent="692150" eaLnBrk="0" hangingPunct="0">
              <a:buFontTx/>
              <a:buChar char="•"/>
            </a:pPr>
            <a:endParaRPr lang="ru-RU" sz="2800" dirty="0"/>
          </a:p>
          <a:p>
            <a:pPr indent="692150" eaLnBrk="0" hangingPunct="0">
              <a:buFontTx/>
              <a:buChar char="•"/>
            </a:pPr>
            <a:endParaRPr lang="ru-RU" sz="2800" dirty="0"/>
          </a:p>
          <a:p>
            <a:pPr indent="692150" eaLnBrk="0" hangingPunct="0">
              <a:buFontTx/>
              <a:buChar char="•"/>
            </a:pPr>
            <a:endParaRPr lang="ru-RU" sz="2800" dirty="0"/>
          </a:p>
          <a:p>
            <a:pPr indent="692150" eaLnBrk="0" hangingPunct="0">
              <a:buFontTx/>
              <a:buChar char="•"/>
            </a:pPr>
            <a:endParaRPr lang="ru-RU" sz="2800" dirty="0"/>
          </a:p>
          <a:p>
            <a:pPr indent="692150" eaLnBrk="0" hangingPunct="0"/>
            <a:endParaRPr lang="ru-RU" sz="2800" dirty="0"/>
          </a:p>
          <a:p>
            <a:pPr indent="692150" eaLnBrk="0" hangingPunct="0"/>
            <a:endParaRPr lang="ru-RU" sz="2800" dirty="0"/>
          </a:p>
          <a:p>
            <a:pPr indent="692150" eaLnBrk="0" hangingPunct="0"/>
            <a:endParaRPr lang="ru-RU" sz="2800" dirty="0"/>
          </a:p>
          <a:p>
            <a:pPr indent="692150" algn="ctr" eaLnBrk="0" hangingPunct="0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«Семь 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пядей во лбу»</a:t>
            </a:r>
          </a:p>
          <a:p>
            <a:pPr indent="692150" algn="ctr" eaLnBrk="0" hangingPunct="0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indent="692150" algn="ctr" eaLnBrk="0" hangingPunct="0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- «Пядь» это сколько?</a:t>
            </a:r>
          </a:p>
          <a:p>
            <a:pPr indent="692150" algn="ctr" eaLnBrk="0" hangingPunct="0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- Как же выглядит человек с таким лбом? </a:t>
            </a:r>
          </a:p>
          <a:p>
            <a:pPr indent="692150" algn="ctr" eaLnBrk="0" hangingPunct="0"/>
            <a:r>
              <a:rPr lang="ru-RU" sz="2800" b="1" i="1" dirty="0" smtClean="0">
                <a:solidFill>
                  <a:srgbClr val="FF0000"/>
                </a:solidFill>
                <a:latin typeface="Sylfaen" pitchFamily="18" charset="0"/>
              </a:rPr>
              <a:t> </a:t>
            </a:r>
            <a:endParaRPr lang="ru-RU" sz="2800" i="1" dirty="0">
              <a:solidFill>
                <a:srgbClr val="FF0000"/>
              </a:solidFill>
              <a:latin typeface="Sylfaen" pitchFamily="18" charset="0"/>
              <a:cs typeface="JasmineUPC" pitchFamily="18" charset="-34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3696" y="9144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5400" y="1981200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Выявить связь между старинными мерами длины и устным народным творчеством.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940116"/>
            <a:ext cx="1733550" cy="30202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9626128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838200"/>
            <a:ext cx="57623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828800"/>
            <a:ext cx="7391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Изучить старинные русские меры.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эксперимент использования старинных мер.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Узнать, где в настоящее время можно услышать о русских старинных мерах.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Выпустить сборник и рассказать о своей работе.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37023068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762000"/>
            <a:ext cx="62914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 </a:t>
            </a: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исследования: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1600" y="1676400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Старинные меры длины связаны с устным народным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творчеством.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740" y="3048000"/>
            <a:ext cx="2410046" cy="259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77069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Описание работы: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2117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измеряли на Руси?</a:t>
            </a:r>
          </a:p>
          <a:p>
            <a:pPr marL="0" indent="0" eaLnBrk="1" hangingPunct="1"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Первыми появились « рукотворные» меры длины:</a:t>
            </a:r>
          </a:p>
          <a:p>
            <a:pPr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Вершок             Пядь              Локоть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/>
          </a:p>
        </p:txBody>
      </p:sp>
      <p:pic>
        <p:nvPicPr>
          <p:cNvPr id="10" name="Picture 2" descr="C:\Users\user\Desktop\проекты и исследов работы\старинные меры\0001-001-Mery-dli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438400"/>
            <a:ext cx="1911819" cy="1441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66800" y="38862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4см 5мм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352800" y="3886200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от 17 до 22 см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77000" y="4667250"/>
            <a:ext cx="1905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 38 до 46 см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57400" y="4191000"/>
            <a:ext cx="167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</a:rPr>
              <a:t>Аршин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43200" y="571500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71 см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86000"/>
            <a:ext cx="1244600" cy="1571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58000" y="2286000"/>
            <a:ext cx="1143000" cy="2428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2" descr="D:\Никита2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724400"/>
            <a:ext cx="4191000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610600" cy="617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                  Я решила экспериментально проверить 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Существовал ли когда-нибудь человек</a:t>
            </a:r>
            <a:endParaRPr lang="en-US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«семи пядей во лбу»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A2383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000" i="1" dirty="0" smtClean="0">
                <a:solidFill>
                  <a:srgbClr val="A238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A238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.USER-ПК_782\Documents\108PHOTO\CAM_01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4436533" cy="2495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.USER-ПК_782\Documents\108PHOTO\CAM_01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76600"/>
            <a:ext cx="4910807" cy="27623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914400"/>
            <a:ext cx="82296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i="1" dirty="0" smtClean="0"/>
              <a:t>                             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                                 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                                             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                                            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                                                             </a:t>
            </a:r>
          </a:p>
          <a:p>
            <a:pPr eaLnBrk="1" hangingPunct="1">
              <a:buFontTx/>
              <a:buNone/>
            </a:pPr>
            <a:endParaRPr lang="ru-RU" sz="2800" b="1" i="1" dirty="0" smtClean="0"/>
          </a:p>
          <a:p>
            <a:pPr eaLnBrk="1" hangingPunct="1">
              <a:buFontTx/>
              <a:buNone/>
            </a:pPr>
            <a:endParaRPr lang="ru-RU" sz="2800" b="1" i="1" dirty="0" smtClean="0"/>
          </a:p>
          <a:p>
            <a:pPr eaLnBrk="1" hangingPunct="1">
              <a:buFontTx/>
              <a:buNone/>
            </a:pPr>
            <a:r>
              <a:rPr lang="ru-RU" sz="2800" b="1" i="1" dirty="0" smtClean="0"/>
              <a:t>                    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                 </a:t>
            </a:r>
          </a:p>
          <a:p>
            <a:pPr algn="ctr" eaLnBrk="1" hangingPunct="1">
              <a:buFontTx/>
              <a:buNone/>
            </a:pPr>
            <a:endParaRPr lang="ru-RU" sz="1600" dirty="0" smtClean="0"/>
          </a:p>
          <a:p>
            <a:pPr algn="ctr" eaLnBrk="1" hangingPunct="1">
              <a:buFontTx/>
              <a:buNone/>
            </a:pPr>
            <a:endParaRPr lang="ru-RU" sz="1600" dirty="0" smtClean="0"/>
          </a:p>
          <a:p>
            <a:pPr algn="ctr" eaLnBrk="1" hangingPunct="1">
              <a:buFontTx/>
              <a:buNone/>
            </a:pPr>
            <a:endParaRPr lang="ru-RU" sz="1600" dirty="0" smtClean="0"/>
          </a:p>
          <a:p>
            <a:pPr algn="ctr" eaLnBrk="1" hangingPunct="1">
              <a:buFontTx/>
              <a:buNone/>
            </a:pPr>
            <a:endParaRPr lang="ru-RU" sz="1600" i="1" dirty="0" smtClean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Крупные меры длины: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САЖЕНЬ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03522" y="4483994"/>
            <a:ext cx="22098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Простая сажень  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 153 см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3000" y="4483994"/>
            <a:ext cx="2057400" cy="646113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Косая сажень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216 см</a:t>
            </a:r>
          </a:p>
        </p:txBody>
      </p:sp>
      <p:pic>
        <p:nvPicPr>
          <p:cNvPr id="2051" name="Picture 3" descr="C:\Users\user.USER-ПК_782\Documents\108PHOTO\CAM_01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06" y="1890701"/>
            <a:ext cx="4360050" cy="24525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user.USER-ПК_782\Documents\108PHOTO\CAM_01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05000"/>
            <a:ext cx="4309214" cy="24239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Прямая со стрелкой 25"/>
          <p:cNvCxnSpPr/>
          <p:nvPr/>
        </p:nvCxnSpPr>
        <p:spPr>
          <a:xfrm>
            <a:off x="4495800" y="3357093"/>
            <a:ext cx="3425244" cy="762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143000" y="2015952"/>
            <a:ext cx="1905000" cy="2312981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3505200" y="2667000"/>
            <a:ext cx="2362200" cy="10668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3505200" y="2971800"/>
            <a:ext cx="312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Мой эксперимент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4993514" y="223674"/>
            <a:ext cx="3823820" cy="2324682"/>
          </a:xfrm>
          <a:prstGeom prst="wedgeEllipseCallout">
            <a:avLst>
              <a:gd name="adj1" fmla="val -43750"/>
              <a:gd name="adj2" fmla="val 54630"/>
            </a:avLst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ьная выноска 8"/>
          <p:cNvSpPr/>
          <p:nvPr/>
        </p:nvSpPr>
        <p:spPr>
          <a:xfrm rot="10800000">
            <a:off x="571500" y="3962400"/>
            <a:ext cx="3657600" cy="2362200"/>
          </a:xfrm>
          <a:prstGeom prst="wedgeEllipseCallout">
            <a:avLst>
              <a:gd name="adj1" fmla="val -44994"/>
              <a:gd name="adj2" fmla="val 66358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ьная выноска 10"/>
          <p:cNvSpPr/>
          <p:nvPr/>
        </p:nvSpPr>
        <p:spPr>
          <a:xfrm>
            <a:off x="783463" y="223674"/>
            <a:ext cx="3962400" cy="2074979"/>
          </a:xfrm>
          <a:prstGeom prst="wedgeEllipseCallout">
            <a:avLst>
              <a:gd name="adj1" fmla="val 20493"/>
              <a:gd name="adj2" fmla="val 71424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ьная выноска 11"/>
          <p:cNvSpPr/>
          <p:nvPr/>
        </p:nvSpPr>
        <p:spPr>
          <a:xfrm rot="10800000">
            <a:off x="5295900" y="3810000"/>
            <a:ext cx="3733800" cy="2438400"/>
          </a:xfrm>
          <a:prstGeom prst="wedgeEllipseCallout">
            <a:avLst>
              <a:gd name="adj1" fmla="val 42577"/>
              <a:gd name="adj2" fmla="val 61334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13" y="100874"/>
            <a:ext cx="4457700" cy="2626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76300" y="887618"/>
            <a:ext cx="152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4 вершка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700" y="85561"/>
            <a:ext cx="4180271" cy="2656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905424" y="1282426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5 аршин</a:t>
            </a:r>
          </a:p>
          <a:p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091" y="3646488"/>
            <a:ext cx="4219520" cy="2830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467600" y="4958556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1 пядь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64" y="3571272"/>
            <a:ext cx="4343399" cy="29003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TextBox 32"/>
          <p:cNvSpPr txBox="1"/>
          <p:nvPr/>
        </p:nvSpPr>
        <p:spPr>
          <a:xfrm>
            <a:off x="400318" y="4363625"/>
            <a:ext cx="3048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3"/>
                </a:solidFill>
              </a:rPr>
              <a:t>Длина – 6 саженей</a:t>
            </a:r>
          </a:p>
          <a:p>
            <a:pPr>
              <a:defRPr/>
            </a:pPr>
            <a:r>
              <a:rPr lang="ru-RU" sz="1600" b="1" dirty="0">
                <a:solidFill>
                  <a:schemeClr val="accent3"/>
                </a:solidFill>
              </a:rPr>
              <a:t>Ширина – 5 саженей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1221</TotalTime>
  <Words>321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Описание работы:</vt:lpstr>
      <vt:lpstr>Слайд 7</vt:lpstr>
      <vt:lpstr>Крупные меры длины: САЖЕНЬ</vt:lpstr>
      <vt:lpstr>Слайд 9</vt:lpstr>
      <vt:lpstr>Старинные меры длины в художественной литературе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Дмитрий Каленюк</cp:lastModifiedBy>
  <cp:revision>94</cp:revision>
  <cp:lastPrinted>1601-01-01T00:00:00Z</cp:lastPrinted>
  <dcterms:created xsi:type="dcterms:W3CDTF">2012-01-05T18:46:57Z</dcterms:created>
  <dcterms:modified xsi:type="dcterms:W3CDTF">2018-07-19T17:41:42Z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