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61" r:id="rId3"/>
    <p:sldId id="300" r:id="rId4"/>
    <p:sldId id="258" r:id="rId5"/>
    <p:sldId id="301" r:id="rId6"/>
    <p:sldId id="263" r:id="rId7"/>
    <p:sldId id="266" r:id="rId8"/>
    <p:sldId id="302" r:id="rId9"/>
    <p:sldId id="303" r:id="rId10"/>
    <p:sldId id="304" r:id="rId11"/>
    <p:sldId id="305" r:id="rId12"/>
    <p:sldId id="306" r:id="rId13"/>
    <p:sldId id="307" r:id="rId14"/>
    <p:sldId id="267" r:id="rId15"/>
    <p:sldId id="268" r:id="rId16"/>
    <p:sldId id="269" r:id="rId17"/>
    <p:sldId id="270" r:id="rId18"/>
    <p:sldId id="271" r:id="rId19"/>
    <p:sldId id="273" r:id="rId20"/>
    <p:sldId id="289" r:id="rId21"/>
    <p:sldId id="308" r:id="rId22"/>
    <p:sldId id="309" r:id="rId23"/>
    <p:sldId id="310" r:id="rId24"/>
    <p:sldId id="311" r:id="rId25"/>
    <p:sldId id="284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7DD330"/>
    <a:srgbClr val="00CC00"/>
    <a:srgbClr val="AE1517"/>
    <a:srgbClr val="1F7EE7"/>
    <a:srgbClr val="0C7CD2"/>
    <a:srgbClr val="407D2F"/>
    <a:srgbClr val="4A93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69" autoAdjust="0"/>
    <p:restoredTop sz="94660"/>
  </p:normalViewPr>
  <p:slideViewPr>
    <p:cSldViewPr>
      <p:cViewPr varScale="1">
        <p:scale>
          <a:sx n="45" d="100"/>
          <a:sy n="45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>
                <a:solidFill>
                  <a:srgbClr val="407D2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4221A-2D3D-4656-B4F8-6657638FCE13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1543B-9AFF-4A3D-89D5-ABB078853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AD07C-D593-4E42-81BE-1F804C61D8BD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1C396-0DCD-40C1-A32E-FDBD9C591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BA883-10DC-4054-A9C2-0305E04A7E5A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F1CA3-194B-45FE-9FF8-93850E6B3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6260B-8A1B-4FE7-8B08-2CF619A44791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4E034-720F-40B4-858D-0D0FE4690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17F13-00D7-45F3-AD50-677F69807329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1D055-C314-4409-AA19-7E049986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B2B45-2D98-4F6F-A6CD-87A463C7E41A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5CBE5-5499-4582-98B5-D9ADFC6E0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B17C0-C5B8-40C7-B05C-FF1927B3EF6F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DD32C-68D0-4054-BABA-737E87EF4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832A0-F920-440C-AA78-6EC7F557ABEA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CA989-9090-4ACC-85FF-3CEE61714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BE133-3122-40CF-B7B0-2F46754D8BF2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49EC6-46B4-4C7E-95E9-82272A694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7E4B7-4B6A-4C88-8F73-D8A11E641C80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99256-BAEA-4830-B194-2D0715572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F3919-CCBB-4DE4-A9E4-B8708AC001EB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002B8-ABC2-498A-8D29-5AA86135C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92D2A90-DAE0-460E-8592-3C4339F0DA15}" type="datetimeFigureOut">
              <a:rPr lang="ru-RU"/>
              <a:pPr>
                <a:defRPr/>
              </a:pPr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5307C5D-36F0-4135-A22C-49EFB7D67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4" r:id="rId2"/>
    <p:sldLayoutId id="214748367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4A9337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4A9337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387026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rgbClr val="387026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387026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387026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387026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57166"/>
            <a:ext cx="6215106" cy="2357454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Тема проекта:</a:t>
            </a:r>
            <a:endParaRPr lang="ru-RU" sz="44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«Волшебная соль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14554"/>
            <a:ext cx="3571900" cy="416721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786050" y="4643446"/>
            <a:ext cx="4672018" cy="147002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проект: воспитатель МДОБУ детский сад № 38  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Овдиенко Любовь Алексеевна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Кореновск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2018 года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429684" cy="5643602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Центр науки: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Узнать от куда берется соль? (Матвей Ю.)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Просмотр презентации «Где и как добывают соль» (Л.А.)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Просмотр мультфильма «Как казаки соль добывали» (Л.А.)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Центр книги и общения: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Беседа с детьми «Что мы знаем о соли и ее свойствах?» (Л.А.)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Знакомство с русской народной сказкой «Соль» и французской народной сказкой «Я люблю тебя, как соль» (Л.А.)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Знакомство с загадками, с пословицами и поговорками, про соль. (Л.А.)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650083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Центр экспериментирования:</a:t>
            </a:r>
            <a:endParaRPr lang="ru-RU" b="1" dirty="0" smtClean="0">
              <a:solidFill>
                <a:srgbClr val="7030A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Можно собрать образцы соли (Захар М.)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Изучить соль (Соня З.)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Опыт № 1 «Соль - волшебница» (Л.А.)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Опыт № 2 «Соль хрустит» (Л.А.)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Опыт № 3 «Соль растворяется в воде» (Л.А.)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Опыт № 4 «Соль в холодной и горячей воде» (Л.А.)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Опыт № 5 «Плавающее яйцо» (Л.А.)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Опыт № 6 «Снежная ветка ели» (Л.А.)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Центр творческая мастерская:</a:t>
            </a:r>
            <a:endParaRPr lang="ru-RU" b="1" dirty="0" smtClean="0">
              <a:solidFill>
                <a:srgbClr val="7030A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Рисуем, с помощью соли. (Л.А.)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Лепим, из соленого теста. (Л.А.)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Центр взаимодействия с семьей:</a:t>
            </a:r>
            <a:endParaRPr lang="ru-RU" b="1" dirty="0" smtClean="0">
              <a:solidFill>
                <a:srgbClr val="7030A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Предоставить консультацию для родителей «Соль друг или враг?» (Л.А.)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Полезные советы для родителей «Соль – много, что умеет»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Посмотреть, что станет если соль смешать с сахаром (Женя С.) (провести опыт дома с родителями)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3 этап - практический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10" y="857232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nstantia" pitchFamily="18" charset="0"/>
              </a:rPr>
              <a:t>На данном этапе смотрели презентацию «Где и как добывают соль», просматривали мультфильм «Как казаки соль добывали».</a:t>
            </a:r>
            <a:endParaRPr lang="ru-RU" b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54273" name="Picture 1" descr="E:\работа\СРЕДНЯЯ группа\ФОТО средняя группа\Микробам бой\IMG_56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43240" y="2285992"/>
            <a:ext cx="5572164" cy="4179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AE1517"/>
                </a:solidFill>
                <a:latin typeface="Monotype Corsiva" pitchFamily="66" charset="0"/>
                <a:cs typeface="Times New Roman" pitchFamily="18" charset="0"/>
              </a:rPr>
              <a:t>Опыт  №1</a:t>
            </a:r>
            <a:endParaRPr lang="ru-RU" sz="5400" dirty="0">
              <a:solidFill>
                <a:srgbClr val="AE1517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285728"/>
            <a:ext cx="3322669" cy="120808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«Соль - волшебница»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8" name="Рисунок 7" descr="E:\работа\СТАРШАЯ группа\фото старшая группа\Эксперементы с солью\IMG_60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857364"/>
            <a:ext cx="5572164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AE1517"/>
                </a:solidFill>
                <a:latin typeface="Monotype Corsiva" pitchFamily="66" charset="0"/>
                <a:cs typeface="Times New Roman" pitchFamily="18" charset="0"/>
              </a:rPr>
              <a:t>Опыт  №2</a:t>
            </a:r>
            <a:endParaRPr lang="ru-RU" sz="5400" dirty="0">
              <a:solidFill>
                <a:srgbClr val="AE1517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57818" y="428604"/>
            <a:ext cx="3251231" cy="85089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C7CD2"/>
                </a:solidFill>
                <a:latin typeface="Comic Sans MS" pitchFamily="66" charset="0"/>
                <a:cs typeface="Times New Roman" pitchFamily="18" charset="0"/>
              </a:rPr>
              <a:t>«Соль хрустит»</a:t>
            </a:r>
          </a:p>
          <a:p>
            <a:endParaRPr lang="ru-RU" sz="2800" dirty="0"/>
          </a:p>
        </p:txBody>
      </p:sp>
      <p:pic>
        <p:nvPicPr>
          <p:cNvPr id="9" name="Рисунок 8" descr="E:\работа\СТАРШАЯ группа\фото старшая группа\Эксперементы с солью\IMG_6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285860"/>
            <a:ext cx="6143668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Опыт  №3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357166"/>
            <a:ext cx="3651255" cy="142876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1F7EE7"/>
                </a:solidFill>
                <a:latin typeface="Comic Sans MS" pitchFamily="66" charset="0"/>
              </a:rPr>
              <a:t>«</a:t>
            </a:r>
            <a:r>
              <a:rPr lang="ru-RU" sz="2800" b="1" dirty="0" smtClean="0">
                <a:solidFill>
                  <a:srgbClr val="1F7EE7"/>
                </a:solidFill>
                <a:latin typeface="Comic Sans MS" pitchFamily="66" charset="0"/>
                <a:cs typeface="Times New Roman" pitchFamily="18" charset="0"/>
              </a:rPr>
              <a:t>Соль растворяется в воде»</a:t>
            </a:r>
            <a:endParaRPr lang="ru-RU" sz="2800" b="1" u="sng" dirty="0" smtClean="0">
              <a:solidFill>
                <a:srgbClr val="1F7EE7"/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800" dirty="0"/>
          </a:p>
        </p:txBody>
      </p:sp>
      <p:pic>
        <p:nvPicPr>
          <p:cNvPr id="9" name="Рисунок 8" descr="E:\работа\СТАРШАЯ группа\фото старшая группа\Эксперементы с солью\IMG_606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500174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работа\СТАРШАЯ группа\фото старшая группа\Эксперементы с солью\IMG_60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857628"/>
            <a:ext cx="37147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357950" y="1357298"/>
            <a:ext cx="1877779" cy="2190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AE1517"/>
                </a:solidFill>
                <a:latin typeface="Monotype Corsiva" pitchFamily="66" charset="0"/>
                <a:cs typeface="Times New Roman" pitchFamily="18" charset="0"/>
              </a:rPr>
              <a:t>Опыт  №4</a:t>
            </a:r>
            <a:endParaRPr lang="ru-RU" sz="4800" dirty="0">
              <a:solidFill>
                <a:srgbClr val="AE1517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285728"/>
            <a:ext cx="3714744" cy="850891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C7CD2"/>
                </a:solidFill>
                <a:latin typeface="Comic Sans MS" pitchFamily="66" charset="0"/>
                <a:cs typeface="Times New Roman" pitchFamily="18" charset="0"/>
              </a:rPr>
              <a:t>«Соль в холодной и горячей воде»</a:t>
            </a:r>
            <a:endParaRPr lang="ru-RU" sz="2800" dirty="0" smtClean="0">
              <a:solidFill>
                <a:srgbClr val="0C7CD2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ru-RU" sz="2800" dirty="0"/>
          </a:p>
        </p:txBody>
      </p:sp>
      <p:pic>
        <p:nvPicPr>
          <p:cNvPr id="9" name="Рисунок 8" descr="E:\работа\СТАРШАЯ группа\фото старшая группа\Эксперементы с солью\OPXR601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1214422"/>
            <a:ext cx="25717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работа\СТАРШАЯ группа\фото старшая группа\Эксперементы с солью\OZRM79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071810"/>
            <a:ext cx="292895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4357694"/>
            <a:ext cx="1877779" cy="2190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Опыт №5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357166"/>
            <a:ext cx="3251231" cy="71438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1F7EE7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1F7EE7"/>
                </a:solidFill>
                <a:latin typeface="Comic Sans MS" pitchFamily="66" charset="0"/>
                <a:cs typeface="Times New Roman" pitchFamily="18" charset="0"/>
              </a:rPr>
              <a:t>«Плавающее яйцо»</a:t>
            </a:r>
            <a:endParaRPr lang="ru-RU" sz="2800" dirty="0" smtClean="0">
              <a:solidFill>
                <a:srgbClr val="1F7EE7"/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800" dirty="0"/>
          </a:p>
        </p:txBody>
      </p:sp>
      <p:pic>
        <p:nvPicPr>
          <p:cNvPr id="9" name="Рисунок 8" descr="E:\работа\СТАРШАЯ группа\фото старшая группа\Эксперементы с солью\IMG_60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00174"/>
            <a:ext cx="380586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работа\СТАРШАЯ группа\фото старшая группа\Эксперементы с солью\IMG_607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857628"/>
            <a:ext cx="334513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000760" y="1571612"/>
            <a:ext cx="1877779" cy="2190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AE1517"/>
                </a:solidFill>
                <a:latin typeface="Monotype Corsiva" pitchFamily="66" charset="0"/>
                <a:cs typeface="Times New Roman" pitchFamily="18" charset="0"/>
              </a:rPr>
              <a:t>Опыт №6</a:t>
            </a:r>
            <a:endParaRPr lang="ru-RU" sz="5400" dirty="0">
              <a:solidFill>
                <a:srgbClr val="AE1517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72132" y="357166"/>
            <a:ext cx="3108355" cy="106520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1F7EE7"/>
                </a:solidFill>
                <a:latin typeface="Comic Sans MS" pitchFamily="66" charset="0"/>
                <a:cs typeface="Times New Roman" pitchFamily="18" charset="0"/>
              </a:rPr>
              <a:t>«Снежная ветка ели»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/>
              <a:t> </a:t>
            </a:r>
          </a:p>
          <a:p>
            <a:endParaRPr lang="ru-RU" sz="3200" dirty="0"/>
          </a:p>
        </p:txBody>
      </p:sp>
      <p:pic>
        <p:nvPicPr>
          <p:cNvPr id="8" name="Рисунок 7" descr="E:\работа\СТАРШАЯ группа\фото старшая группа\Эксперементы с солью\IMG_60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264320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работа\СТАРШАЯ группа\фото старшая группа\Эксперементы с солью\IMG_61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357430"/>
            <a:ext cx="2558655" cy="336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работа\СТАРШАЯ группа\фото старшая группа\Эксперементы с солью\IMG_615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750726" y="3536158"/>
            <a:ext cx="350046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7572428" cy="4429156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7030A0"/>
                </a:solidFill>
              </a:rPr>
              <a:t>Вид проекта:</a:t>
            </a:r>
            <a:r>
              <a:rPr lang="ru-RU" sz="3600" dirty="0" smtClean="0">
                <a:solidFill>
                  <a:srgbClr val="7030A0"/>
                </a:solidFill>
              </a:rPr>
              <a:t> исследовательский, познавательный.</a:t>
            </a:r>
          </a:p>
          <a:p>
            <a:r>
              <a:rPr lang="ru-RU" sz="3600" b="1" u="sng" dirty="0" smtClean="0">
                <a:solidFill>
                  <a:srgbClr val="7030A0"/>
                </a:solidFill>
              </a:rPr>
              <a:t>Продолжительность проекта:</a:t>
            </a:r>
            <a:r>
              <a:rPr lang="ru-RU" sz="3600" dirty="0" smtClean="0">
                <a:solidFill>
                  <a:srgbClr val="7030A0"/>
                </a:solidFill>
              </a:rPr>
              <a:t> краткосрочный (3 недели).</a:t>
            </a:r>
          </a:p>
          <a:p>
            <a:r>
              <a:rPr lang="ru-RU" sz="3600" b="1" u="sng" dirty="0" smtClean="0">
                <a:solidFill>
                  <a:srgbClr val="7030A0"/>
                </a:solidFill>
              </a:rPr>
              <a:t>Участники проекта:</a:t>
            </a:r>
            <a:r>
              <a:rPr lang="ru-RU" sz="3600" dirty="0" smtClean="0">
                <a:solidFill>
                  <a:srgbClr val="7030A0"/>
                </a:solidFill>
              </a:rPr>
              <a:t> дети, педагог, родители.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43106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Рисуем  с помощью соли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SDC1985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071546"/>
            <a:ext cx="3429024" cy="25717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428860" y="8572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Лепим из солёного теста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9" name="Рисунок 8" descr="C:\Users\Admin\Downloads\2dde9adec4b4d7d4d4d2e862c6c498a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071678"/>
            <a:ext cx="252211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dmin\Downloads\detsad-290140-142349084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4429132"/>
            <a:ext cx="241333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dmin\Downloads\s120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22" y="4429132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000892" y="2000240"/>
            <a:ext cx="1877779" cy="2190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4 этап - итоговый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142984"/>
            <a:ext cx="7643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onstantia" pitchFamily="18" charset="0"/>
              </a:rPr>
              <a:t>Итогом проекта стало создание коллекции видов соли, которую помогли нам собрать родители.</a:t>
            </a:r>
            <a:endParaRPr lang="ru-RU" sz="2400" b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6" name="Рисунок 5" descr="E:\работа\СТАРШАЯ группа\фото старшая группа\Эксперементы с солью\IMG_669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0048" y="2529191"/>
            <a:ext cx="4290976" cy="354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2000240"/>
            <a:ext cx="1877779" cy="219074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428604"/>
            <a:ext cx="878684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Все вместе проанализировали выполнение совместного плана работы над проектом, отметив заслуги каждого и ответив на вопросы.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Вопросы детям: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Сумеете ли вы теперь рассказать откуда берут соль?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Что нового узнали о соли?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Чему вы научились в ходе реализации нашего проекта?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Что вам больше всего понравилось и запомнилось?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Вопросы родителям: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Как вы считаете, обогатились ли знания детей о соли?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Что нового вы узнали, чему научились, участвуя в реализации проекта?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Какую следующую тему проекта вы хотели бы выбрать?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71546"/>
          <a:ext cx="9143999" cy="5500726"/>
        </p:xfrm>
        <a:graphic>
          <a:graphicData uri="http://schemas.openxmlformats.org/drawingml/2006/table">
            <a:tbl>
              <a:tblPr/>
              <a:tblGrid>
                <a:gridCol w="4571521"/>
                <a:gridCol w="4572478"/>
              </a:tblGrid>
              <a:tr h="3946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Constantia" pitchFamily="18" charset="0"/>
                          <a:ea typeface="Times New Roman"/>
                          <a:cs typeface="Times New Roman"/>
                        </a:rPr>
                        <a:t>Ожидаемые результаты проекта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030A0"/>
                          </a:solidFill>
                          <a:latin typeface="Constantia" pitchFamily="18" charset="0"/>
                          <a:ea typeface="Times New Roman"/>
                          <a:cs typeface="Times New Roman"/>
                        </a:rPr>
                        <a:t>Полученные результаты проекта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6029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000" b="1" kern="1200" dirty="0">
                          <a:solidFill>
                            <a:srgbClr val="7030A0"/>
                          </a:solidFill>
                          <a:latin typeface="Constantia" pitchFamily="18" charset="0"/>
                          <a:ea typeface="+mj-ea"/>
                          <a:cs typeface="Times New Roman"/>
                        </a:rPr>
                        <a:t>У детей будут сформированы знания о соли и ее свойствах.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000" b="1" kern="1200" dirty="0">
                          <a:solidFill>
                            <a:srgbClr val="7030A0"/>
                          </a:solidFill>
                          <a:latin typeface="Constantia" pitchFamily="18" charset="0"/>
                          <a:ea typeface="+mj-ea"/>
                          <a:cs typeface="Times New Roman"/>
                        </a:rPr>
                        <a:t>Участие родителей в реализации проекта повысит заинтересованность в совместной с детьми познавательной и творческой деятельности.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000" b="1" kern="1200" dirty="0">
                          <a:solidFill>
                            <a:srgbClr val="7030A0"/>
                          </a:solidFill>
                          <a:latin typeface="Constantia" pitchFamily="18" charset="0"/>
                          <a:ea typeface="+mj-ea"/>
                          <a:cs typeface="Times New Roman"/>
                        </a:rPr>
                        <a:t>Использование знаний, полученных в процессе реализации проекта в самостоятельной деятельности детей.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000" b="1" kern="1200" dirty="0">
                          <a:solidFill>
                            <a:srgbClr val="7030A0"/>
                          </a:solidFill>
                          <a:latin typeface="Constantia" pitchFamily="18" charset="0"/>
                          <a:ea typeface="+mj-ea"/>
                          <a:cs typeface="Times New Roman"/>
                        </a:rPr>
                        <a:t>У детей повысился уровень знаний о соли и ее свойствах, обогатился словарный запас.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000" b="1" kern="1200" dirty="0">
                          <a:solidFill>
                            <a:srgbClr val="7030A0"/>
                          </a:solidFill>
                          <a:latin typeface="Constantia" pitchFamily="18" charset="0"/>
                          <a:ea typeface="+mj-ea"/>
                          <a:cs typeface="Times New Roman"/>
                        </a:rPr>
                        <a:t>Дети научились различать виды соли.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2000" b="1" kern="1200" dirty="0">
                          <a:solidFill>
                            <a:srgbClr val="7030A0"/>
                          </a:solidFill>
                          <a:latin typeface="Constantia" pitchFamily="18" charset="0"/>
                          <a:ea typeface="+mj-ea"/>
                          <a:cs typeface="Times New Roman"/>
                        </a:rPr>
                        <a:t>У родителей появился интерес к образовательному процессу, развитию творчества, знаний и умений у детей.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928662" y="285728"/>
            <a:ext cx="77412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Педагоги проанализировали результаты проекта: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266221" y="4357694"/>
            <a:ext cx="1877779" cy="219074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Вопросы педагогам: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Соответствуют ли полученные результаты ожидаемым?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Что удалось, а что нет в ходе реализации проекта?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Какие мероприятия проекта оказались наиболее эффективным для решения задач?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Что помогло включить детей в общий проект?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+mj-ea"/>
                <a:cs typeface="Times New Roman" pitchFamily="18" charset="0"/>
              </a:rPr>
              <a:t>Что нужно будет учесть в следующий раз?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000892" y="571480"/>
            <a:ext cx="1877779" cy="2190741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6500858" cy="5286412"/>
          </a:xfrm>
        </p:spPr>
        <p:txBody>
          <a:bodyPr>
            <a:noAutofit/>
          </a:bodyPr>
          <a:lstStyle/>
          <a:p>
            <a:r>
              <a:rPr lang="ru-RU" sz="96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80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8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357166"/>
            <a:ext cx="678661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  <a:latin typeface="Constantia" pitchFamily="18" charset="0"/>
              </a:rPr>
              <a:t>Актуальность проекта:</a:t>
            </a:r>
            <a:r>
              <a:rPr lang="ru-RU" sz="2400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Constantia" pitchFamily="18" charset="0"/>
              </a:rPr>
              <a:t>8 тысяч лет люди используют соль в пищу. В далёкие времена соль считалась драгоценностью и ценилась, как золото. Её хранили в особых ларцах, меняли на товары, даже на землю. Происхождение слова соль связано с Солнцем: старинное славянское название Солнца – </a:t>
            </a:r>
            <a:r>
              <a:rPr lang="ru-RU" sz="2400" dirty="0" err="1" smtClean="0">
                <a:solidFill>
                  <a:srgbClr val="7030A0"/>
                </a:solidFill>
                <a:latin typeface="Constantia" pitchFamily="18" charset="0"/>
              </a:rPr>
              <a:t>Солонь</a:t>
            </a:r>
            <a:r>
              <a:rPr lang="ru-RU" sz="2400" dirty="0" smtClean="0">
                <a:solidFill>
                  <a:srgbClr val="7030A0"/>
                </a:solidFill>
                <a:latin typeface="Constantia" pitchFamily="18" charset="0"/>
              </a:rPr>
              <a:t>. Соль – это символ дружбы. «Делить хлеб и соль» – значит дружить. Старая русская пословица «Без соли не проживёшь» справедлива и в наши дни. Соль есть на каждом столе, в каждом доме.  Соль нужна для производства лекарств, бумаги, ткани, мыла, стекла и ещё многого другого. Любому пищевому продукту можно найти замену, даже хлебу, без многих удаётся обойтись, а без соли – нет</a:t>
            </a:r>
            <a:r>
              <a:rPr lang="ru-RU" sz="2400" dirty="0" smtClean="0">
                <a:latin typeface="Constantia" pitchFamily="18" charset="0"/>
              </a:rPr>
              <a:t>.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0"/>
            <a:ext cx="7058052" cy="4286280"/>
          </a:xfrm>
        </p:spPr>
        <p:txBody>
          <a:bodyPr/>
          <a:lstStyle/>
          <a:p>
            <a:r>
              <a:rPr lang="ru-RU" b="1" u="sng" dirty="0" smtClean="0">
                <a:solidFill>
                  <a:srgbClr val="7030A0"/>
                </a:solidFill>
              </a:rPr>
              <a:t>Гипотеза проекта:</a:t>
            </a:r>
            <a:r>
              <a:rPr lang="ru-RU" dirty="0" smtClean="0">
                <a:solidFill>
                  <a:srgbClr val="7030A0"/>
                </a:solidFill>
              </a:rPr>
              <a:t> Содействие воспитанию личности ребенка с развитым познавательным интересом и сформированным осознано–правильным отношением к природе, способного видеть и чувствовать красоту окружающего мира, будет эффективно, если проектная деятельность ребёнка дошкольного возраста стимулирует внутреннее развитие и обеспечивает удовлетворение детских потребностей, запросов, инициативы и желаний.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285728"/>
            <a:ext cx="614366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1013" algn="l"/>
              </a:tabLst>
            </a:pPr>
            <a:r>
              <a:rPr kumimoji="0" lang="ru-RU" sz="4000" b="1" i="0" u="sng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sz="40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Узнать как можно больше о соли и её свойствах. И доказать, что соль – не только необходимый продукт, но и интересный материал для проведения опытов и творчества.</a:t>
            </a:r>
            <a:endParaRPr kumimoji="0" lang="ru-RU" sz="4000" b="0" i="0" u="none" strike="noStrike" cap="none" normalizeH="0" baseline="0" smtClean="0">
              <a:ln>
                <a:noFill/>
              </a:ln>
              <a:solidFill>
                <a:srgbClr val="7030A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7486680" cy="5357850"/>
          </a:xfrm>
        </p:spPr>
        <p:txBody>
          <a:bodyPr/>
          <a:lstStyle/>
          <a:p>
            <a:pPr algn="just"/>
            <a:r>
              <a:rPr lang="ru-RU" sz="2400" b="1" u="sng" dirty="0" smtClean="0">
                <a:solidFill>
                  <a:srgbClr val="7030A0"/>
                </a:solidFill>
              </a:rPr>
              <a:t>Задачи проекта: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</a:rPr>
              <a:t>Воспитательные.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Воспитывать интерес к окружающему миру.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</a:rPr>
              <a:t>Развивающие.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Развивать мышление, любознательность, наблюдательность, познавательные способности детей.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Развивать умение самостоятельно находить ответы на проблемные вопросы, решать проблемные ситуации.</a:t>
            </a:r>
          </a:p>
          <a:p>
            <a:pPr algn="just"/>
            <a:r>
              <a:rPr lang="ru-RU" sz="2000" b="1" i="1" dirty="0" smtClean="0">
                <a:solidFill>
                  <a:srgbClr val="7030A0"/>
                </a:solidFill>
              </a:rPr>
              <a:t>Образовательные.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Способствовать накоплению у детей конкретных представлений о свойствах, формах и видах соли.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Обогащать устанавливать причинно-следственные зависимости, умение делать выводы.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Формировать эмоционально-ценностное отношение к окружающему миру.</a:t>
            </a:r>
            <a:r>
              <a:rPr lang="ru-RU" sz="2000" b="1" u="sng" dirty="0" smtClean="0"/>
              <a:t> </a:t>
            </a:r>
          </a:p>
          <a:p>
            <a:pPr algn="just"/>
            <a:r>
              <a:rPr lang="ru-RU" sz="2400" b="1" u="sng" dirty="0" smtClean="0">
                <a:solidFill>
                  <a:srgbClr val="7030A0"/>
                </a:solidFill>
              </a:rPr>
              <a:t>Методы проекта: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утренний круг; беседа; просмотр презентации; сбор образцов соли; знакомство с художественными произведениями, в которых говорится о соли; лепка из соленого теста; рисование с помощью соли.</a:t>
            </a:r>
          </a:p>
          <a:p>
            <a:pPr algn="just"/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0"/>
            <a:ext cx="5500694" cy="107154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AE1517"/>
                </a:solidFill>
                <a:latin typeface="Monotype Corsiva" pitchFamily="66" charset="0"/>
                <a:cs typeface="Times New Roman" pitchFamily="18" charset="0"/>
              </a:rPr>
              <a:t>1 этап - мотивация</a:t>
            </a:r>
            <a:endParaRPr lang="ru-RU" sz="3600" dirty="0">
              <a:solidFill>
                <a:srgbClr val="AE1517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592027" cy="1857364"/>
          </a:xfrm>
          <a:prstGeom prst="rect">
            <a:avLst/>
          </a:prstGeom>
        </p:spPr>
      </p:pic>
      <p:pic>
        <p:nvPicPr>
          <p:cNvPr id="5" name="Рисунок 4" descr="E:\работа\СТАРШАЯ группа\фото старшая группа\Эксперементы с солью\EPYZ694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000240"/>
            <a:ext cx="600079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C0000"/>
                </a:solidFill>
              </a:rPr>
              <a:t>2 этап – разработка совместного плана работы над проектом</a:t>
            </a:r>
            <a:endParaRPr lang="ru-RU" sz="2800" i="1" dirty="0">
              <a:solidFill>
                <a:srgbClr val="CC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500174"/>
          <a:ext cx="9144001" cy="5001729"/>
        </p:xfrm>
        <a:graphic>
          <a:graphicData uri="http://schemas.openxmlformats.org/drawingml/2006/table">
            <a:tbl>
              <a:tblPr/>
              <a:tblGrid>
                <a:gridCol w="3047682"/>
                <a:gridCol w="3047682"/>
                <a:gridCol w="3048637"/>
              </a:tblGrid>
              <a:tr h="629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мы знаем о соли?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мы хотим узнать о соли?</a:t>
                      </a:r>
                      <a:endParaRPr lang="ru-RU" sz="1800" b="1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нужно сделать, чтобы узнать?</a:t>
                      </a:r>
                      <a:endParaRPr lang="ru-RU" sz="1800" b="1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079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Соль сыпучая (Соня З.)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много соли положить в еду, будет не вкусно (Захар М.)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Соль – соленая и белая как снег (Артем М.)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Почему соль соленая (Соня З.)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чего делают соль? (Захар М.)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станет если соль смешать с сахаром? (Евгений С.)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Почему соль такая белая? (Ксюша Б.)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Почему соль не блестит, как сахар? (Соня С.)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интернете посмотреть (Захар М.)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Спросить дома у родителей (Матвей Ю.)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Прочитать в энциклопедии (Соня З.)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Рассмотреть соль (Варвара С.)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рассказов воспитателя (Миша М.)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858280" cy="128586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На основе этой модели был создан совместный план работы над проектом для каждого центра. Свои предложения вносили дети, педагог, родители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C:\Users\Admin\Desktop\ПРОЕКТ Волшебная соль\IMG_669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1500174"/>
            <a:ext cx="685801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2357430"/>
            <a:ext cx="1592027" cy="18573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bogki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babogki</Template>
  <TotalTime>505</TotalTime>
  <Words>954</Words>
  <Application>Microsoft Office PowerPoint</Application>
  <PresentationFormat>Экран (4:3)</PresentationFormat>
  <Paragraphs>117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babogki</vt:lpstr>
      <vt:lpstr>Подготовила проект: воспитатель МДОБУ детский сад № 38   Овдиенко Любовь Алексеевна г. Кореновск 2018 года</vt:lpstr>
      <vt:lpstr>Слайд 2</vt:lpstr>
      <vt:lpstr>Слайд 3</vt:lpstr>
      <vt:lpstr>Слайд 4</vt:lpstr>
      <vt:lpstr>Слайд 5</vt:lpstr>
      <vt:lpstr>Слайд 6</vt:lpstr>
      <vt:lpstr>1 этап - мотивация</vt:lpstr>
      <vt:lpstr>2 этап – разработка совместного плана работы над проектом</vt:lpstr>
      <vt:lpstr>Слайд 9</vt:lpstr>
      <vt:lpstr>Слайд 10</vt:lpstr>
      <vt:lpstr>Слайд 11</vt:lpstr>
      <vt:lpstr>Слайд 12</vt:lpstr>
      <vt:lpstr>3 этап - практический</vt:lpstr>
      <vt:lpstr>Опыт  №1</vt:lpstr>
      <vt:lpstr>Опыт  №2</vt:lpstr>
      <vt:lpstr>Опыт  №3</vt:lpstr>
      <vt:lpstr>Опыт  №4</vt:lpstr>
      <vt:lpstr>Опыт №5</vt:lpstr>
      <vt:lpstr>Опыт №6</vt:lpstr>
      <vt:lpstr>Рисуем  с помощью соли</vt:lpstr>
      <vt:lpstr>4 этап - итоговый</vt:lpstr>
      <vt:lpstr>Слайд 22</vt:lpstr>
      <vt:lpstr>Слайд 23</vt:lpstr>
      <vt:lpstr>Слайд 24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58</cp:revision>
  <dcterms:created xsi:type="dcterms:W3CDTF">2017-07-11T17:25:34Z</dcterms:created>
  <dcterms:modified xsi:type="dcterms:W3CDTF">2018-06-12T09:33:54Z</dcterms:modified>
</cp:coreProperties>
</file>