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94" r:id="rId3"/>
    <p:sldId id="280" r:id="rId4"/>
    <p:sldId id="281" r:id="rId5"/>
    <p:sldId id="282" r:id="rId6"/>
    <p:sldId id="296" r:id="rId7"/>
    <p:sldId id="279" r:id="rId8"/>
    <p:sldId id="277" r:id="rId9"/>
    <p:sldId id="287" r:id="rId10"/>
    <p:sldId id="288" r:id="rId11"/>
    <p:sldId id="289" r:id="rId12"/>
    <p:sldId id="290" r:id="rId13"/>
    <p:sldId id="272" r:id="rId14"/>
    <p:sldId id="273" r:id="rId15"/>
    <p:sldId id="274" r:id="rId16"/>
    <p:sldId id="275" r:id="rId17"/>
    <p:sldId id="276" r:id="rId18"/>
    <p:sldId id="291" r:id="rId19"/>
    <p:sldId id="293" r:id="rId20"/>
    <p:sldId id="297" r:id="rId21"/>
    <p:sldId id="26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CC00FF"/>
    <a:srgbClr val="003300"/>
    <a:srgbClr val="00FF99"/>
    <a:srgbClr val="9BFFEC"/>
    <a:srgbClr val="005C00"/>
    <a:srgbClr val="DDFFDD"/>
    <a:srgbClr val="C1FFC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067E0E-DEA4-487D-8E97-D9DBEC644970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DC8F8F-5B17-40CC-9436-128F3C0DD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D7124C-ECA9-4EE9-8D20-8A67F85C0695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584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35844" name="Заметки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5845" name="Номер слайда 3"/>
          <p:cNvSpPr txBox="1">
            <a:spLocks noGrp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5024AA0-6A91-4C7C-9E18-5C50A4C4E990}" type="slidenum">
              <a:rPr lang="ru-RU" sz="1200"/>
              <a:pPr algn="r"/>
              <a:t>2</a:t>
            </a:fld>
            <a:endParaRPr lang="ru-RU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0677D1-17FF-4063-B729-6BCA90D24471}" type="slidenum">
              <a:rPr lang="ru-RU" smtClean="0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>
                <a:latin typeface="Times New Roman" pitchFamily="18" charset="0"/>
              </a:rPr>
              <a:t>   Качество усвоения знаний определяется </a:t>
            </a:r>
            <a:r>
              <a:rPr lang="ru-RU" b="1" smtClean="0">
                <a:latin typeface="Times New Roman" pitchFamily="18" charset="0"/>
              </a:rPr>
              <a:t>многообразием и характером</a:t>
            </a:r>
            <a:r>
              <a:rPr lang="ru-RU" smtClean="0">
                <a:latin typeface="Times New Roman" pitchFamily="18" charset="0"/>
              </a:rPr>
              <a:t> видов универсальных действий.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>
                <a:latin typeface="Times New Roman" pitchFamily="18" charset="0"/>
              </a:rPr>
              <a:t>   В качестве основных видов универсальных учебных действий разработчики стандарта выделяют личностные, регулятивные, познавательные и коммуникативные УУД.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>
                <a:latin typeface="Times New Roman" pitchFamily="18" charset="0"/>
              </a:rPr>
              <a:t>   Овладение ими происходит в контексте </a:t>
            </a:r>
            <a:r>
              <a:rPr lang="ru-RU" b="1" smtClean="0">
                <a:latin typeface="Times New Roman" pitchFamily="18" charset="0"/>
              </a:rPr>
              <a:t>разных </a:t>
            </a:r>
            <a:r>
              <a:rPr lang="ru-RU" smtClean="0">
                <a:latin typeface="Times New Roman" pitchFamily="18" charset="0"/>
              </a:rPr>
              <a:t>учебных предметов. Каждый учебный предмет раскрывает свои собственные, специфические возможности для формирования УУД, определяемые, в первую очередь, функцией учебного предмета и его предметным содержанием.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fld id="{DCBDB683-C642-4B2B-A332-679161FB1733}" type="slidenum">
              <a:rPr lang="ru-RU" smtClean="0">
                <a:solidFill>
                  <a:srgbClr val="000000"/>
                </a:solidFill>
                <a:latin typeface="Arial" charset="0"/>
              </a:rPr>
              <a:pPr defTabSz="912813"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9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99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z="1400" smtClean="0">
                <a:latin typeface="Times New Roman" pitchFamily="18" charset="0"/>
              </a:rPr>
              <a:t>   Коммуникативные УУД обеспечивают возможности сотрудничества – умение слышать, слушать и понимать партнера, планировать и согласованно выполнять совместную деятельность, распределять роли, взаимно контролировать действия друг друга, уметь договариваться, вести дискуссию, правильно выражать свои мысли в речи, уважать в общении и сотрудничества партнера и самого себя.</a:t>
            </a:r>
            <a:endParaRPr lang="ru-RU" sz="140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u-RU" sz="1400" smtClean="0">
                <a:solidFill>
                  <a:srgbClr val="000099"/>
                </a:solidFill>
                <a:latin typeface="Times New Roman" pitchFamily="18" charset="0"/>
              </a:rPr>
              <a:t>  Где же идёт развитие коммуникативных УУД? </a:t>
            </a:r>
          </a:p>
          <a:p>
            <a:pPr eaLnBrk="1" hangingPunct="1">
              <a:spcBef>
                <a:spcPct val="0"/>
              </a:spcBef>
            </a:pPr>
            <a:r>
              <a:rPr lang="ru-RU" sz="1400" smtClean="0">
                <a:solidFill>
                  <a:srgbClr val="000099"/>
                </a:solidFill>
                <a:latin typeface="Times New Roman" pitchFamily="18" charset="0"/>
              </a:rPr>
              <a:t>Умение учитывать разные мнения и стремиться к координации различных позиций в сотрудничестве; формирование собственного мнения и позиции, договариваться, приходить к общему решению в совместной деятельности.</a:t>
            </a:r>
          </a:p>
          <a:p>
            <a:pPr eaLnBrk="1" hangingPunct="1">
              <a:spcBef>
                <a:spcPct val="0"/>
              </a:spcBef>
            </a:pPr>
            <a:endParaRPr lang="ru-RU" sz="14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212F92-8367-4C67-BDC4-A8D8A58EF72D}" type="slidenum">
              <a:rPr lang="ru-RU"/>
              <a:pPr/>
              <a:t>19</a:t>
            </a:fld>
            <a:endParaRPr lang="ru-RU"/>
          </a:p>
        </p:txBody>
      </p:sp>
      <p:sp>
        <p:nvSpPr>
          <p:cNvPr id="686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B74EEC3-9E61-462C-B20C-167548F29F5F}" type="slidenum">
              <a:rPr lang="ru-RU" sz="1200"/>
              <a:pPr algn="r"/>
              <a:t>19</a:t>
            </a:fld>
            <a:endParaRPr lang="ru-RU" sz="120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33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B8EA-3941-4639-84A5-B29E2D3A5D22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38994" y="6500834"/>
            <a:ext cx="2133600" cy="365125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  <p:pic>
        <p:nvPicPr>
          <p:cNvPr id="7" name="Рисунок 6" descr="a_e2d893b5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44" y="142852"/>
            <a:ext cx="1428760" cy="1896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B8EA-3941-4639-84A5-B29E2D3A5D22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1C258-5BC4-40D6-AA8A-BCDE856D8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B8EA-3941-4639-84A5-B29E2D3A5D22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1C258-5BC4-40D6-AA8A-BCDE856D8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B8EA-3941-4639-84A5-B29E2D3A5D22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1C258-5BC4-40D6-AA8A-BCDE856D8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B8EA-3941-4639-84A5-B29E2D3A5D22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1C258-5BC4-40D6-AA8A-BCDE856D8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B8EA-3941-4639-84A5-B29E2D3A5D22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1C258-5BC4-40D6-AA8A-BCDE856D8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B8EA-3941-4639-84A5-B29E2D3A5D22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1C258-5BC4-40D6-AA8A-BCDE856D8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B8EA-3941-4639-84A5-B29E2D3A5D22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1C258-5BC4-40D6-AA8A-BCDE856D8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B8EA-3941-4639-84A5-B29E2D3A5D22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1C258-5BC4-40D6-AA8A-BCDE856D8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B8EA-3941-4639-84A5-B29E2D3A5D22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1C258-5BC4-40D6-AA8A-BCDE856D8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B8EA-3941-4639-84A5-B29E2D3A5D22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1C258-5BC4-40D6-AA8A-BCDE856D8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1B8EA-3941-4639-84A5-B29E2D3A5D22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1C258-5BC4-40D6-AA8A-BCDE856D8A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кругленный прямоугольник 8"/>
          <p:cNvSpPr/>
          <p:nvPr userDrawn="1"/>
        </p:nvSpPr>
        <p:spPr>
          <a:xfrm>
            <a:off x="428596" y="285728"/>
            <a:ext cx="8358246" cy="6286544"/>
          </a:xfrm>
          <a:prstGeom prst="roundRect">
            <a:avLst/>
          </a:prstGeom>
          <a:solidFill>
            <a:srgbClr val="C1FFC1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1263974281_6.jp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08585" y="5357826"/>
            <a:ext cx="1521067" cy="11234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wmf"/><Relationship Id="rId11" Type="http://schemas.openxmlformats.org/officeDocument/2006/relationships/image" Target="../media/image12.jpeg"/><Relationship Id="rId5" Type="http://schemas.openxmlformats.org/officeDocument/2006/relationships/image" Target="../media/image21.wmf"/><Relationship Id="rId10" Type="http://schemas.openxmlformats.org/officeDocument/2006/relationships/image" Target="../media/image5.png"/><Relationship Id="rId4" Type="http://schemas.openxmlformats.org/officeDocument/2006/relationships/image" Target="../media/image20.wmf"/><Relationship Id="rId9" Type="http://schemas.openxmlformats.org/officeDocument/2006/relationships/hyperlink" Target="http://standart.edu.ru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standart.edu.ru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hyperlink" Target="http://standart.edu.ru/" TargetMode="External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331640" y="332656"/>
            <a:ext cx="7155108" cy="1994601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  <a:b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«Средняя общеобразовательная школа №3</a:t>
            </a:r>
            <a:b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 углублённым изучением отдельных предметов»</a:t>
            </a:r>
            <a:b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г. Котовска Тамбовской области</a:t>
            </a:r>
            <a:endParaRPr lang="ru-RU" sz="2000" i="1" dirty="0">
              <a:solidFill>
                <a:schemeClr val="tx2"/>
              </a:solidFill>
              <a:effectLst>
                <a:glow rad="101600">
                  <a:schemeClr val="tx2"/>
                </a:glow>
              </a:effectLst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627784" y="2420888"/>
            <a:ext cx="5144616" cy="309634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Формирование универсальных учебных действий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23728" y="5877272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начальных классов: Т.В.Никольская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8" descr="0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282910">
            <a:off x="1033379" y="3378537"/>
            <a:ext cx="1942902" cy="1477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298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5250" y="1670050"/>
            <a:ext cx="6413500" cy="1938338"/>
          </a:xfr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1916832"/>
            <a:ext cx="5648672" cy="3645770"/>
          </a:xfrm>
        </p:spPr>
        <p:txBody>
          <a:bodyPr/>
          <a:lstStyle/>
          <a:p>
            <a:pPr algn="l" fontAlgn="auto">
              <a:spcAft>
                <a:spcPts val="0"/>
              </a:spcAft>
              <a:defRPr/>
            </a:pPr>
            <a:endParaRPr lang="ru-RU" sz="3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835696" y="332656"/>
            <a:ext cx="5859223" cy="929822"/>
            <a:chOff x="555" y="2823"/>
            <a:chExt cx="973" cy="973"/>
          </a:xfrm>
          <a:blipFill>
            <a:blip r:embed="rId3"/>
            <a:tile tx="0" ty="0" sx="100000" sy="100000" flip="none" algn="tl"/>
          </a:blipFill>
        </p:grpSpPr>
        <p:sp>
          <p:nvSpPr>
            <p:cNvPr id="11" name="Oval 7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defTabSz="914400">
                <a:defRPr/>
              </a:pPr>
              <a:endParaRPr lang="ru-RU" ker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2" name="Oval 8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defTabSz="914400">
                <a:defRPr/>
              </a:pPr>
              <a:endParaRPr lang="ru-RU" ker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defTabSz="914400">
                <a:defRPr/>
              </a:pPr>
              <a:endParaRPr lang="ru-RU" kern="0">
                <a:solidFill>
                  <a:srgbClr val="000000"/>
                </a:solidFill>
                <a:latin typeface="+mn-lt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547664" y="404664"/>
            <a:ext cx="5904656" cy="769441"/>
          </a:xfrm>
          <a:prstGeom prst="rect">
            <a:avLst/>
          </a:prstGeom>
          <a:scene3d>
            <a:camera prst="perspectiveLef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Регулятивные  УУД</a:t>
            </a:r>
          </a:p>
        </p:txBody>
      </p:sp>
      <p:sp>
        <p:nvSpPr>
          <p:cNvPr id="14" name="Пятиугольник 13"/>
          <p:cNvSpPr/>
          <p:nvPr/>
        </p:nvSpPr>
        <p:spPr>
          <a:xfrm rot="10800000" flipV="1">
            <a:off x="2915816" y="1556792"/>
            <a:ext cx="3816350" cy="527050"/>
          </a:xfrm>
          <a:prstGeom prst="homePlate">
            <a:avLst/>
          </a:prstGeom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целеполагание</a:t>
            </a:r>
          </a:p>
        </p:txBody>
      </p:sp>
      <p:sp>
        <p:nvSpPr>
          <p:cNvPr id="15" name="Пятиугольник 14"/>
          <p:cNvSpPr/>
          <p:nvPr/>
        </p:nvSpPr>
        <p:spPr>
          <a:xfrm rot="10800000" flipV="1">
            <a:off x="2987824" y="2276872"/>
            <a:ext cx="3816350" cy="527050"/>
          </a:xfrm>
          <a:prstGeom prst="homePlate">
            <a:avLst/>
          </a:prstGeom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планирование</a:t>
            </a:r>
          </a:p>
        </p:txBody>
      </p:sp>
      <p:sp>
        <p:nvSpPr>
          <p:cNvPr id="16" name="Пятиугольник 15"/>
          <p:cNvSpPr/>
          <p:nvPr/>
        </p:nvSpPr>
        <p:spPr>
          <a:xfrm rot="10800000" flipV="1">
            <a:off x="2987824" y="2996952"/>
            <a:ext cx="3816350" cy="528637"/>
          </a:xfrm>
          <a:prstGeom prst="homePlate">
            <a:avLst/>
          </a:prstGeom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прогнозирование</a:t>
            </a:r>
          </a:p>
        </p:txBody>
      </p:sp>
      <p:sp>
        <p:nvSpPr>
          <p:cNvPr id="17" name="Пятиугольник 16"/>
          <p:cNvSpPr/>
          <p:nvPr/>
        </p:nvSpPr>
        <p:spPr>
          <a:xfrm rot="10800000" flipV="1">
            <a:off x="2987824" y="3789040"/>
            <a:ext cx="3816350" cy="527050"/>
          </a:xfrm>
          <a:prstGeom prst="homePlate">
            <a:avLst/>
          </a:prstGeom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контроль</a:t>
            </a:r>
          </a:p>
        </p:txBody>
      </p:sp>
      <p:sp>
        <p:nvSpPr>
          <p:cNvPr id="18" name="Пятиугольник 17"/>
          <p:cNvSpPr/>
          <p:nvPr/>
        </p:nvSpPr>
        <p:spPr>
          <a:xfrm rot="10800000" flipV="1">
            <a:off x="2987824" y="4509120"/>
            <a:ext cx="3816350" cy="528638"/>
          </a:xfrm>
          <a:prstGeom prst="homePlate">
            <a:avLst/>
          </a:prstGeom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коррекция</a:t>
            </a:r>
          </a:p>
        </p:txBody>
      </p:sp>
      <p:sp>
        <p:nvSpPr>
          <p:cNvPr id="19" name="Пятиугольник 18"/>
          <p:cNvSpPr/>
          <p:nvPr/>
        </p:nvSpPr>
        <p:spPr>
          <a:xfrm rot="10800000" flipV="1">
            <a:off x="3059832" y="5229200"/>
            <a:ext cx="3816350" cy="527050"/>
          </a:xfrm>
          <a:prstGeom prst="homePlate">
            <a:avLst/>
          </a:prstGeom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оценка</a:t>
            </a:r>
          </a:p>
        </p:txBody>
      </p:sp>
      <p:sp>
        <p:nvSpPr>
          <p:cNvPr id="20" name="Пятиугольник 19"/>
          <p:cNvSpPr/>
          <p:nvPr/>
        </p:nvSpPr>
        <p:spPr>
          <a:xfrm rot="10800000" flipV="1">
            <a:off x="2915816" y="5877272"/>
            <a:ext cx="3948112" cy="527050"/>
          </a:xfrm>
          <a:prstGeom prst="homePlate">
            <a:avLst/>
          </a:prstGeom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волевая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саморегуляция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 descr="C:\Users\Света\Pictures\картинки к презентациям\анимация\стрелки\ar24.gif"/>
          <p:cNvSpPr/>
          <p:nvPr/>
        </p:nvSpPr>
        <p:spPr>
          <a:xfrm>
            <a:off x="1835696" y="1556792"/>
            <a:ext cx="573087" cy="557213"/>
          </a:xfrm>
          <a:prstGeom prst="ellipse">
            <a:avLst/>
          </a:prstGeom>
          <a:blipFill>
            <a:blip r:embed="rId4" cstate="print">
              <a:extLst/>
            </a:blip>
            <a:srcRect/>
            <a:stretch>
              <a:fillRect/>
            </a:stretch>
          </a:blipFill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Овал 22" descr="C:\Users\Света\Pictures\картинки к презентациям\анимация\стрелки\ar24.gif"/>
          <p:cNvSpPr/>
          <p:nvPr/>
        </p:nvSpPr>
        <p:spPr>
          <a:xfrm>
            <a:off x="1835696" y="2276872"/>
            <a:ext cx="573087" cy="557212"/>
          </a:xfrm>
          <a:prstGeom prst="ellipse">
            <a:avLst/>
          </a:prstGeom>
          <a:blipFill>
            <a:blip r:embed="rId4" cstate="print">
              <a:extLst/>
            </a:blip>
            <a:srcRect/>
            <a:stretch>
              <a:fillRect/>
            </a:stretch>
          </a:blipFill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Овал 23" descr="C:\Users\Света\Pictures\картинки к презентациям\анимация\стрелки\ar24.gif"/>
          <p:cNvSpPr/>
          <p:nvPr/>
        </p:nvSpPr>
        <p:spPr>
          <a:xfrm>
            <a:off x="1835696" y="3068960"/>
            <a:ext cx="573087" cy="555625"/>
          </a:xfrm>
          <a:prstGeom prst="ellipse">
            <a:avLst/>
          </a:prstGeom>
          <a:blipFill>
            <a:blip r:embed="rId4" cstate="print">
              <a:extLst/>
            </a:blip>
            <a:srcRect/>
            <a:stretch>
              <a:fillRect/>
            </a:stretch>
          </a:blipFill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" name="Овал 24" descr="C:\Users\Света\Pictures\картинки к презентациям\анимация\стрелки\ar24.gif"/>
          <p:cNvSpPr/>
          <p:nvPr/>
        </p:nvSpPr>
        <p:spPr>
          <a:xfrm>
            <a:off x="1835696" y="3789040"/>
            <a:ext cx="573087" cy="557212"/>
          </a:xfrm>
          <a:prstGeom prst="ellipse">
            <a:avLst/>
          </a:prstGeom>
          <a:blipFill>
            <a:blip r:embed="rId4" cstate="print">
              <a:extLst/>
            </a:blip>
            <a:srcRect/>
            <a:stretch>
              <a:fillRect/>
            </a:stretch>
          </a:blipFill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6" name="Овал 25" descr="C:\Users\Света\Pictures\картинки к презентациям\анимация\стрелки\ar24.gif"/>
          <p:cNvSpPr/>
          <p:nvPr/>
        </p:nvSpPr>
        <p:spPr>
          <a:xfrm>
            <a:off x="1835696" y="4509120"/>
            <a:ext cx="573087" cy="557212"/>
          </a:xfrm>
          <a:prstGeom prst="ellipse">
            <a:avLst/>
          </a:prstGeom>
          <a:blipFill>
            <a:blip r:embed="rId4" cstate="print">
              <a:extLst/>
            </a:blip>
            <a:srcRect/>
            <a:stretch>
              <a:fillRect/>
            </a:stretch>
          </a:blipFill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Овал 26" descr="C:\Users\Света\Pictures\картинки к презентациям\анимация\стрелки\ar24.gif"/>
          <p:cNvSpPr/>
          <p:nvPr/>
        </p:nvSpPr>
        <p:spPr>
          <a:xfrm>
            <a:off x="1835696" y="5229200"/>
            <a:ext cx="573087" cy="557213"/>
          </a:xfrm>
          <a:prstGeom prst="ellipse">
            <a:avLst/>
          </a:prstGeom>
          <a:blipFill>
            <a:blip r:embed="rId4" cstate="print">
              <a:extLst/>
            </a:blip>
            <a:srcRect/>
            <a:stretch>
              <a:fillRect/>
            </a:stretch>
          </a:blipFill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8" name="Овал 27" descr="C:\Users\Света\Pictures\картинки к презентациям\анимация\стрелки\ar24.gif"/>
          <p:cNvSpPr/>
          <p:nvPr/>
        </p:nvSpPr>
        <p:spPr>
          <a:xfrm>
            <a:off x="1835696" y="5877272"/>
            <a:ext cx="573087" cy="557212"/>
          </a:xfrm>
          <a:prstGeom prst="ellipse">
            <a:avLst/>
          </a:prstGeom>
          <a:blipFill>
            <a:blip r:embed="rId4" cstate="print">
              <a:extLst/>
            </a:blip>
            <a:srcRect/>
            <a:stretch>
              <a:fillRect/>
            </a:stretch>
          </a:blipFill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5250" y="1670050"/>
            <a:ext cx="6413500" cy="1938338"/>
          </a:xfr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1916832"/>
            <a:ext cx="5648672" cy="3645770"/>
          </a:xfrm>
        </p:spPr>
        <p:txBody>
          <a:bodyPr/>
          <a:lstStyle/>
          <a:p>
            <a:pPr algn="l" fontAlgn="auto">
              <a:spcAft>
                <a:spcPts val="0"/>
              </a:spcAft>
              <a:defRPr/>
            </a:pPr>
            <a:endParaRPr lang="ru-RU" sz="3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1027113" y="3167063"/>
            <a:ext cx="7491412" cy="1546225"/>
            <a:chOff x="259739" y="-1"/>
            <a:chExt cx="7641205" cy="1270409"/>
          </a:xfrm>
        </p:grpSpPr>
        <p:sp>
          <p:nvSpPr>
            <p:cNvPr id="19" name="Пятиугольник 18"/>
            <p:cNvSpPr/>
            <p:nvPr/>
          </p:nvSpPr>
          <p:spPr>
            <a:xfrm rot="10800000">
              <a:off x="377943" y="230863"/>
              <a:ext cx="7523001" cy="867374"/>
            </a:xfrm>
            <a:prstGeom prst="homePlat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20" name="Пятиугольник 4"/>
            <p:cNvSpPr/>
            <p:nvPr/>
          </p:nvSpPr>
          <p:spPr>
            <a:xfrm>
              <a:off x="259739" y="-1"/>
              <a:ext cx="7263922" cy="12704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577892" tIns="186690" rIns="348488" bIns="186690" spcCol="1270" anchor="ctr"/>
            <a:lstStyle/>
            <a:p>
              <a:pPr algn="ctr" defTabSz="21780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логические</a:t>
              </a:r>
            </a:p>
          </p:txBody>
        </p:sp>
      </p:grpSp>
      <p:sp>
        <p:nvSpPr>
          <p:cNvPr id="21" name="Овал 20" descr="C:\Users\Света\Pictures\картинки к презентациям\анимация\стрелки\ar24.gif"/>
          <p:cNvSpPr/>
          <p:nvPr/>
        </p:nvSpPr>
        <p:spPr>
          <a:xfrm>
            <a:off x="688975" y="3529013"/>
            <a:ext cx="817563" cy="823912"/>
          </a:xfrm>
          <a:prstGeom prst="ellipse">
            <a:avLst/>
          </a:prstGeom>
          <a:blipFill>
            <a:blip r:embed="rId3" cstate="print">
              <a:extLst/>
            </a:blip>
            <a:srcRect/>
            <a:stretch>
              <a:fillRect/>
            </a:stretch>
          </a:blipFill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4" name="Группа 24"/>
          <p:cNvGrpSpPr>
            <a:grpSpLocks/>
          </p:cNvGrpSpPr>
          <p:nvPr/>
        </p:nvGrpSpPr>
        <p:grpSpPr bwMode="auto">
          <a:xfrm>
            <a:off x="969963" y="4713288"/>
            <a:ext cx="7850187" cy="1382712"/>
            <a:chOff x="259738" y="-10349"/>
            <a:chExt cx="8008480" cy="1414235"/>
          </a:xfrm>
        </p:grpSpPr>
        <p:sp>
          <p:nvSpPr>
            <p:cNvPr id="26" name="Пятиугольник 25"/>
            <p:cNvSpPr/>
            <p:nvPr/>
          </p:nvSpPr>
          <p:spPr>
            <a:xfrm rot="10800000">
              <a:off x="483230" y="134159"/>
              <a:ext cx="7418978" cy="1269727"/>
            </a:xfrm>
            <a:prstGeom prst="homePlat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27" name="Пятиугольник 4"/>
            <p:cNvSpPr/>
            <p:nvPr/>
          </p:nvSpPr>
          <p:spPr>
            <a:xfrm>
              <a:off x="259738" y="-10349"/>
              <a:ext cx="8008480" cy="14142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577892" tIns="186690" rIns="348488" bIns="186690" spcCol="1270" anchor="ctr"/>
            <a:lstStyle/>
            <a:p>
              <a:pPr algn="ctr" defTabSz="21780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постановка и решение проблем</a:t>
              </a:r>
            </a:p>
          </p:txBody>
        </p:sp>
      </p:grpSp>
      <p:sp>
        <p:nvSpPr>
          <p:cNvPr id="28" name="Овал 27" descr="C:\Users\Света\Pictures\картинки к презентациям\анимация\стрелки\ar24.gif"/>
          <p:cNvSpPr/>
          <p:nvPr/>
        </p:nvSpPr>
        <p:spPr>
          <a:xfrm>
            <a:off x="781050" y="4973638"/>
            <a:ext cx="815975" cy="863600"/>
          </a:xfrm>
          <a:prstGeom prst="ellipse">
            <a:avLst/>
          </a:prstGeom>
          <a:blipFill>
            <a:blip r:embed="rId3" cstate="print">
              <a:extLst/>
            </a:blip>
            <a:srcRect/>
            <a:stretch>
              <a:fillRect/>
            </a:stretch>
          </a:blipFill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1691680" y="404664"/>
            <a:ext cx="6298816" cy="1484783"/>
            <a:chOff x="542" y="2823"/>
            <a:chExt cx="1046" cy="973"/>
          </a:xfrm>
          <a:solidFill>
            <a:schemeClr val="bg2"/>
          </a:solidFill>
        </p:grpSpPr>
        <p:sp>
          <p:nvSpPr>
            <p:cNvPr id="31" name="Oval 7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pFill/>
            <a:ln w="9525" algn="ctr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wrap="none" anchor="ctr"/>
            <a:lstStyle/>
            <a:p>
              <a:pPr defTabSz="914400">
                <a:defRPr/>
              </a:pPr>
              <a:endParaRPr lang="ru-RU" ker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2" name="Oval 8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pFill/>
            <a:ln w="9525" algn="ctr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wrap="none" anchor="ctr"/>
            <a:lstStyle/>
            <a:p>
              <a:pPr defTabSz="914400">
                <a:defRPr/>
              </a:pPr>
              <a:endParaRPr lang="ru-RU" ker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3" name="Oval 9"/>
            <p:cNvSpPr>
              <a:spLocks noChangeArrowheads="1"/>
            </p:cNvSpPr>
            <p:nvPr/>
          </p:nvSpPr>
          <p:spPr bwMode="gray">
            <a:xfrm>
              <a:off x="542" y="2880"/>
              <a:ext cx="1046" cy="839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>
                <a:defRPr/>
              </a:pPr>
              <a:r>
                <a:rPr lang="ru-RU" sz="4000" b="1" kern="0" dirty="0">
                  <a:solidFill>
                    <a:schemeClr val="accent4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Познавательные УУД</a:t>
              </a:r>
            </a:p>
          </p:txBody>
        </p:sp>
      </p:grpSp>
      <p:sp>
        <p:nvSpPr>
          <p:cNvPr id="38" name="Пятиугольник 37"/>
          <p:cNvSpPr/>
          <p:nvPr/>
        </p:nvSpPr>
        <p:spPr>
          <a:xfrm rot="10800000" flipV="1">
            <a:off x="1043608" y="2132856"/>
            <a:ext cx="7375525" cy="1101725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общеучебные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Овал 38" descr="C:\Users\Света\Pictures\картинки к презентациям\анимация\стрелки\ar24.gif"/>
          <p:cNvSpPr/>
          <p:nvPr/>
        </p:nvSpPr>
        <p:spPr>
          <a:xfrm>
            <a:off x="683568" y="2276872"/>
            <a:ext cx="817562" cy="823912"/>
          </a:xfrm>
          <a:prstGeom prst="ellipse">
            <a:avLst/>
          </a:prstGeom>
          <a:blipFill>
            <a:blip r:embed="rId3" cstate="print">
              <a:extLst/>
            </a:blip>
            <a:srcRect/>
            <a:stretch>
              <a:fillRect/>
            </a:stretch>
          </a:blipFill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Oval 2"/>
          <p:cNvSpPr>
            <a:spLocks noChangeArrowheads="1"/>
          </p:cNvSpPr>
          <p:nvPr/>
        </p:nvSpPr>
        <p:spPr bwMode="gray">
          <a:xfrm>
            <a:off x="2590800" y="2133600"/>
            <a:ext cx="4038600" cy="3962400"/>
          </a:xfrm>
          <a:prstGeom prst="ellipse">
            <a:avLst/>
          </a:prstGeom>
          <a:gradFill rotWithShape="1">
            <a:gsLst>
              <a:gs pos="0">
                <a:srgbClr val="CCECFF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ru-RU">
              <a:solidFill>
                <a:srgbClr val="000000"/>
              </a:solidFill>
              <a:latin typeface="Cambria" pitchFamily="18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581400" y="3124200"/>
            <a:ext cx="2057400" cy="2133600"/>
            <a:chOff x="2016" y="1920"/>
            <a:chExt cx="1680" cy="1680"/>
          </a:xfrm>
        </p:grpSpPr>
        <p:sp>
          <p:nvSpPr>
            <p:cNvPr id="185395" name="Oval 5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rotWithShape="1">
              <a:gsLst>
                <a:gs pos="0">
                  <a:srgbClr val="00CC99"/>
                </a:gs>
                <a:gs pos="100000">
                  <a:srgbClr val="005D46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/>
              <a:endParaRPr lang="ru-RU">
                <a:solidFill>
                  <a:srgbClr val="000000"/>
                </a:solidFill>
                <a:latin typeface="Cambria" pitchFamily="18" charset="0"/>
              </a:endParaRPr>
            </a:p>
          </p:txBody>
        </p:sp>
        <p:sp>
          <p:nvSpPr>
            <p:cNvPr id="185396" name="Freeform 6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>
                <a:gd name="T0" fmla="*/ 905 w 1321"/>
                <a:gd name="T1" fmla="*/ 44 h 712"/>
                <a:gd name="T2" fmla="*/ 916 w 1321"/>
                <a:gd name="T3" fmla="*/ 48 h 712"/>
                <a:gd name="T4" fmla="*/ 919 w 1321"/>
                <a:gd name="T5" fmla="*/ 53 h 712"/>
                <a:gd name="T6" fmla="*/ 914 w 1321"/>
                <a:gd name="T7" fmla="*/ 57 h 712"/>
                <a:gd name="T8" fmla="*/ 903 w 1321"/>
                <a:gd name="T9" fmla="*/ 61 h 712"/>
                <a:gd name="T10" fmla="*/ 885 w 1321"/>
                <a:gd name="T11" fmla="*/ 64 h 712"/>
                <a:gd name="T12" fmla="*/ 861 w 1321"/>
                <a:gd name="T13" fmla="*/ 67 h 712"/>
                <a:gd name="T14" fmla="*/ 832 w 1321"/>
                <a:gd name="T15" fmla="*/ 69 h 712"/>
                <a:gd name="T16" fmla="*/ 798 w 1321"/>
                <a:gd name="T17" fmla="*/ 72 h 712"/>
                <a:gd name="T18" fmla="*/ 759 w 1321"/>
                <a:gd name="T19" fmla="*/ 74 h 712"/>
                <a:gd name="T20" fmla="*/ 717 w 1321"/>
                <a:gd name="T21" fmla="*/ 75 h 712"/>
                <a:gd name="T22" fmla="*/ 673 w 1321"/>
                <a:gd name="T23" fmla="*/ 76 h 712"/>
                <a:gd name="T24" fmla="*/ 624 w 1321"/>
                <a:gd name="T25" fmla="*/ 77 h 712"/>
                <a:gd name="T26" fmla="*/ 574 w 1321"/>
                <a:gd name="T27" fmla="*/ 78 h 712"/>
                <a:gd name="T28" fmla="*/ 553 w 1321"/>
                <a:gd name="T29" fmla="*/ 79 h 712"/>
                <a:gd name="T30" fmla="*/ 331 w 1321"/>
                <a:gd name="T31" fmla="*/ 79 h 712"/>
                <a:gd name="T32" fmla="*/ 328 w 1321"/>
                <a:gd name="T33" fmla="*/ 79 h 712"/>
                <a:gd name="T34" fmla="*/ 284 w 1321"/>
                <a:gd name="T35" fmla="*/ 78 h 712"/>
                <a:gd name="T36" fmla="*/ 242 w 1321"/>
                <a:gd name="T37" fmla="*/ 77 h 712"/>
                <a:gd name="T38" fmla="*/ 203 w 1321"/>
                <a:gd name="T39" fmla="*/ 77 h 712"/>
                <a:gd name="T40" fmla="*/ 165 w 1321"/>
                <a:gd name="T41" fmla="*/ 75 h 712"/>
                <a:gd name="T42" fmla="*/ 129 w 1321"/>
                <a:gd name="T43" fmla="*/ 75 h 712"/>
                <a:gd name="T44" fmla="*/ 100 w 1321"/>
                <a:gd name="T45" fmla="*/ 73 h 712"/>
                <a:gd name="T46" fmla="*/ 71 w 1321"/>
                <a:gd name="T47" fmla="*/ 71 h 712"/>
                <a:gd name="T48" fmla="*/ 48 w 1321"/>
                <a:gd name="T49" fmla="*/ 69 h 712"/>
                <a:gd name="T50" fmla="*/ 26 w 1321"/>
                <a:gd name="T51" fmla="*/ 67 h 712"/>
                <a:gd name="T52" fmla="*/ 18 w 1321"/>
                <a:gd name="T53" fmla="*/ 64 h 712"/>
                <a:gd name="T54" fmla="*/ 6 w 1321"/>
                <a:gd name="T55" fmla="*/ 61 h 712"/>
                <a:gd name="T56" fmla="*/ 0 w 1321"/>
                <a:gd name="T57" fmla="*/ 58 h 712"/>
                <a:gd name="T58" fmla="*/ 0 w 1321"/>
                <a:gd name="T59" fmla="*/ 57 h 712"/>
                <a:gd name="T60" fmla="*/ 4 w 1321"/>
                <a:gd name="T61" fmla="*/ 53 h 712"/>
                <a:gd name="T62" fmla="*/ 16 w 1321"/>
                <a:gd name="T63" fmla="*/ 48 h 712"/>
                <a:gd name="T64" fmla="*/ 32 w 1321"/>
                <a:gd name="T65" fmla="*/ 41 h 712"/>
                <a:gd name="T66" fmla="*/ 67 w 1321"/>
                <a:gd name="T67" fmla="*/ 33 h 712"/>
                <a:gd name="T68" fmla="*/ 104 w 1321"/>
                <a:gd name="T69" fmla="*/ 26 h 712"/>
                <a:gd name="T70" fmla="*/ 142 w 1321"/>
                <a:gd name="T71" fmla="*/ 19 h 712"/>
                <a:gd name="T72" fmla="*/ 187 w 1321"/>
                <a:gd name="T73" fmla="*/ 13 h 712"/>
                <a:gd name="T74" fmla="*/ 237 w 1321"/>
                <a:gd name="T75" fmla="*/ 9 h 712"/>
                <a:gd name="T76" fmla="*/ 288 w 1321"/>
                <a:gd name="T77" fmla="*/ 4 h 712"/>
                <a:gd name="T78" fmla="*/ 346 w 1321"/>
                <a:gd name="T79" fmla="*/ 4 h 712"/>
                <a:gd name="T80" fmla="*/ 404 w 1321"/>
                <a:gd name="T81" fmla="*/ 4 h 712"/>
                <a:gd name="T82" fmla="*/ 465 w 1321"/>
                <a:gd name="T83" fmla="*/ 0 h 712"/>
                <a:gd name="T84" fmla="*/ 465 w 1321"/>
                <a:gd name="T85" fmla="*/ 0 h 712"/>
                <a:gd name="T86" fmla="*/ 528 w 1321"/>
                <a:gd name="T87" fmla="*/ 4 h 712"/>
                <a:gd name="T88" fmla="*/ 589 w 1321"/>
                <a:gd name="T89" fmla="*/ 4 h 712"/>
                <a:gd name="T90" fmla="*/ 648 w 1321"/>
                <a:gd name="T91" fmla="*/ 5 h 712"/>
                <a:gd name="T92" fmla="*/ 703 w 1321"/>
                <a:gd name="T93" fmla="*/ 10 h 712"/>
                <a:gd name="T94" fmla="*/ 752 w 1321"/>
                <a:gd name="T95" fmla="*/ 15 h 712"/>
                <a:gd name="T96" fmla="*/ 799 w 1321"/>
                <a:gd name="T97" fmla="*/ 21 h 712"/>
                <a:gd name="T98" fmla="*/ 840 w 1321"/>
                <a:gd name="T99" fmla="*/ 28 h 712"/>
                <a:gd name="T100" fmla="*/ 875 w 1321"/>
                <a:gd name="T101" fmla="*/ 36 h 712"/>
                <a:gd name="T102" fmla="*/ 905 w 1321"/>
                <a:gd name="T103" fmla="*/ 44 h 712"/>
                <a:gd name="T104" fmla="*/ 905 w 1321"/>
                <a:gd name="T105" fmla="*/ 44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00CC99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52295" name="Text Box 7"/>
          <p:cNvSpPr txBox="1">
            <a:spLocks noChangeArrowheads="1"/>
          </p:cNvSpPr>
          <p:nvPr/>
        </p:nvSpPr>
        <p:spPr bwMode="gray">
          <a:xfrm>
            <a:off x="3851274" y="3860800"/>
            <a:ext cx="151281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УУД</a:t>
            </a:r>
            <a:endParaRPr lang="en-US" sz="44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4191000" y="1727200"/>
            <a:ext cx="685800" cy="658813"/>
            <a:chOff x="2640" y="1088"/>
            <a:chExt cx="432" cy="415"/>
          </a:xfrm>
        </p:grpSpPr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2640" y="1088"/>
              <a:ext cx="432" cy="415"/>
              <a:chOff x="2016" y="1920"/>
              <a:chExt cx="1680" cy="1680"/>
            </a:xfrm>
          </p:grpSpPr>
          <p:sp>
            <p:nvSpPr>
              <p:cNvPr id="185393" name="Oval 10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6C5600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914400"/>
                <a:endParaRPr lang="ru-RU">
                  <a:solidFill>
                    <a:srgbClr val="000000"/>
                  </a:solidFill>
                  <a:latin typeface="Cambria" pitchFamily="18" charset="0"/>
                </a:endParaRPr>
              </a:p>
            </p:txBody>
          </p:sp>
          <p:sp>
            <p:nvSpPr>
              <p:cNvPr id="185394" name="Freeform 11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905 w 1321"/>
                  <a:gd name="T1" fmla="*/ 44 h 712"/>
                  <a:gd name="T2" fmla="*/ 916 w 1321"/>
                  <a:gd name="T3" fmla="*/ 48 h 712"/>
                  <a:gd name="T4" fmla="*/ 919 w 1321"/>
                  <a:gd name="T5" fmla="*/ 53 h 712"/>
                  <a:gd name="T6" fmla="*/ 914 w 1321"/>
                  <a:gd name="T7" fmla="*/ 57 h 712"/>
                  <a:gd name="T8" fmla="*/ 903 w 1321"/>
                  <a:gd name="T9" fmla="*/ 61 h 712"/>
                  <a:gd name="T10" fmla="*/ 885 w 1321"/>
                  <a:gd name="T11" fmla="*/ 64 h 712"/>
                  <a:gd name="T12" fmla="*/ 861 w 1321"/>
                  <a:gd name="T13" fmla="*/ 67 h 712"/>
                  <a:gd name="T14" fmla="*/ 832 w 1321"/>
                  <a:gd name="T15" fmla="*/ 69 h 712"/>
                  <a:gd name="T16" fmla="*/ 798 w 1321"/>
                  <a:gd name="T17" fmla="*/ 72 h 712"/>
                  <a:gd name="T18" fmla="*/ 759 w 1321"/>
                  <a:gd name="T19" fmla="*/ 74 h 712"/>
                  <a:gd name="T20" fmla="*/ 717 w 1321"/>
                  <a:gd name="T21" fmla="*/ 75 h 712"/>
                  <a:gd name="T22" fmla="*/ 673 w 1321"/>
                  <a:gd name="T23" fmla="*/ 76 h 712"/>
                  <a:gd name="T24" fmla="*/ 624 w 1321"/>
                  <a:gd name="T25" fmla="*/ 77 h 712"/>
                  <a:gd name="T26" fmla="*/ 574 w 1321"/>
                  <a:gd name="T27" fmla="*/ 78 h 712"/>
                  <a:gd name="T28" fmla="*/ 553 w 1321"/>
                  <a:gd name="T29" fmla="*/ 79 h 712"/>
                  <a:gd name="T30" fmla="*/ 331 w 1321"/>
                  <a:gd name="T31" fmla="*/ 79 h 712"/>
                  <a:gd name="T32" fmla="*/ 328 w 1321"/>
                  <a:gd name="T33" fmla="*/ 79 h 712"/>
                  <a:gd name="T34" fmla="*/ 284 w 1321"/>
                  <a:gd name="T35" fmla="*/ 78 h 712"/>
                  <a:gd name="T36" fmla="*/ 242 w 1321"/>
                  <a:gd name="T37" fmla="*/ 77 h 712"/>
                  <a:gd name="T38" fmla="*/ 203 w 1321"/>
                  <a:gd name="T39" fmla="*/ 77 h 712"/>
                  <a:gd name="T40" fmla="*/ 165 w 1321"/>
                  <a:gd name="T41" fmla="*/ 75 h 712"/>
                  <a:gd name="T42" fmla="*/ 129 w 1321"/>
                  <a:gd name="T43" fmla="*/ 75 h 712"/>
                  <a:gd name="T44" fmla="*/ 100 w 1321"/>
                  <a:gd name="T45" fmla="*/ 73 h 712"/>
                  <a:gd name="T46" fmla="*/ 71 w 1321"/>
                  <a:gd name="T47" fmla="*/ 71 h 712"/>
                  <a:gd name="T48" fmla="*/ 48 w 1321"/>
                  <a:gd name="T49" fmla="*/ 69 h 712"/>
                  <a:gd name="T50" fmla="*/ 26 w 1321"/>
                  <a:gd name="T51" fmla="*/ 67 h 712"/>
                  <a:gd name="T52" fmla="*/ 18 w 1321"/>
                  <a:gd name="T53" fmla="*/ 64 h 712"/>
                  <a:gd name="T54" fmla="*/ 6 w 1321"/>
                  <a:gd name="T55" fmla="*/ 61 h 712"/>
                  <a:gd name="T56" fmla="*/ 0 w 1321"/>
                  <a:gd name="T57" fmla="*/ 58 h 712"/>
                  <a:gd name="T58" fmla="*/ 0 w 1321"/>
                  <a:gd name="T59" fmla="*/ 57 h 712"/>
                  <a:gd name="T60" fmla="*/ 4 w 1321"/>
                  <a:gd name="T61" fmla="*/ 53 h 712"/>
                  <a:gd name="T62" fmla="*/ 16 w 1321"/>
                  <a:gd name="T63" fmla="*/ 48 h 712"/>
                  <a:gd name="T64" fmla="*/ 32 w 1321"/>
                  <a:gd name="T65" fmla="*/ 41 h 712"/>
                  <a:gd name="T66" fmla="*/ 67 w 1321"/>
                  <a:gd name="T67" fmla="*/ 33 h 712"/>
                  <a:gd name="T68" fmla="*/ 104 w 1321"/>
                  <a:gd name="T69" fmla="*/ 26 h 712"/>
                  <a:gd name="T70" fmla="*/ 142 w 1321"/>
                  <a:gd name="T71" fmla="*/ 19 h 712"/>
                  <a:gd name="T72" fmla="*/ 187 w 1321"/>
                  <a:gd name="T73" fmla="*/ 13 h 712"/>
                  <a:gd name="T74" fmla="*/ 237 w 1321"/>
                  <a:gd name="T75" fmla="*/ 9 h 712"/>
                  <a:gd name="T76" fmla="*/ 288 w 1321"/>
                  <a:gd name="T77" fmla="*/ 4 h 712"/>
                  <a:gd name="T78" fmla="*/ 346 w 1321"/>
                  <a:gd name="T79" fmla="*/ 4 h 712"/>
                  <a:gd name="T80" fmla="*/ 404 w 1321"/>
                  <a:gd name="T81" fmla="*/ 4 h 712"/>
                  <a:gd name="T82" fmla="*/ 465 w 1321"/>
                  <a:gd name="T83" fmla="*/ 0 h 712"/>
                  <a:gd name="T84" fmla="*/ 465 w 1321"/>
                  <a:gd name="T85" fmla="*/ 0 h 712"/>
                  <a:gd name="T86" fmla="*/ 528 w 1321"/>
                  <a:gd name="T87" fmla="*/ 4 h 712"/>
                  <a:gd name="T88" fmla="*/ 589 w 1321"/>
                  <a:gd name="T89" fmla="*/ 4 h 712"/>
                  <a:gd name="T90" fmla="*/ 648 w 1321"/>
                  <a:gd name="T91" fmla="*/ 5 h 712"/>
                  <a:gd name="T92" fmla="*/ 703 w 1321"/>
                  <a:gd name="T93" fmla="*/ 10 h 712"/>
                  <a:gd name="T94" fmla="*/ 752 w 1321"/>
                  <a:gd name="T95" fmla="*/ 15 h 712"/>
                  <a:gd name="T96" fmla="*/ 799 w 1321"/>
                  <a:gd name="T97" fmla="*/ 21 h 712"/>
                  <a:gd name="T98" fmla="*/ 840 w 1321"/>
                  <a:gd name="T99" fmla="*/ 28 h 712"/>
                  <a:gd name="T100" fmla="*/ 875 w 1321"/>
                  <a:gd name="T101" fmla="*/ 36 h 712"/>
                  <a:gd name="T102" fmla="*/ 905 w 1321"/>
                  <a:gd name="T103" fmla="*/ 44 h 712"/>
                  <a:gd name="T104" fmla="*/ 905 w 1321"/>
                  <a:gd name="T105" fmla="*/ 44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CC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52300" name="Text Box 12"/>
            <p:cNvSpPr txBox="1">
              <a:spLocks noChangeArrowheads="1"/>
            </p:cNvSpPr>
            <p:nvPr/>
          </p:nvSpPr>
          <p:spPr bwMode="gray">
            <a:xfrm>
              <a:off x="2738" y="1152"/>
              <a:ext cx="25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ru-RU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5</a:t>
              </a:r>
              <a:endPara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3549650" y="5065713"/>
            <a:ext cx="319088" cy="279400"/>
            <a:chOff x="2236" y="3191"/>
            <a:chExt cx="201" cy="176"/>
          </a:xfrm>
        </p:grpSpPr>
        <p:sp>
          <p:nvSpPr>
            <p:cNvPr id="185389" name="Oval 14"/>
            <p:cNvSpPr>
              <a:spLocks noChangeArrowheads="1"/>
            </p:cNvSpPr>
            <p:nvPr/>
          </p:nvSpPr>
          <p:spPr bwMode="gray">
            <a:xfrm rot="-3372907">
              <a:off x="2239" y="3282"/>
              <a:ext cx="82" cy="87"/>
            </a:xfrm>
            <a:prstGeom prst="ellipse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22888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/>
              <a:endParaRPr lang="ru-RU">
                <a:solidFill>
                  <a:srgbClr val="000000"/>
                </a:solidFill>
                <a:latin typeface="Cambria" pitchFamily="18" charset="0"/>
              </a:endParaRPr>
            </a:p>
          </p:txBody>
        </p:sp>
        <p:sp>
          <p:nvSpPr>
            <p:cNvPr id="185390" name="Oval 15"/>
            <p:cNvSpPr>
              <a:spLocks noChangeArrowheads="1"/>
            </p:cNvSpPr>
            <p:nvPr/>
          </p:nvSpPr>
          <p:spPr bwMode="gray">
            <a:xfrm rot="-3372907">
              <a:off x="2353" y="3188"/>
              <a:ext cx="82" cy="87"/>
            </a:xfrm>
            <a:prstGeom prst="ellipse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22888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/>
              <a:endParaRPr lang="ru-RU">
                <a:solidFill>
                  <a:srgbClr val="000000"/>
                </a:solidFill>
                <a:latin typeface="Cambria" pitchFamily="18" charset="0"/>
              </a:endParaRPr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2895600" y="5329238"/>
            <a:ext cx="685800" cy="685800"/>
            <a:chOff x="1824" y="3357"/>
            <a:chExt cx="432" cy="432"/>
          </a:xfrm>
        </p:grpSpPr>
        <p:grpSp>
          <p:nvGrpSpPr>
            <p:cNvPr id="7" name="Group 17"/>
            <p:cNvGrpSpPr>
              <a:grpSpLocks/>
            </p:cNvGrpSpPr>
            <p:nvPr/>
          </p:nvGrpSpPr>
          <p:grpSpPr bwMode="auto">
            <a:xfrm>
              <a:off x="1824" y="3357"/>
              <a:ext cx="432" cy="432"/>
              <a:chOff x="2016" y="1920"/>
              <a:chExt cx="1680" cy="1680"/>
            </a:xfrm>
          </p:grpSpPr>
          <p:sp>
            <p:nvSpPr>
              <p:cNvPr id="185387" name="Oval 18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33CCCC"/>
                  </a:gs>
                  <a:gs pos="100000">
                    <a:srgbClr val="0C3232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914400"/>
                <a:endParaRPr lang="ru-RU">
                  <a:solidFill>
                    <a:srgbClr val="000000"/>
                  </a:solidFill>
                  <a:latin typeface="Cambria" pitchFamily="18" charset="0"/>
                </a:endParaRPr>
              </a:p>
            </p:txBody>
          </p:sp>
          <p:sp>
            <p:nvSpPr>
              <p:cNvPr id="185388" name="Freeform 19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905 w 1321"/>
                  <a:gd name="T1" fmla="*/ 44 h 712"/>
                  <a:gd name="T2" fmla="*/ 916 w 1321"/>
                  <a:gd name="T3" fmla="*/ 48 h 712"/>
                  <a:gd name="T4" fmla="*/ 919 w 1321"/>
                  <a:gd name="T5" fmla="*/ 53 h 712"/>
                  <a:gd name="T6" fmla="*/ 914 w 1321"/>
                  <a:gd name="T7" fmla="*/ 57 h 712"/>
                  <a:gd name="T8" fmla="*/ 903 w 1321"/>
                  <a:gd name="T9" fmla="*/ 61 h 712"/>
                  <a:gd name="T10" fmla="*/ 885 w 1321"/>
                  <a:gd name="T11" fmla="*/ 64 h 712"/>
                  <a:gd name="T12" fmla="*/ 861 w 1321"/>
                  <a:gd name="T13" fmla="*/ 67 h 712"/>
                  <a:gd name="T14" fmla="*/ 832 w 1321"/>
                  <a:gd name="T15" fmla="*/ 69 h 712"/>
                  <a:gd name="T16" fmla="*/ 798 w 1321"/>
                  <a:gd name="T17" fmla="*/ 72 h 712"/>
                  <a:gd name="T18" fmla="*/ 759 w 1321"/>
                  <a:gd name="T19" fmla="*/ 74 h 712"/>
                  <a:gd name="T20" fmla="*/ 717 w 1321"/>
                  <a:gd name="T21" fmla="*/ 75 h 712"/>
                  <a:gd name="T22" fmla="*/ 673 w 1321"/>
                  <a:gd name="T23" fmla="*/ 76 h 712"/>
                  <a:gd name="T24" fmla="*/ 624 w 1321"/>
                  <a:gd name="T25" fmla="*/ 77 h 712"/>
                  <a:gd name="T26" fmla="*/ 574 w 1321"/>
                  <a:gd name="T27" fmla="*/ 78 h 712"/>
                  <a:gd name="T28" fmla="*/ 553 w 1321"/>
                  <a:gd name="T29" fmla="*/ 79 h 712"/>
                  <a:gd name="T30" fmla="*/ 331 w 1321"/>
                  <a:gd name="T31" fmla="*/ 79 h 712"/>
                  <a:gd name="T32" fmla="*/ 328 w 1321"/>
                  <a:gd name="T33" fmla="*/ 79 h 712"/>
                  <a:gd name="T34" fmla="*/ 284 w 1321"/>
                  <a:gd name="T35" fmla="*/ 78 h 712"/>
                  <a:gd name="T36" fmla="*/ 242 w 1321"/>
                  <a:gd name="T37" fmla="*/ 77 h 712"/>
                  <a:gd name="T38" fmla="*/ 203 w 1321"/>
                  <a:gd name="T39" fmla="*/ 77 h 712"/>
                  <a:gd name="T40" fmla="*/ 165 w 1321"/>
                  <a:gd name="T41" fmla="*/ 75 h 712"/>
                  <a:gd name="T42" fmla="*/ 129 w 1321"/>
                  <a:gd name="T43" fmla="*/ 75 h 712"/>
                  <a:gd name="T44" fmla="*/ 100 w 1321"/>
                  <a:gd name="T45" fmla="*/ 73 h 712"/>
                  <a:gd name="T46" fmla="*/ 71 w 1321"/>
                  <a:gd name="T47" fmla="*/ 71 h 712"/>
                  <a:gd name="T48" fmla="*/ 48 w 1321"/>
                  <a:gd name="T49" fmla="*/ 69 h 712"/>
                  <a:gd name="T50" fmla="*/ 26 w 1321"/>
                  <a:gd name="T51" fmla="*/ 67 h 712"/>
                  <a:gd name="T52" fmla="*/ 18 w 1321"/>
                  <a:gd name="T53" fmla="*/ 64 h 712"/>
                  <a:gd name="T54" fmla="*/ 6 w 1321"/>
                  <a:gd name="T55" fmla="*/ 61 h 712"/>
                  <a:gd name="T56" fmla="*/ 0 w 1321"/>
                  <a:gd name="T57" fmla="*/ 58 h 712"/>
                  <a:gd name="T58" fmla="*/ 0 w 1321"/>
                  <a:gd name="T59" fmla="*/ 57 h 712"/>
                  <a:gd name="T60" fmla="*/ 4 w 1321"/>
                  <a:gd name="T61" fmla="*/ 53 h 712"/>
                  <a:gd name="T62" fmla="*/ 16 w 1321"/>
                  <a:gd name="T63" fmla="*/ 48 h 712"/>
                  <a:gd name="T64" fmla="*/ 32 w 1321"/>
                  <a:gd name="T65" fmla="*/ 41 h 712"/>
                  <a:gd name="T66" fmla="*/ 67 w 1321"/>
                  <a:gd name="T67" fmla="*/ 33 h 712"/>
                  <a:gd name="T68" fmla="*/ 104 w 1321"/>
                  <a:gd name="T69" fmla="*/ 26 h 712"/>
                  <a:gd name="T70" fmla="*/ 142 w 1321"/>
                  <a:gd name="T71" fmla="*/ 19 h 712"/>
                  <a:gd name="T72" fmla="*/ 187 w 1321"/>
                  <a:gd name="T73" fmla="*/ 13 h 712"/>
                  <a:gd name="T74" fmla="*/ 237 w 1321"/>
                  <a:gd name="T75" fmla="*/ 9 h 712"/>
                  <a:gd name="T76" fmla="*/ 288 w 1321"/>
                  <a:gd name="T77" fmla="*/ 4 h 712"/>
                  <a:gd name="T78" fmla="*/ 346 w 1321"/>
                  <a:gd name="T79" fmla="*/ 4 h 712"/>
                  <a:gd name="T80" fmla="*/ 404 w 1321"/>
                  <a:gd name="T81" fmla="*/ 4 h 712"/>
                  <a:gd name="T82" fmla="*/ 465 w 1321"/>
                  <a:gd name="T83" fmla="*/ 0 h 712"/>
                  <a:gd name="T84" fmla="*/ 465 w 1321"/>
                  <a:gd name="T85" fmla="*/ 0 h 712"/>
                  <a:gd name="T86" fmla="*/ 528 w 1321"/>
                  <a:gd name="T87" fmla="*/ 4 h 712"/>
                  <a:gd name="T88" fmla="*/ 589 w 1321"/>
                  <a:gd name="T89" fmla="*/ 4 h 712"/>
                  <a:gd name="T90" fmla="*/ 648 w 1321"/>
                  <a:gd name="T91" fmla="*/ 5 h 712"/>
                  <a:gd name="T92" fmla="*/ 703 w 1321"/>
                  <a:gd name="T93" fmla="*/ 10 h 712"/>
                  <a:gd name="T94" fmla="*/ 752 w 1321"/>
                  <a:gd name="T95" fmla="*/ 15 h 712"/>
                  <a:gd name="T96" fmla="*/ 799 w 1321"/>
                  <a:gd name="T97" fmla="*/ 21 h 712"/>
                  <a:gd name="T98" fmla="*/ 840 w 1321"/>
                  <a:gd name="T99" fmla="*/ 28 h 712"/>
                  <a:gd name="T100" fmla="*/ 875 w 1321"/>
                  <a:gd name="T101" fmla="*/ 36 h 712"/>
                  <a:gd name="T102" fmla="*/ 905 w 1321"/>
                  <a:gd name="T103" fmla="*/ 44 h 712"/>
                  <a:gd name="T104" fmla="*/ 905 w 1321"/>
                  <a:gd name="T105" fmla="*/ 44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33CCCC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52308" name="Text Box 20"/>
            <p:cNvSpPr txBox="1">
              <a:spLocks noChangeArrowheads="1"/>
            </p:cNvSpPr>
            <p:nvPr/>
          </p:nvSpPr>
          <p:spPr bwMode="gray">
            <a:xfrm>
              <a:off x="1908" y="3438"/>
              <a:ext cx="25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ru-RU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2</a:t>
              </a:r>
              <a:endPara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8" name="Group 21"/>
          <p:cNvGrpSpPr>
            <a:grpSpLocks/>
          </p:cNvGrpSpPr>
          <p:nvPr/>
        </p:nvGrpSpPr>
        <p:grpSpPr bwMode="auto">
          <a:xfrm>
            <a:off x="6253163" y="3124200"/>
            <a:ext cx="681037" cy="693738"/>
            <a:chOff x="3938" y="1968"/>
            <a:chExt cx="430" cy="437"/>
          </a:xfrm>
        </p:grpSpPr>
        <p:grpSp>
          <p:nvGrpSpPr>
            <p:cNvPr id="9" name="Group 22"/>
            <p:cNvGrpSpPr>
              <a:grpSpLocks/>
            </p:cNvGrpSpPr>
            <p:nvPr/>
          </p:nvGrpSpPr>
          <p:grpSpPr bwMode="auto">
            <a:xfrm>
              <a:off x="3938" y="1968"/>
              <a:ext cx="430" cy="437"/>
              <a:chOff x="2016" y="1920"/>
              <a:chExt cx="1680" cy="1680"/>
            </a:xfrm>
          </p:grpSpPr>
          <p:sp>
            <p:nvSpPr>
              <p:cNvPr id="185383" name="Oval 23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4996E3"/>
                  </a:gs>
                  <a:gs pos="100000">
                    <a:srgbClr val="214467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914400"/>
                <a:endParaRPr lang="ru-RU">
                  <a:solidFill>
                    <a:srgbClr val="000000"/>
                  </a:solidFill>
                  <a:latin typeface="Cambria" pitchFamily="18" charset="0"/>
                </a:endParaRPr>
              </a:p>
            </p:txBody>
          </p:sp>
          <p:sp>
            <p:nvSpPr>
              <p:cNvPr id="185384" name="Freeform 24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905 w 1321"/>
                  <a:gd name="T1" fmla="*/ 44 h 712"/>
                  <a:gd name="T2" fmla="*/ 916 w 1321"/>
                  <a:gd name="T3" fmla="*/ 48 h 712"/>
                  <a:gd name="T4" fmla="*/ 919 w 1321"/>
                  <a:gd name="T5" fmla="*/ 53 h 712"/>
                  <a:gd name="T6" fmla="*/ 914 w 1321"/>
                  <a:gd name="T7" fmla="*/ 57 h 712"/>
                  <a:gd name="T8" fmla="*/ 903 w 1321"/>
                  <a:gd name="T9" fmla="*/ 61 h 712"/>
                  <a:gd name="T10" fmla="*/ 885 w 1321"/>
                  <a:gd name="T11" fmla="*/ 64 h 712"/>
                  <a:gd name="T12" fmla="*/ 861 w 1321"/>
                  <a:gd name="T13" fmla="*/ 67 h 712"/>
                  <a:gd name="T14" fmla="*/ 832 w 1321"/>
                  <a:gd name="T15" fmla="*/ 69 h 712"/>
                  <a:gd name="T16" fmla="*/ 798 w 1321"/>
                  <a:gd name="T17" fmla="*/ 72 h 712"/>
                  <a:gd name="T18" fmla="*/ 759 w 1321"/>
                  <a:gd name="T19" fmla="*/ 74 h 712"/>
                  <a:gd name="T20" fmla="*/ 717 w 1321"/>
                  <a:gd name="T21" fmla="*/ 75 h 712"/>
                  <a:gd name="T22" fmla="*/ 673 w 1321"/>
                  <a:gd name="T23" fmla="*/ 76 h 712"/>
                  <a:gd name="T24" fmla="*/ 624 w 1321"/>
                  <a:gd name="T25" fmla="*/ 77 h 712"/>
                  <a:gd name="T26" fmla="*/ 574 w 1321"/>
                  <a:gd name="T27" fmla="*/ 78 h 712"/>
                  <a:gd name="T28" fmla="*/ 553 w 1321"/>
                  <a:gd name="T29" fmla="*/ 79 h 712"/>
                  <a:gd name="T30" fmla="*/ 331 w 1321"/>
                  <a:gd name="T31" fmla="*/ 79 h 712"/>
                  <a:gd name="T32" fmla="*/ 328 w 1321"/>
                  <a:gd name="T33" fmla="*/ 79 h 712"/>
                  <a:gd name="T34" fmla="*/ 284 w 1321"/>
                  <a:gd name="T35" fmla="*/ 78 h 712"/>
                  <a:gd name="T36" fmla="*/ 242 w 1321"/>
                  <a:gd name="T37" fmla="*/ 77 h 712"/>
                  <a:gd name="T38" fmla="*/ 203 w 1321"/>
                  <a:gd name="T39" fmla="*/ 77 h 712"/>
                  <a:gd name="T40" fmla="*/ 165 w 1321"/>
                  <a:gd name="T41" fmla="*/ 75 h 712"/>
                  <a:gd name="T42" fmla="*/ 129 w 1321"/>
                  <a:gd name="T43" fmla="*/ 75 h 712"/>
                  <a:gd name="T44" fmla="*/ 100 w 1321"/>
                  <a:gd name="T45" fmla="*/ 73 h 712"/>
                  <a:gd name="T46" fmla="*/ 71 w 1321"/>
                  <a:gd name="T47" fmla="*/ 71 h 712"/>
                  <a:gd name="T48" fmla="*/ 48 w 1321"/>
                  <a:gd name="T49" fmla="*/ 69 h 712"/>
                  <a:gd name="T50" fmla="*/ 26 w 1321"/>
                  <a:gd name="T51" fmla="*/ 67 h 712"/>
                  <a:gd name="T52" fmla="*/ 18 w 1321"/>
                  <a:gd name="T53" fmla="*/ 64 h 712"/>
                  <a:gd name="T54" fmla="*/ 6 w 1321"/>
                  <a:gd name="T55" fmla="*/ 61 h 712"/>
                  <a:gd name="T56" fmla="*/ 0 w 1321"/>
                  <a:gd name="T57" fmla="*/ 58 h 712"/>
                  <a:gd name="T58" fmla="*/ 0 w 1321"/>
                  <a:gd name="T59" fmla="*/ 57 h 712"/>
                  <a:gd name="T60" fmla="*/ 4 w 1321"/>
                  <a:gd name="T61" fmla="*/ 53 h 712"/>
                  <a:gd name="T62" fmla="*/ 16 w 1321"/>
                  <a:gd name="T63" fmla="*/ 48 h 712"/>
                  <a:gd name="T64" fmla="*/ 32 w 1321"/>
                  <a:gd name="T65" fmla="*/ 41 h 712"/>
                  <a:gd name="T66" fmla="*/ 67 w 1321"/>
                  <a:gd name="T67" fmla="*/ 33 h 712"/>
                  <a:gd name="T68" fmla="*/ 104 w 1321"/>
                  <a:gd name="T69" fmla="*/ 26 h 712"/>
                  <a:gd name="T70" fmla="*/ 142 w 1321"/>
                  <a:gd name="T71" fmla="*/ 19 h 712"/>
                  <a:gd name="T72" fmla="*/ 187 w 1321"/>
                  <a:gd name="T73" fmla="*/ 13 h 712"/>
                  <a:gd name="T74" fmla="*/ 237 w 1321"/>
                  <a:gd name="T75" fmla="*/ 9 h 712"/>
                  <a:gd name="T76" fmla="*/ 288 w 1321"/>
                  <a:gd name="T77" fmla="*/ 4 h 712"/>
                  <a:gd name="T78" fmla="*/ 346 w 1321"/>
                  <a:gd name="T79" fmla="*/ 4 h 712"/>
                  <a:gd name="T80" fmla="*/ 404 w 1321"/>
                  <a:gd name="T81" fmla="*/ 4 h 712"/>
                  <a:gd name="T82" fmla="*/ 465 w 1321"/>
                  <a:gd name="T83" fmla="*/ 0 h 712"/>
                  <a:gd name="T84" fmla="*/ 465 w 1321"/>
                  <a:gd name="T85" fmla="*/ 0 h 712"/>
                  <a:gd name="T86" fmla="*/ 528 w 1321"/>
                  <a:gd name="T87" fmla="*/ 4 h 712"/>
                  <a:gd name="T88" fmla="*/ 589 w 1321"/>
                  <a:gd name="T89" fmla="*/ 4 h 712"/>
                  <a:gd name="T90" fmla="*/ 648 w 1321"/>
                  <a:gd name="T91" fmla="*/ 5 h 712"/>
                  <a:gd name="T92" fmla="*/ 703 w 1321"/>
                  <a:gd name="T93" fmla="*/ 10 h 712"/>
                  <a:gd name="T94" fmla="*/ 752 w 1321"/>
                  <a:gd name="T95" fmla="*/ 15 h 712"/>
                  <a:gd name="T96" fmla="*/ 799 w 1321"/>
                  <a:gd name="T97" fmla="*/ 21 h 712"/>
                  <a:gd name="T98" fmla="*/ 840 w 1321"/>
                  <a:gd name="T99" fmla="*/ 28 h 712"/>
                  <a:gd name="T100" fmla="*/ 875 w 1321"/>
                  <a:gd name="T101" fmla="*/ 36 h 712"/>
                  <a:gd name="T102" fmla="*/ 905 w 1321"/>
                  <a:gd name="T103" fmla="*/ 44 h 712"/>
                  <a:gd name="T104" fmla="*/ 905 w 1321"/>
                  <a:gd name="T105" fmla="*/ 44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66A7E8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52313" name="Text Box 25"/>
            <p:cNvSpPr txBox="1">
              <a:spLocks noChangeArrowheads="1"/>
            </p:cNvSpPr>
            <p:nvPr/>
          </p:nvSpPr>
          <p:spPr bwMode="gray">
            <a:xfrm>
              <a:off x="4020" y="2028"/>
              <a:ext cx="255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ru-RU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4</a:t>
              </a:r>
              <a:endPara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0" name="Group 26"/>
          <p:cNvGrpSpPr>
            <a:grpSpLocks/>
          </p:cNvGrpSpPr>
          <p:nvPr/>
        </p:nvGrpSpPr>
        <p:grpSpPr bwMode="auto">
          <a:xfrm>
            <a:off x="5638800" y="5300663"/>
            <a:ext cx="654050" cy="622300"/>
            <a:chOff x="3552" y="3339"/>
            <a:chExt cx="412" cy="392"/>
          </a:xfrm>
        </p:grpSpPr>
        <p:grpSp>
          <p:nvGrpSpPr>
            <p:cNvPr id="11" name="Group 27"/>
            <p:cNvGrpSpPr>
              <a:grpSpLocks/>
            </p:cNvGrpSpPr>
            <p:nvPr/>
          </p:nvGrpSpPr>
          <p:grpSpPr bwMode="auto">
            <a:xfrm>
              <a:off x="3552" y="3339"/>
              <a:ext cx="412" cy="392"/>
              <a:chOff x="2016" y="1920"/>
              <a:chExt cx="1680" cy="1680"/>
            </a:xfrm>
          </p:grpSpPr>
          <p:sp>
            <p:nvSpPr>
              <p:cNvPr id="185379" name="Oval 28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9966FF"/>
                  </a:gs>
                  <a:gs pos="100000">
                    <a:srgbClr val="462E74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914400"/>
                <a:endParaRPr lang="ru-RU">
                  <a:solidFill>
                    <a:srgbClr val="000000"/>
                  </a:solidFill>
                  <a:latin typeface="Cambria" pitchFamily="18" charset="0"/>
                </a:endParaRPr>
              </a:p>
            </p:txBody>
          </p:sp>
          <p:sp>
            <p:nvSpPr>
              <p:cNvPr id="185380" name="Freeform 29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905 w 1321"/>
                  <a:gd name="T1" fmla="*/ 44 h 712"/>
                  <a:gd name="T2" fmla="*/ 916 w 1321"/>
                  <a:gd name="T3" fmla="*/ 48 h 712"/>
                  <a:gd name="T4" fmla="*/ 919 w 1321"/>
                  <a:gd name="T5" fmla="*/ 53 h 712"/>
                  <a:gd name="T6" fmla="*/ 914 w 1321"/>
                  <a:gd name="T7" fmla="*/ 57 h 712"/>
                  <a:gd name="T8" fmla="*/ 903 w 1321"/>
                  <a:gd name="T9" fmla="*/ 61 h 712"/>
                  <a:gd name="T10" fmla="*/ 885 w 1321"/>
                  <a:gd name="T11" fmla="*/ 64 h 712"/>
                  <a:gd name="T12" fmla="*/ 861 w 1321"/>
                  <a:gd name="T13" fmla="*/ 67 h 712"/>
                  <a:gd name="T14" fmla="*/ 832 w 1321"/>
                  <a:gd name="T15" fmla="*/ 69 h 712"/>
                  <a:gd name="T16" fmla="*/ 798 w 1321"/>
                  <a:gd name="T17" fmla="*/ 72 h 712"/>
                  <a:gd name="T18" fmla="*/ 759 w 1321"/>
                  <a:gd name="T19" fmla="*/ 74 h 712"/>
                  <a:gd name="T20" fmla="*/ 717 w 1321"/>
                  <a:gd name="T21" fmla="*/ 75 h 712"/>
                  <a:gd name="T22" fmla="*/ 673 w 1321"/>
                  <a:gd name="T23" fmla="*/ 76 h 712"/>
                  <a:gd name="T24" fmla="*/ 624 w 1321"/>
                  <a:gd name="T25" fmla="*/ 77 h 712"/>
                  <a:gd name="T26" fmla="*/ 574 w 1321"/>
                  <a:gd name="T27" fmla="*/ 78 h 712"/>
                  <a:gd name="T28" fmla="*/ 553 w 1321"/>
                  <a:gd name="T29" fmla="*/ 79 h 712"/>
                  <a:gd name="T30" fmla="*/ 331 w 1321"/>
                  <a:gd name="T31" fmla="*/ 79 h 712"/>
                  <a:gd name="T32" fmla="*/ 328 w 1321"/>
                  <a:gd name="T33" fmla="*/ 79 h 712"/>
                  <a:gd name="T34" fmla="*/ 284 w 1321"/>
                  <a:gd name="T35" fmla="*/ 78 h 712"/>
                  <a:gd name="T36" fmla="*/ 242 w 1321"/>
                  <a:gd name="T37" fmla="*/ 77 h 712"/>
                  <a:gd name="T38" fmla="*/ 203 w 1321"/>
                  <a:gd name="T39" fmla="*/ 77 h 712"/>
                  <a:gd name="T40" fmla="*/ 165 w 1321"/>
                  <a:gd name="T41" fmla="*/ 75 h 712"/>
                  <a:gd name="T42" fmla="*/ 129 w 1321"/>
                  <a:gd name="T43" fmla="*/ 75 h 712"/>
                  <a:gd name="T44" fmla="*/ 100 w 1321"/>
                  <a:gd name="T45" fmla="*/ 73 h 712"/>
                  <a:gd name="T46" fmla="*/ 71 w 1321"/>
                  <a:gd name="T47" fmla="*/ 71 h 712"/>
                  <a:gd name="T48" fmla="*/ 48 w 1321"/>
                  <a:gd name="T49" fmla="*/ 69 h 712"/>
                  <a:gd name="T50" fmla="*/ 26 w 1321"/>
                  <a:gd name="T51" fmla="*/ 67 h 712"/>
                  <a:gd name="T52" fmla="*/ 18 w 1321"/>
                  <a:gd name="T53" fmla="*/ 64 h 712"/>
                  <a:gd name="T54" fmla="*/ 6 w 1321"/>
                  <a:gd name="T55" fmla="*/ 61 h 712"/>
                  <a:gd name="T56" fmla="*/ 0 w 1321"/>
                  <a:gd name="T57" fmla="*/ 58 h 712"/>
                  <a:gd name="T58" fmla="*/ 0 w 1321"/>
                  <a:gd name="T59" fmla="*/ 57 h 712"/>
                  <a:gd name="T60" fmla="*/ 4 w 1321"/>
                  <a:gd name="T61" fmla="*/ 53 h 712"/>
                  <a:gd name="T62" fmla="*/ 16 w 1321"/>
                  <a:gd name="T63" fmla="*/ 48 h 712"/>
                  <a:gd name="T64" fmla="*/ 32 w 1321"/>
                  <a:gd name="T65" fmla="*/ 41 h 712"/>
                  <a:gd name="T66" fmla="*/ 67 w 1321"/>
                  <a:gd name="T67" fmla="*/ 33 h 712"/>
                  <a:gd name="T68" fmla="*/ 104 w 1321"/>
                  <a:gd name="T69" fmla="*/ 26 h 712"/>
                  <a:gd name="T70" fmla="*/ 142 w 1321"/>
                  <a:gd name="T71" fmla="*/ 19 h 712"/>
                  <a:gd name="T72" fmla="*/ 187 w 1321"/>
                  <a:gd name="T73" fmla="*/ 13 h 712"/>
                  <a:gd name="T74" fmla="*/ 237 w 1321"/>
                  <a:gd name="T75" fmla="*/ 9 h 712"/>
                  <a:gd name="T76" fmla="*/ 288 w 1321"/>
                  <a:gd name="T77" fmla="*/ 4 h 712"/>
                  <a:gd name="T78" fmla="*/ 346 w 1321"/>
                  <a:gd name="T79" fmla="*/ 4 h 712"/>
                  <a:gd name="T80" fmla="*/ 404 w 1321"/>
                  <a:gd name="T81" fmla="*/ 4 h 712"/>
                  <a:gd name="T82" fmla="*/ 465 w 1321"/>
                  <a:gd name="T83" fmla="*/ 0 h 712"/>
                  <a:gd name="T84" fmla="*/ 465 w 1321"/>
                  <a:gd name="T85" fmla="*/ 0 h 712"/>
                  <a:gd name="T86" fmla="*/ 528 w 1321"/>
                  <a:gd name="T87" fmla="*/ 4 h 712"/>
                  <a:gd name="T88" fmla="*/ 589 w 1321"/>
                  <a:gd name="T89" fmla="*/ 4 h 712"/>
                  <a:gd name="T90" fmla="*/ 648 w 1321"/>
                  <a:gd name="T91" fmla="*/ 5 h 712"/>
                  <a:gd name="T92" fmla="*/ 703 w 1321"/>
                  <a:gd name="T93" fmla="*/ 10 h 712"/>
                  <a:gd name="T94" fmla="*/ 752 w 1321"/>
                  <a:gd name="T95" fmla="*/ 15 h 712"/>
                  <a:gd name="T96" fmla="*/ 799 w 1321"/>
                  <a:gd name="T97" fmla="*/ 21 h 712"/>
                  <a:gd name="T98" fmla="*/ 840 w 1321"/>
                  <a:gd name="T99" fmla="*/ 28 h 712"/>
                  <a:gd name="T100" fmla="*/ 875 w 1321"/>
                  <a:gd name="T101" fmla="*/ 36 h 712"/>
                  <a:gd name="T102" fmla="*/ 905 w 1321"/>
                  <a:gd name="T103" fmla="*/ 44 h 712"/>
                  <a:gd name="T104" fmla="*/ 905 w 1321"/>
                  <a:gd name="T105" fmla="*/ 44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9966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52318" name="Text Box 30"/>
            <p:cNvSpPr txBox="1">
              <a:spLocks noChangeArrowheads="1"/>
            </p:cNvSpPr>
            <p:nvPr/>
          </p:nvSpPr>
          <p:spPr bwMode="gray">
            <a:xfrm>
              <a:off x="3652" y="3360"/>
              <a:ext cx="25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ru-RU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3</a:t>
              </a:r>
              <a:endParaRPr lang="en-US" sz="2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2" name="Group 31"/>
          <p:cNvGrpSpPr>
            <a:grpSpLocks/>
          </p:cNvGrpSpPr>
          <p:nvPr/>
        </p:nvGrpSpPr>
        <p:grpSpPr bwMode="auto">
          <a:xfrm>
            <a:off x="2362200" y="3124200"/>
            <a:ext cx="685800" cy="685800"/>
            <a:chOff x="1488" y="1968"/>
            <a:chExt cx="432" cy="432"/>
          </a:xfrm>
        </p:grpSpPr>
        <p:grpSp>
          <p:nvGrpSpPr>
            <p:cNvPr id="13" name="Group 32"/>
            <p:cNvGrpSpPr>
              <a:grpSpLocks/>
            </p:cNvGrpSpPr>
            <p:nvPr/>
          </p:nvGrpSpPr>
          <p:grpSpPr bwMode="auto">
            <a:xfrm>
              <a:off x="1488" y="1968"/>
              <a:ext cx="432" cy="432"/>
              <a:chOff x="2016" y="1920"/>
              <a:chExt cx="1680" cy="1680"/>
            </a:xfrm>
          </p:grpSpPr>
          <p:sp>
            <p:nvSpPr>
              <p:cNvPr id="185375" name="Oval 33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744600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914400"/>
                <a:endParaRPr lang="ru-RU">
                  <a:solidFill>
                    <a:srgbClr val="000000"/>
                  </a:solidFill>
                  <a:latin typeface="Cambria" pitchFamily="18" charset="0"/>
                </a:endParaRPr>
              </a:p>
            </p:txBody>
          </p:sp>
          <p:sp>
            <p:nvSpPr>
              <p:cNvPr id="185376" name="Freeform 34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905 w 1321"/>
                  <a:gd name="T1" fmla="*/ 44 h 712"/>
                  <a:gd name="T2" fmla="*/ 916 w 1321"/>
                  <a:gd name="T3" fmla="*/ 48 h 712"/>
                  <a:gd name="T4" fmla="*/ 919 w 1321"/>
                  <a:gd name="T5" fmla="*/ 53 h 712"/>
                  <a:gd name="T6" fmla="*/ 914 w 1321"/>
                  <a:gd name="T7" fmla="*/ 57 h 712"/>
                  <a:gd name="T8" fmla="*/ 903 w 1321"/>
                  <a:gd name="T9" fmla="*/ 61 h 712"/>
                  <a:gd name="T10" fmla="*/ 885 w 1321"/>
                  <a:gd name="T11" fmla="*/ 64 h 712"/>
                  <a:gd name="T12" fmla="*/ 861 w 1321"/>
                  <a:gd name="T13" fmla="*/ 67 h 712"/>
                  <a:gd name="T14" fmla="*/ 832 w 1321"/>
                  <a:gd name="T15" fmla="*/ 69 h 712"/>
                  <a:gd name="T16" fmla="*/ 798 w 1321"/>
                  <a:gd name="T17" fmla="*/ 72 h 712"/>
                  <a:gd name="T18" fmla="*/ 759 w 1321"/>
                  <a:gd name="T19" fmla="*/ 74 h 712"/>
                  <a:gd name="T20" fmla="*/ 717 w 1321"/>
                  <a:gd name="T21" fmla="*/ 75 h 712"/>
                  <a:gd name="T22" fmla="*/ 673 w 1321"/>
                  <a:gd name="T23" fmla="*/ 76 h 712"/>
                  <a:gd name="T24" fmla="*/ 624 w 1321"/>
                  <a:gd name="T25" fmla="*/ 77 h 712"/>
                  <a:gd name="T26" fmla="*/ 574 w 1321"/>
                  <a:gd name="T27" fmla="*/ 78 h 712"/>
                  <a:gd name="T28" fmla="*/ 553 w 1321"/>
                  <a:gd name="T29" fmla="*/ 79 h 712"/>
                  <a:gd name="T30" fmla="*/ 331 w 1321"/>
                  <a:gd name="T31" fmla="*/ 79 h 712"/>
                  <a:gd name="T32" fmla="*/ 328 w 1321"/>
                  <a:gd name="T33" fmla="*/ 79 h 712"/>
                  <a:gd name="T34" fmla="*/ 284 w 1321"/>
                  <a:gd name="T35" fmla="*/ 78 h 712"/>
                  <a:gd name="T36" fmla="*/ 242 w 1321"/>
                  <a:gd name="T37" fmla="*/ 77 h 712"/>
                  <a:gd name="T38" fmla="*/ 203 w 1321"/>
                  <a:gd name="T39" fmla="*/ 77 h 712"/>
                  <a:gd name="T40" fmla="*/ 165 w 1321"/>
                  <a:gd name="T41" fmla="*/ 75 h 712"/>
                  <a:gd name="T42" fmla="*/ 129 w 1321"/>
                  <a:gd name="T43" fmla="*/ 75 h 712"/>
                  <a:gd name="T44" fmla="*/ 100 w 1321"/>
                  <a:gd name="T45" fmla="*/ 73 h 712"/>
                  <a:gd name="T46" fmla="*/ 71 w 1321"/>
                  <a:gd name="T47" fmla="*/ 71 h 712"/>
                  <a:gd name="T48" fmla="*/ 48 w 1321"/>
                  <a:gd name="T49" fmla="*/ 69 h 712"/>
                  <a:gd name="T50" fmla="*/ 26 w 1321"/>
                  <a:gd name="T51" fmla="*/ 67 h 712"/>
                  <a:gd name="T52" fmla="*/ 18 w 1321"/>
                  <a:gd name="T53" fmla="*/ 64 h 712"/>
                  <a:gd name="T54" fmla="*/ 6 w 1321"/>
                  <a:gd name="T55" fmla="*/ 61 h 712"/>
                  <a:gd name="T56" fmla="*/ 0 w 1321"/>
                  <a:gd name="T57" fmla="*/ 58 h 712"/>
                  <a:gd name="T58" fmla="*/ 0 w 1321"/>
                  <a:gd name="T59" fmla="*/ 57 h 712"/>
                  <a:gd name="T60" fmla="*/ 4 w 1321"/>
                  <a:gd name="T61" fmla="*/ 53 h 712"/>
                  <a:gd name="T62" fmla="*/ 16 w 1321"/>
                  <a:gd name="T63" fmla="*/ 48 h 712"/>
                  <a:gd name="T64" fmla="*/ 32 w 1321"/>
                  <a:gd name="T65" fmla="*/ 41 h 712"/>
                  <a:gd name="T66" fmla="*/ 67 w 1321"/>
                  <a:gd name="T67" fmla="*/ 33 h 712"/>
                  <a:gd name="T68" fmla="*/ 104 w 1321"/>
                  <a:gd name="T69" fmla="*/ 26 h 712"/>
                  <a:gd name="T70" fmla="*/ 142 w 1321"/>
                  <a:gd name="T71" fmla="*/ 19 h 712"/>
                  <a:gd name="T72" fmla="*/ 187 w 1321"/>
                  <a:gd name="T73" fmla="*/ 13 h 712"/>
                  <a:gd name="T74" fmla="*/ 237 w 1321"/>
                  <a:gd name="T75" fmla="*/ 9 h 712"/>
                  <a:gd name="T76" fmla="*/ 288 w 1321"/>
                  <a:gd name="T77" fmla="*/ 4 h 712"/>
                  <a:gd name="T78" fmla="*/ 346 w 1321"/>
                  <a:gd name="T79" fmla="*/ 4 h 712"/>
                  <a:gd name="T80" fmla="*/ 404 w 1321"/>
                  <a:gd name="T81" fmla="*/ 4 h 712"/>
                  <a:gd name="T82" fmla="*/ 465 w 1321"/>
                  <a:gd name="T83" fmla="*/ 0 h 712"/>
                  <a:gd name="T84" fmla="*/ 465 w 1321"/>
                  <a:gd name="T85" fmla="*/ 0 h 712"/>
                  <a:gd name="T86" fmla="*/ 528 w 1321"/>
                  <a:gd name="T87" fmla="*/ 4 h 712"/>
                  <a:gd name="T88" fmla="*/ 589 w 1321"/>
                  <a:gd name="T89" fmla="*/ 4 h 712"/>
                  <a:gd name="T90" fmla="*/ 648 w 1321"/>
                  <a:gd name="T91" fmla="*/ 5 h 712"/>
                  <a:gd name="T92" fmla="*/ 703 w 1321"/>
                  <a:gd name="T93" fmla="*/ 10 h 712"/>
                  <a:gd name="T94" fmla="*/ 752 w 1321"/>
                  <a:gd name="T95" fmla="*/ 15 h 712"/>
                  <a:gd name="T96" fmla="*/ 799 w 1321"/>
                  <a:gd name="T97" fmla="*/ 21 h 712"/>
                  <a:gd name="T98" fmla="*/ 840 w 1321"/>
                  <a:gd name="T99" fmla="*/ 28 h 712"/>
                  <a:gd name="T100" fmla="*/ 875 w 1321"/>
                  <a:gd name="T101" fmla="*/ 36 h 712"/>
                  <a:gd name="T102" fmla="*/ 905 w 1321"/>
                  <a:gd name="T103" fmla="*/ 44 h 712"/>
                  <a:gd name="T104" fmla="*/ 905 w 1321"/>
                  <a:gd name="T105" fmla="*/ 44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99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52323" name="Text Box 35"/>
            <p:cNvSpPr txBox="1">
              <a:spLocks noChangeArrowheads="1"/>
            </p:cNvSpPr>
            <p:nvPr/>
          </p:nvSpPr>
          <p:spPr bwMode="gray">
            <a:xfrm>
              <a:off x="1586" y="2016"/>
              <a:ext cx="25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ru-RU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1</a:t>
              </a:r>
              <a:endPara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85355" name="Oval 36"/>
          <p:cNvSpPr>
            <a:spLocks noChangeArrowheads="1"/>
          </p:cNvSpPr>
          <p:nvPr/>
        </p:nvSpPr>
        <p:spPr bwMode="gray">
          <a:xfrm rot="-3372907">
            <a:off x="5566569" y="5177631"/>
            <a:ext cx="130175" cy="138113"/>
          </a:xfrm>
          <a:prstGeom prst="ellipse">
            <a:avLst/>
          </a:prstGeom>
          <a:gradFill rotWithShape="1">
            <a:gsLst>
              <a:gs pos="0">
                <a:srgbClr val="9966FF"/>
              </a:gs>
              <a:gs pos="100000">
                <a:srgbClr val="6644AA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ru-RU">
              <a:solidFill>
                <a:srgbClr val="000000"/>
              </a:solidFill>
              <a:latin typeface="Cambria" pitchFamily="18" charset="0"/>
            </a:endParaRPr>
          </a:p>
        </p:txBody>
      </p:sp>
      <p:sp>
        <p:nvSpPr>
          <p:cNvPr id="185356" name="Oval 37"/>
          <p:cNvSpPr>
            <a:spLocks noChangeArrowheads="1"/>
          </p:cNvSpPr>
          <p:nvPr/>
        </p:nvSpPr>
        <p:spPr bwMode="gray">
          <a:xfrm rot="-3372907">
            <a:off x="5414169" y="5025231"/>
            <a:ext cx="130175" cy="138113"/>
          </a:xfrm>
          <a:prstGeom prst="ellipse">
            <a:avLst/>
          </a:prstGeom>
          <a:gradFill rotWithShape="1">
            <a:gsLst>
              <a:gs pos="0">
                <a:srgbClr val="9966FF"/>
              </a:gs>
              <a:gs pos="100000">
                <a:srgbClr val="6644AA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ru-RU">
              <a:solidFill>
                <a:srgbClr val="000000"/>
              </a:solidFill>
              <a:latin typeface="Cambria" pitchFamily="18" charset="0"/>
            </a:endParaRPr>
          </a:p>
        </p:txBody>
      </p:sp>
      <p:grpSp>
        <p:nvGrpSpPr>
          <p:cNvPr id="14" name="Group 38"/>
          <p:cNvGrpSpPr>
            <a:grpSpLocks/>
          </p:cNvGrpSpPr>
          <p:nvPr/>
        </p:nvGrpSpPr>
        <p:grpSpPr bwMode="auto">
          <a:xfrm>
            <a:off x="3124200" y="3581400"/>
            <a:ext cx="366713" cy="206375"/>
            <a:chOff x="2016" y="2304"/>
            <a:chExt cx="231" cy="130"/>
          </a:xfrm>
        </p:grpSpPr>
        <p:sp>
          <p:nvSpPr>
            <p:cNvPr id="185371" name="Oval 39"/>
            <p:cNvSpPr>
              <a:spLocks noChangeArrowheads="1"/>
            </p:cNvSpPr>
            <p:nvPr/>
          </p:nvSpPr>
          <p:spPr bwMode="gray">
            <a:xfrm rot="-3372907">
              <a:off x="2019" y="2301"/>
              <a:ext cx="82" cy="87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AA66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/>
              <a:endParaRPr lang="ru-RU">
                <a:solidFill>
                  <a:srgbClr val="000000"/>
                </a:solidFill>
                <a:latin typeface="Cambria" pitchFamily="18" charset="0"/>
              </a:endParaRPr>
            </a:p>
          </p:txBody>
        </p:sp>
        <p:sp>
          <p:nvSpPr>
            <p:cNvPr id="185372" name="Oval 40"/>
            <p:cNvSpPr>
              <a:spLocks noChangeArrowheads="1"/>
            </p:cNvSpPr>
            <p:nvPr/>
          </p:nvSpPr>
          <p:spPr bwMode="gray">
            <a:xfrm rot="-3372907">
              <a:off x="2163" y="2349"/>
              <a:ext cx="82" cy="87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AA66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/>
              <a:endParaRPr lang="ru-RU">
                <a:solidFill>
                  <a:srgbClr val="000000"/>
                </a:solidFill>
                <a:latin typeface="Cambria" pitchFamily="18" charset="0"/>
              </a:endParaRPr>
            </a:p>
          </p:txBody>
        </p:sp>
      </p:grpSp>
      <p:grpSp>
        <p:nvGrpSpPr>
          <p:cNvPr id="15" name="Group 41"/>
          <p:cNvGrpSpPr>
            <a:grpSpLocks/>
          </p:cNvGrpSpPr>
          <p:nvPr/>
        </p:nvGrpSpPr>
        <p:grpSpPr bwMode="auto">
          <a:xfrm>
            <a:off x="4495800" y="2559050"/>
            <a:ext cx="138113" cy="412750"/>
            <a:chOff x="2832" y="1612"/>
            <a:chExt cx="87" cy="260"/>
          </a:xfrm>
        </p:grpSpPr>
        <p:sp>
          <p:nvSpPr>
            <p:cNvPr id="185369" name="Oval 42"/>
            <p:cNvSpPr>
              <a:spLocks noChangeArrowheads="1"/>
            </p:cNvSpPr>
            <p:nvPr/>
          </p:nvSpPr>
          <p:spPr bwMode="gray">
            <a:xfrm rot="-3372907">
              <a:off x="2835" y="1609"/>
              <a:ext cx="82" cy="87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AA88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/>
              <a:endParaRPr lang="ru-RU">
                <a:solidFill>
                  <a:srgbClr val="000000"/>
                </a:solidFill>
                <a:latin typeface="Cambria" pitchFamily="18" charset="0"/>
              </a:endParaRPr>
            </a:p>
          </p:txBody>
        </p:sp>
        <p:sp>
          <p:nvSpPr>
            <p:cNvPr id="185370" name="Oval 43"/>
            <p:cNvSpPr>
              <a:spLocks noChangeArrowheads="1"/>
            </p:cNvSpPr>
            <p:nvPr/>
          </p:nvSpPr>
          <p:spPr bwMode="gray">
            <a:xfrm rot="-3372907">
              <a:off x="2835" y="1787"/>
              <a:ext cx="82" cy="87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AA88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/>
              <a:endParaRPr lang="ru-RU">
                <a:solidFill>
                  <a:srgbClr val="000000"/>
                </a:solidFill>
                <a:latin typeface="Cambria" pitchFamily="18" charset="0"/>
              </a:endParaRPr>
            </a:p>
          </p:txBody>
        </p:sp>
      </p:grpSp>
      <p:sp>
        <p:nvSpPr>
          <p:cNvPr id="185359" name="Oval 44"/>
          <p:cNvSpPr>
            <a:spLocks noChangeArrowheads="1"/>
          </p:cNvSpPr>
          <p:nvPr/>
        </p:nvSpPr>
        <p:spPr bwMode="gray">
          <a:xfrm rot="-3372907">
            <a:off x="5966619" y="3606006"/>
            <a:ext cx="130175" cy="138113"/>
          </a:xfrm>
          <a:prstGeom prst="ellipse">
            <a:avLst/>
          </a:prstGeom>
          <a:gradFill rotWithShape="1">
            <a:gsLst>
              <a:gs pos="0">
                <a:srgbClr val="0099FF"/>
              </a:gs>
              <a:gs pos="100000">
                <a:srgbClr val="0066AA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ru-RU">
              <a:solidFill>
                <a:srgbClr val="000000"/>
              </a:solidFill>
              <a:latin typeface="Cambria" pitchFamily="18" charset="0"/>
            </a:endParaRPr>
          </a:p>
        </p:txBody>
      </p:sp>
      <p:sp>
        <p:nvSpPr>
          <p:cNvPr id="185360" name="Oval 45"/>
          <p:cNvSpPr>
            <a:spLocks noChangeArrowheads="1"/>
          </p:cNvSpPr>
          <p:nvPr/>
        </p:nvSpPr>
        <p:spPr bwMode="gray">
          <a:xfrm rot="-3372907">
            <a:off x="5718969" y="3729831"/>
            <a:ext cx="130175" cy="138113"/>
          </a:xfrm>
          <a:prstGeom prst="ellipse">
            <a:avLst/>
          </a:prstGeom>
          <a:gradFill rotWithShape="1">
            <a:gsLst>
              <a:gs pos="0">
                <a:srgbClr val="0099FF"/>
              </a:gs>
              <a:gs pos="100000">
                <a:srgbClr val="0066AA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ru-RU">
              <a:solidFill>
                <a:srgbClr val="000000"/>
              </a:solidFill>
              <a:latin typeface="Cambria" pitchFamily="18" charset="0"/>
            </a:endParaRPr>
          </a:p>
        </p:txBody>
      </p:sp>
      <p:sp>
        <p:nvSpPr>
          <p:cNvPr id="185361" name="Text Box 46"/>
          <p:cNvSpPr txBox="1">
            <a:spLocks noChangeArrowheads="1"/>
          </p:cNvSpPr>
          <p:nvPr/>
        </p:nvSpPr>
        <p:spPr bwMode="auto">
          <a:xfrm>
            <a:off x="5724128" y="1557338"/>
            <a:ext cx="295232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/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умение с достаточной полнотой и точностью выражать свои мысли</a:t>
            </a:r>
            <a:r>
              <a:rPr lang="ru-RU" sz="2000" dirty="0">
                <a:solidFill>
                  <a:srgbClr val="33CC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>
              <a:solidFill>
                <a:srgbClr val="33CC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5362" name="Text Box 47"/>
          <p:cNvSpPr txBox="1">
            <a:spLocks noChangeArrowheads="1"/>
          </p:cNvSpPr>
          <p:nvPr/>
        </p:nvSpPr>
        <p:spPr bwMode="auto">
          <a:xfrm>
            <a:off x="539552" y="1412776"/>
            <a:ext cx="237626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/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планирование учебного сотрудничества с учителем и сверстниками</a:t>
            </a:r>
          </a:p>
        </p:txBody>
      </p:sp>
      <p:sp>
        <p:nvSpPr>
          <p:cNvPr id="185363" name="Text Box 48"/>
          <p:cNvSpPr txBox="1">
            <a:spLocks noChangeArrowheads="1"/>
          </p:cNvSpPr>
          <p:nvPr/>
        </p:nvSpPr>
        <p:spPr bwMode="auto">
          <a:xfrm>
            <a:off x="7092279" y="3068638"/>
            <a:ext cx="161674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defTabSz="914400"/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управление поведением партнёра</a:t>
            </a:r>
            <a:r>
              <a:rPr lang="ru-RU" sz="2000" dirty="0">
                <a:solidFill>
                  <a:srgbClr val="33CC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>
              <a:solidFill>
                <a:srgbClr val="33CC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5364" name="Text Box 49"/>
          <p:cNvSpPr txBox="1">
            <a:spLocks noChangeArrowheads="1"/>
          </p:cNvSpPr>
          <p:nvPr/>
        </p:nvSpPr>
        <p:spPr bwMode="auto">
          <a:xfrm>
            <a:off x="971550" y="5085185"/>
            <a:ext cx="191611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/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постановка вопросов</a:t>
            </a:r>
          </a:p>
          <a:p>
            <a:pPr defTabSz="914400"/>
            <a:endParaRPr lang="en-US" sz="2000" dirty="0">
              <a:solidFill>
                <a:srgbClr val="0000CC"/>
              </a:solidFill>
            </a:endParaRPr>
          </a:p>
        </p:txBody>
      </p:sp>
      <p:sp>
        <p:nvSpPr>
          <p:cNvPr id="185365" name="Text Box 50"/>
          <p:cNvSpPr txBox="1">
            <a:spLocks noChangeArrowheads="1"/>
          </p:cNvSpPr>
          <p:nvPr/>
        </p:nvSpPr>
        <p:spPr bwMode="auto">
          <a:xfrm>
            <a:off x="6372225" y="5013177"/>
            <a:ext cx="1905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/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разрешение конфликтов</a:t>
            </a:r>
            <a:r>
              <a:rPr lang="ru-RU" sz="2000" dirty="0">
                <a:solidFill>
                  <a:srgbClr val="33CC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>
              <a:solidFill>
                <a:srgbClr val="33CC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Group 26"/>
          <p:cNvGrpSpPr>
            <a:grpSpLocks/>
          </p:cNvGrpSpPr>
          <p:nvPr/>
        </p:nvGrpSpPr>
        <p:grpSpPr bwMode="auto">
          <a:xfrm>
            <a:off x="1547664" y="332656"/>
            <a:ext cx="6696744" cy="1080120"/>
            <a:chOff x="555" y="2823"/>
            <a:chExt cx="973" cy="973"/>
          </a:xfrm>
          <a:blipFill>
            <a:blip r:embed="rId3"/>
            <a:tile tx="0" ty="0" sx="100000" sy="100000" flip="none" algn="tl"/>
          </a:blipFill>
        </p:grpSpPr>
        <p:sp>
          <p:nvSpPr>
            <p:cNvPr id="64538" name="Oval 28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defTabSz="914400">
                <a:defRPr/>
              </a:pPr>
              <a:endParaRPr lang="ru-RU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64539" name="Oval 29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defTabSz="914400">
                <a:defRPr/>
              </a:pPr>
              <a:endParaRPr lang="ru-RU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64540" name="Oval 30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defTabSz="914400">
                <a:defRPr/>
              </a:pPr>
              <a:endParaRPr lang="ru-RU">
                <a:solidFill>
                  <a:srgbClr val="000000"/>
                </a:solidFill>
                <a:latin typeface="+mn-lt"/>
              </a:endParaRPr>
            </a:p>
          </p:txBody>
        </p:sp>
      </p:grpSp>
      <p:sp>
        <p:nvSpPr>
          <p:cNvPr id="185367" name="Rectangle 58"/>
          <p:cNvSpPr>
            <a:spLocks noChangeArrowheads="1"/>
          </p:cNvSpPr>
          <p:nvPr/>
        </p:nvSpPr>
        <p:spPr bwMode="auto">
          <a:xfrm>
            <a:off x="2267744" y="495300"/>
            <a:ext cx="5400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/>
            <a:r>
              <a:rPr lang="ru-RU" sz="3600" b="1" dirty="0">
                <a:latin typeface="Cambria" pitchFamily="18" charset="0"/>
              </a:rPr>
              <a:t>Коммуникативные УУД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84213" y="620713"/>
            <a:ext cx="7200900" cy="5715000"/>
            <a:chOff x="1008" y="336"/>
            <a:chExt cx="3720" cy="3600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056" y="457"/>
              <a:ext cx="3609" cy="3396"/>
              <a:chOff x="1056" y="457"/>
              <a:chExt cx="3609" cy="3396"/>
            </a:xfrm>
          </p:grpSpPr>
          <p:sp>
            <p:nvSpPr>
              <p:cNvPr id="70660" name="Freeform 4"/>
              <p:cNvSpPr>
                <a:spLocks/>
              </p:cNvSpPr>
              <p:nvPr/>
            </p:nvSpPr>
            <p:spPr bwMode="auto">
              <a:xfrm>
                <a:off x="1056" y="457"/>
                <a:ext cx="3609" cy="3396"/>
              </a:xfrm>
              <a:custGeom>
                <a:avLst/>
                <a:gdLst/>
                <a:ahLst/>
                <a:cxnLst>
                  <a:cxn ang="0">
                    <a:pos x="53" y="1748"/>
                  </a:cxn>
                  <a:cxn ang="0">
                    <a:pos x="192" y="983"/>
                  </a:cxn>
                  <a:cxn ang="0">
                    <a:pos x="262" y="884"/>
                  </a:cxn>
                  <a:cxn ang="0">
                    <a:pos x="331" y="725"/>
                  </a:cxn>
                  <a:cxn ang="0">
                    <a:pos x="589" y="477"/>
                  </a:cxn>
                  <a:cxn ang="0">
                    <a:pos x="768" y="347"/>
                  </a:cxn>
                  <a:cxn ang="0">
                    <a:pos x="868" y="288"/>
                  </a:cxn>
                  <a:cxn ang="0">
                    <a:pos x="1036" y="179"/>
                  </a:cxn>
                  <a:cxn ang="0">
                    <a:pos x="1235" y="109"/>
                  </a:cxn>
                  <a:cxn ang="0">
                    <a:pos x="1751" y="0"/>
                  </a:cxn>
                  <a:cxn ang="0">
                    <a:pos x="2417" y="79"/>
                  </a:cxn>
                  <a:cxn ang="0">
                    <a:pos x="2874" y="357"/>
                  </a:cxn>
                  <a:cxn ang="0">
                    <a:pos x="2983" y="407"/>
                  </a:cxn>
                  <a:cxn ang="0">
                    <a:pos x="3142" y="576"/>
                  </a:cxn>
                  <a:cxn ang="0">
                    <a:pos x="3261" y="705"/>
                  </a:cxn>
                  <a:cxn ang="0">
                    <a:pos x="3460" y="1023"/>
                  </a:cxn>
                  <a:cxn ang="0">
                    <a:pos x="3539" y="1142"/>
                  </a:cxn>
                  <a:cxn ang="0">
                    <a:pos x="3609" y="1648"/>
                  </a:cxn>
                  <a:cxn ang="0">
                    <a:pos x="3519" y="2125"/>
                  </a:cxn>
                  <a:cxn ang="0">
                    <a:pos x="3370" y="2502"/>
                  </a:cxn>
                  <a:cxn ang="0">
                    <a:pos x="3281" y="2651"/>
                  </a:cxn>
                  <a:cxn ang="0">
                    <a:pos x="3082" y="2830"/>
                  </a:cxn>
                  <a:cxn ang="0">
                    <a:pos x="2993" y="2939"/>
                  </a:cxn>
                  <a:cxn ang="0">
                    <a:pos x="2774" y="3108"/>
                  </a:cxn>
                  <a:cxn ang="0">
                    <a:pos x="2625" y="3208"/>
                  </a:cxn>
                  <a:cxn ang="0">
                    <a:pos x="2049" y="3376"/>
                  </a:cxn>
                  <a:cxn ang="0">
                    <a:pos x="1513" y="3386"/>
                  </a:cxn>
                  <a:cxn ang="0">
                    <a:pos x="1205" y="3327"/>
                  </a:cxn>
                  <a:cxn ang="0">
                    <a:pos x="937" y="3158"/>
                  </a:cxn>
                  <a:cxn ang="0">
                    <a:pos x="689" y="2969"/>
                  </a:cxn>
                  <a:cxn ang="0">
                    <a:pos x="560" y="2810"/>
                  </a:cxn>
                  <a:cxn ang="0">
                    <a:pos x="431" y="2701"/>
                  </a:cxn>
                  <a:cxn ang="0">
                    <a:pos x="262" y="2512"/>
                  </a:cxn>
                  <a:cxn ang="0">
                    <a:pos x="93" y="2165"/>
                  </a:cxn>
                  <a:cxn ang="0">
                    <a:pos x="33" y="2006"/>
                  </a:cxn>
                </a:cxnLst>
                <a:rect l="0" t="0" r="r" b="b"/>
                <a:pathLst>
                  <a:path w="3609" h="3396">
                    <a:moveTo>
                      <a:pt x="33" y="2006"/>
                    </a:moveTo>
                    <a:cubicBezTo>
                      <a:pt x="45" y="1897"/>
                      <a:pt x="49" y="1879"/>
                      <a:pt x="53" y="1748"/>
                    </a:cubicBezTo>
                    <a:cubicBezTo>
                      <a:pt x="60" y="1532"/>
                      <a:pt x="0" y="1309"/>
                      <a:pt x="133" y="1132"/>
                    </a:cubicBezTo>
                    <a:cubicBezTo>
                      <a:pt x="143" y="1093"/>
                      <a:pt x="171" y="1017"/>
                      <a:pt x="192" y="983"/>
                    </a:cubicBezTo>
                    <a:cubicBezTo>
                      <a:pt x="201" y="969"/>
                      <a:pt x="212" y="957"/>
                      <a:pt x="222" y="943"/>
                    </a:cubicBezTo>
                    <a:cubicBezTo>
                      <a:pt x="236" y="924"/>
                      <a:pt x="262" y="884"/>
                      <a:pt x="262" y="884"/>
                    </a:cubicBezTo>
                    <a:cubicBezTo>
                      <a:pt x="278" y="821"/>
                      <a:pt x="265" y="856"/>
                      <a:pt x="311" y="784"/>
                    </a:cubicBezTo>
                    <a:cubicBezTo>
                      <a:pt x="322" y="767"/>
                      <a:pt x="320" y="743"/>
                      <a:pt x="331" y="725"/>
                    </a:cubicBezTo>
                    <a:cubicBezTo>
                      <a:pt x="352" y="691"/>
                      <a:pt x="399" y="649"/>
                      <a:pt x="431" y="625"/>
                    </a:cubicBezTo>
                    <a:cubicBezTo>
                      <a:pt x="460" y="536"/>
                      <a:pt x="499" y="505"/>
                      <a:pt x="589" y="477"/>
                    </a:cubicBezTo>
                    <a:cubicBezTo>
                      <a:pt x="618" y="439"/>
                      <a:pt x="664" y="387"/>
                      <a:pt x="709" y="367"/>
                    </a:cubicBezTo>
                    <a:cubicBezTo>
                      <a:pt x="728" y="358"/>
                      <a:pt x="748" y="354"/>
                      <a:pt x="768" y="347"/>
                    </a:cubicBezTo>
                    <a:cubicBezTo>
                      <a:pt x="778" y="344"/>
                      <a:pt x="798" y="337"/>
                      <a:pt x="798" y="337"/>
                    </a:cubicBezTo>
                    <a:cubicBezTo>
                      <a:pt x="821" y="321"/>
                      <a:pt x="856" y="314"/>
                      <a:pt x="868" y="288"/>
                    </a:cubicBezTo>
                    <a:cubicBezTo>
                      <a:pt x="872" y="280"/>
                      <a:pt x="895" y="225"/>
                      <a:pt x="907" y="218"/>
                    </a:cubicBezTo>
                    <a:cubicBezTo>
                      <a:pt x="943" y="196"/>
                      <a:pt x="997" y="194"/>
                      <a:pt x="1036" y="179"/>
                    </a:cubicBezTo>
                    <a:cubicBezTo>
                      <a:pt x="1149" y="136"/>
                      <a:pt x="1027" y="185"/>
                      <a:pt x="1126" y="129"/>
                    </a:cubicBezTo>
                    <a:cubicBezTo>
                      <a:pt x="1152" y="114"/>
                      <a:pt x="1220" y="111"/>
                      <a:pt x="1235" y="109"/>
                    </a:cubicBezTo>
                    <a:cubicBezTo>
                      <a:pt x="1295" y="79"/>
                      <a:pt x="1334" y="77"/>
                      <a:pt x="1404" y="69"/>
                    </a:cubicBezTo>
                    <a:cubicBezTo>
                      <a:pt x="1518" y="32"/>
                      <a:pt x="1635" y="30"/>
                      <a:pt x="1751" y="0"/>
                    </a:cubicBezTo>
                    <a:cubicBezTo>
                      <a:pt x="1877" y="3"/>
                      <a:pt x="2003" y="4"/>
                      <a:pt x="2129" y="10"/>
                    </a:cubicBezTo>
                    <a:cubicBezTo>
                      <a:pt x="2223" y="14"/>
                      <a:pt x="2323" y="63"/>
                      <a:pt x="2417" y="79"/>
                    </a:cubicBezTo>
                    <a:cubicBezTo>
                      <a:pt x="2509" y="148"/>
                      <a:pt x="2644" y="161"/>
                      <a:pt x="2754" y="189"/>
                    </a:cubicBezTo>
                    <a:cubicBezTo>
                      <a:pt x="2825" y="311"/>
                      <a:pt x="2762" y="211"/>
                      <a:pt x="2874" y="357"/>
                    </a:cubicBezTo>
                    <a:cubicBezTo>
                      <a:pt x="2881" y="366"/>
                      <a:pt x="2882" y="382"/>
                      <a:pt x="2893" y="387"/>
                    </a:cubicBezTo>
                    <a:cubicBezTo>
                      <a:pt x="2921" y="400"/>
                      <a:pt x="2953" y="400"/>
                      <a:pt x="2983" y="407"/>
                    </a:cubicBezTo>
                    <a:cubicBezTo>
                      <a:pt x="3039" y="449"/>
                      <a:pt x="3070" y="463"/>
                      <a:pt x="3122" y="496"/>
                    </a:cubicBezTo>
                    <a:cubicBezTo>
                      <a:pt x="3129" y="523"/>
                      <a:pt x="3126" y="554"/>
                      <a:pt x="3142" y="576"/>
                    </a:cubicBezTo>
                    <a:cubicBezTo>
                      <a:pt x="3161" y="603"/>
                      <a:pt x="3199" y="611"/>
                      <a:pt x="3221" y="635"/>
                    </a:cubicBezTo>
                    <a:cubicBezTo>
                      <a:pt x="3239" y="655"/>
                      <a:pt x="3244" y="684"/>
                      <a:pt x="3261" y="705"/>
                    </a:cubicBezTo>
                    <a:cubicBezTo>
                      <a:pt x="3284" y="734"/>
                      <a:pt x="3319" y="753"/>
                      <a:pt x="3340" y="784"/>
                    </a:cubicBezTo>
                    <a:cubicBezTo>
                      <a:pt x="3379" y="839"/>
                      <a:pt x="3405" y="979"/>
                      <a:pt x="3460" y="1023"/>
                    </a:cubicBezTo>
                    <a:cubicBezTo>
                      <a:pt x="3481" y="1039"/>
                      <a:pt x="3506" y="1049"/>
                      <a:pt x="3529" y="1062"/>
                    </a:cubicBezTo>
                    <a:cubicBezTo>
                      <a:pt x="3532" y="1089"/>
                      <a:pt x="3533" y="1116"/>
                      <a:pt x="3539" y="1142"/>
                    </a:cubicBezTo>
                    <a:cubicBezTo>
                      <a:pt x="3546" y="1172"/>
                      <a:pt x="3569" y="1231"/>
                      <a:pt x="3569" y="1231"/>
                    </a:cubicBezTo>
                    <a:cubicBezTo>
                      <a:pt x="3576" y="1371"/>
                      <a:pt x="3586" y="1510"/>
                      <a:pt x="3609" y="1648"/>
                    </a:cubicBezTo>
                    <a:cubicBezTo>
                      <a:pt x="3606" y="1734"/>
                      <a:pt x="3607" y="1821"/>
                      <a:pt x="3599" y="1907"/>
                    </a:cubicBezTo>
                    <a:cubicBezTo>
                      <a:pt x="3593" y="1974"/>
                      <a:pt x="3541" y="2065"/>
                      <a:pt x="3519" y="2125"/>
                    </a:cubicBezTo>
                    <a:cubicBezTo>
                      <a:pt x="3479" y="2234"/>
                      <a:pt x="3437" y="2338"/>
                      <a:pt x="3390" y="2443"/>
                    </a:cubicBezTo>
                    <a:cubicBezTo>
                      <a:pt x="3381" y="2462"/>
                      <a:pt x="3377" y="2482"/>
                      <a:pt x="3370" y="2502"/>
                    </a:cubicBezTo>
                    <a:cubicBezTo>
                      <a:pt x="3358" y="2536"/>
                      <a:pt x="3313" y="2589"/>
                      <a:pt x="3291" y="2622"/>
                    </a:cubicBezTo>
                    <a:cubicBezTo>
                      <a:pt x="3285" y="2631"/>
                      <a:pt x="3287" y="2643"/>
                      <a:pt x="3281" y="2651"/>
                    </a:cubicBezTo>
                    <a:cubicBezTo>
                      <a:pt x="3265" y="2671"/>
                      <a:pt x="3238" y="2681"/>
                      <a:pt x="3221" y="2701"/>
                    </a:cubicBezTo>
                    <a:cubicBezTo>
                      <a:pt x="3171" y="2761"/>
                      <a:pt x="3163" y="2810"/>
                      <a:pt x="3082" y="2830"/>
                    </a:cubicBezTo>
                    <a:cubicBezTo>
                      <a:pt x="3035" y="2900"/>
                      <a:pt x="3055" y="2870"/>
                      <a:pt x="3023" y="2920"/>
                    </a:cubicBezTo>
                    <a:cubicBezTo>
                      <a:pt x="3017" y="2930"/>
                      <a:pt x="3002" y="2932"/>
                      <a:pt x="2993" y="2939"/>
                    </a:cubicBezTo>
                    <a:cubicBezTo>
                      <a:pt x="2961" y="2965"/>
                      <a:pt x="2924" y="2992"/>
                      <a:pt x="2893" y="3019"/>
                    </a:cubicBezTo>
                    <a:cubicBezTo>
                      <a:pt x="2844" y="3063"/>
                      <a:pt x="2834" y="3088"/>
                      <a:pt x="2774" y="3108"/>
                    </a:cubicBezTo>
                    <a:cubicBezTo>
                      <a:pt x="2745" y="3128"/>
                      <a:pt x="2712" y="3135"/>
                      <a:pt x="2685" y="3158"/>
                    </a:cubicBezTo>
                    <a:cubicBezTo>
                      <a:pt x="2659" y="3180"/>
                      <a:pt x="2656" y="3194"/>
                      <a:pt x="2625" y="3208"/>
                    </a:cubicBezTo>
                    <a:cubicBezTo>
                      <a:pt x="2494" y="3266"/>
                      <a:pt x="2361" y="3295"/>
                      <a:pt x="2218" y="3307"/>
                    </a:cubicBezTo>
                    <a:cubicBezTo>
                      <a:pt x="2172" y="3323"/>
                      <a:pt x="2089" y="3370"/>
                      <a:pt x="2049" y="3376"/>
                    </a:cubicBezTo>
                    <a:cubicBezTo>
                      <a:pt x="1964" y="3388"/>
                      <a:pt x="1877" y="3386"/>
                      <a:pt x="1791" y="3396"/>
                    </a:cubicBezTo>
                    <a:cubicBezTo>
                      <a:pt x="1698" y="3393"/>
                      <a:pt x="1606" y="3392"/>
                      <a:pt x="1513" y="3386"/>
                    </a:cubicBezTo>
                    <a:cubicBezTo>
                      <a:pt x="1476" y="3384"/>
                      <a:pt x="1476" y="3373"/>
                      <a:pt x="1444" y="3366"/>
                    </a:cubicBezTo>
                    <a:cubicBezTo>
                      <a:pt x="1366" y="3349"/>
                      <a:pt x="1284" y="3337"/>
                      <a:pt x="1205" y="3327"/>
                    </a:cubicBezTo>
                    <a:cubicBezTo>
                      <a:pt x="1159" y="3304"/>
                      <a:pt x="1107" y="3289"/>
                      <a:pt x="1066" y="3257"/>
                    </a:cubicBezTo>
                    <a:cubicBezTo>
                      <a:pt x="1033" y="3231"/>
                      <a:pt x="979" y="3176"/>
                      <a:pt x="937" y="3158"/>
                    </a:cubicBezTo>
                    <a:cubicBezTo>
                      <a:pt x="874" y="3131"/>
                      <a:pt x="816" y="3096"/>
                      <a:pt x="758" y="3059"/>
                    </a:cubicBezTo>
                    <a:cubicBezTo>
                      <a:pt x="735" y="3029"/>
                      <a:pt x="718" y="2994"/>
                      <a:pt x="689" y="2969"/>
                    </a:cubicBezTo>
                    <a:cubicBezTo>
                      <a:pt x="673" y="2955"/>
                      <a:pt x="642" y="2965"/>
                      <a:pt x="629" y="2949"/>
                    </a:cubicBezTo>
                    <a:cubicBezTo>
                      <a:pt x="596" y="2909"/>
                      <a:pt x="577" y="2859"/>
                      <a:pt x="560" y="2810"/>
                    </a:cubicBezTo>
                    <a:cubicBezTo>
                      <a:pt x="553" y="2790"/>
                      <a:pt x="555" y="2766"/>
                      <a:pt x="540" y="2751"/>
                    </a:cubicBezTo>
                    <a:cubicBezTo>
                      <a:pt x="519" y="2730"/>
                      <a:pt x="465" y="2713"/>
                      <a:pt x="431" y="2701"/>
                    </a:cubicBezTo>
                    <a:cubicBezTo>
                      <a:pt x="431" y="2701"/>
                      <a:pt x="391" y="2661"/>
                      <a:pt x="371" y="2641"/>
                    </a:cubicBezTo>
                    <a:cubicBezTo>
                      <a:pt x="328" y="2599"/>
                      <a:pt x="289" y="2565"/>
                      <a:pt x="262" y="2512"/>
                    </a:cubicBezTo>
                    <a:cubicBezTo>
                      <a:pt x="242" y="2384"/>
                      <a:pt x="242" y="2280"/>
                      <a:pt x="123" y="2205"/>
                    </a:cubicBezTo>
                    <a:cubicBezTo>
                      <a:pt x="113" y="2192"/>
                      <a:pt x="98" y="2181"/>
                      <a:pt x="93" y="2165"/>
                    </a:cubicBezTo>
                    <a:cubicBezTo>
                      <a:pt x="77" y="2117"/>
                      <a:pt x="96" y="2061"/>
                      <a:pt x="73" y="2016"/>
                    </a:cubicBezTo>
                    <a:cubicBezTo>
                      <a:pt x="28" y="1926"/>
                      <a:pt x="33" y="1992"/>
                      <a:pt x="33" y="200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99CC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661" name="Rectangle 5"/>
              <p:cNvSpPr>
                <a:spLocks noChangeArrowheads="1"/>
              </p:cNvSpPr>
              <p:nvPr/>
            </p:nvSpPr>
            <p:spPr bwMode="auto">
              <a:xfrm>
                <a:off x="1584" y="1470"/>
                <a:ext cx="2592" cy="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/>
                <a:endParaRPr lang="ru-RU" sz="2800" b="1" dirty="0">
                  <a:solidFill>
                    <a:srgbClr val="FF0000"/>
                  </a:solidFill>
                  <a:latin typeface="Times New Roman" pitchFamily="18" charset="0"/>
                </a:endParaRPr>
              </a:p>
              <a:p>
                <a:pPr algn="ctr"/>
                <a:r>
                  <a:rPr lang="ru-RU" sz="3200" b="1" dirty="0" smtClean="0">
                    <a:latin typeface="Times New Roman" pitchFamily="18" charset="0"/>
                  </a:rPr>
                  <a:t>УНИВЕРСАЛЬНЫЕ УЧЕБНЫЕ ДЕЙСТВИЯ</a:t>
                </a:r>
                <a:endParaRPr lang="ru-RU" sz="3200" b="1" dirty="0">
                  <a:latin typeface="Times New Roman" pitchFamily="18" charset="0"/>
                </a:endParaRPr>
              </a:p>
            </p:txBody>
          </p:sp>
        </p:grpSp>
        <p:sp>
          <p:nvSpPr>
            <p:cNvPr id="70662" name="AutoShape 6"/>
            <p:cNvSpPr>
              <a:spLocks noChangeArrowheads="1"/>
            </p:cNvSpPr>
            <p:nvPr/>
          </p:nvSpPr>
          <p:spPr bwMode="auto">
            <a:xfrm>
              <a:off x="1008" y="336"/>
              <a:ext cx="3720" cy="3600"/>
            </a:xfrm>
            <a:custGeom>
              <a:avLst/>
              <a:gdLst>
                <a:gd name="G0" fmla="+- 1061 0 0"/>
                <a:gd name="G1" fmla="+- 21600 0 1061"/>
                <a:gd name="G2" fmla="+- 21600 0 106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61" y="10800"/>
                  </a:moveTo>
                  <a:cubicBezTo>
                    <a:pt x="1061" y="16179"/>
                    <a:pt x="5421" y="20539"/>
                    <a:pt x="10800" y="20539"/>
                  </a:cubicBezTo>
                  <a:cubicBezTo>
                    <a:pt x="16179" y="20539"/>
                    <a:pt x="20539" y="16179"/>
                    <a:pt x="20539" y="10800"/>
                  </a:cubicBezTo>
                  <a:cubicBezTo>
                    <a:pt x="20539" y="5421"/>
                    <a:pt x="16179" y="1061"/>
                    <a:pt x="10800" y="1061"/>
                  </a:cubicBezTo>
                  <a:cubicBezTo>
                    <a:pt x="5421" y="1061"/>
                    <a:pt x="1061" y="5421"/>
                    <a:pt x="1061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457200" y="228600"/>
            <a:ext cx="6934200" cy="6629400"/>
            <a:chOff x="672" y="144"/>
            <a:chExt cx="4368" cy="4176"/>
          </a:xfrm>
        </p:grpSpPr>
        <p:pic>
          <p:nvPicPr>
            <p:cNvPr id="70664" name="Picture 8" descr="pe01758_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84" y="720"/>
              <a:ext cx="1056" cy="1035"/>
            </a:xfrm>
            <a:prstGeom prst="rect">
              <a:avLst/>
            </a:prstGeom>
            <a:noFill/>
          </p:spPr>
        </p:pic>
        <p:pic>
          <p:nvPicPr>
            <p:cNvPr id="70665" name="Picture 9" descr="pe02947_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0" y="2784"/>
              <a:ext cx="839" cy="889"/>
            </a:xfrm>
            <a:prstGeom prst="rect">
              <a:avLst/>
            </a:prstGeom>
            <a:noFill/>
          </p:spPr>
        </p:pic>
        <p:pic>
          <p:nvPicPr>
            <p:cNvPr id="70666" name="Picture 10" descr="bd07226_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72" y="1344"/>
              <a:ext cx="644" cy="912"/>
            </a:xfrm>
            <a:prstGeom prst="rect">
              <a:avLst/>
            </a:prstGeom>
            <a:noFill/>
          </p:spPr>
        </p:pic>
        <p:pic>
          <p:nvPicPr>
            <p:cNvPr id="70667" name="Picture 11" descr="pe01821_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792" y="2688"/>
              <a:ext cx="889" cy="1008"/>
            </a:xfrm>
            <a:prstGeom prst="rect">
              <a:avLst/>
            </a:prstGeom>
            <a:noFill/>
          </p:spPr>
        </p:pic>
        <p:pic>
          <p:nvPicPr>
            <p:cNvPr id="70668" name="Picture 12" descr="pe02654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352" y="144"/>
              <a:ext cx="1104" cy="1035"/>
            </a:xfrm>
            <a:prstGeom prst="rect">
              <a:avLst/>
            </a:prstGeom>
            <a:noFill/>
          </p:spPr>
        </p:pic>
        <p:pic>
          <p:nvPicPr>
            <p:cNvPr id="70669" name="Picture 13" descr="bd07214_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48" y="240"/>
              <a:ext cx="715" cy="816"/>
            </a:xfrm>
            <a:prstGeom prst="rect">
              <a:avLst/>
            </a:prstGeom>
            <a:noFill/>
          </p:spPr>
        </p:pic>
        <p:pic>
          <p:nvPicPr>
            <p:cNvPr id="70670" name="Picture 14" descr="pe02282_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256" y="3168"/>
              <a:ext cx="1103" cy="1152"/>
            </a:xfrm>
            <a:prstGeom prst="rect">
              <a:avLst/>
            </a:prstGeom>
            <a:noFill/>
          </p:spPr>
        </p:pic>
      </p:grpSp>
      <p:pic>
        <p:nvPicPr>
          <p:cNvPr id="15" name="Picture 7" descr="logo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00192" y="476672"/>
            <a:ext cx="1992709" cy="61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 descr="C:\Users\Администратор\Desktop\i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7544" y="908720"/>
            <a:ext cx="899592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40188"/>
            <a:ext cx="6400800" cy="15224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0163" y="332656"/>
            <a:ext cx="8748712" cy="1944216"/>
          </a:xfrm>
          <a:prstGeom prst="downArrow">
            <a:avLst>
              <a:gd name="adj1" fmla="val 50000"/>
              <a:gd name="adj2" fmla="val 42358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ЧЕМУ УЧИТ «ЛАВОЧКА» ?......</a:t>
            </a:r>
          </a:p>
        </p:txBody>
      </p:sp>
      <p:pic>
        <p:nvPicPr>
          <p:cNvPr id="104452" name="Picture 2" descr="C:\Users\Администратор\Documents\Файлы Mail.Ru Агента\0031_skame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2276872"/>
            <a:ext cx="7416824" cy="43204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40188"/>
            <a:ext cx="6400800" cy="15224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611560" y="0"/>
            <a:ext cx="7854205" cy="2293938"/>
          </a:xfrm>
          <a:prstGeom prst="downArrow">
            <a:avLst>
              <a:gd name="adj1" fmla="val 50000"/>
              <a:gd name="adj2" fmla="val 51205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ЧЕМУ МОЖНО НАУЧИТЬСЯ, СИДЯ НА ЛАВОЧКЕ?</a:t>
            </a:r>
          </a:p>
        </p:txBody>
      </p:sp>
      <p:pic>
        <p:nvPicPr>
          <p:cNvPr id="10547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7072"/>
            <a:ext cx="4211960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4049688"/>
            <a:ext cx="475252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8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1268760"/>
            <a:ext cx="5508105" cy="286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40188"/>
            <a:ext cx="6400800" cy="15224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06499" name="Picture 2" descr="C:\Users\Администратор\Documents\Файлы Mail.Ru Агента\R0036323-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0"/>
            <a:ext cx="5004048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2" name="Picture 9" descr="C:\Users\Администратор\Documents\Файлы Mail.Ru Агента\1796368-ma-a-dziewczynka-siedzi-na--awce-z-szczeniaka-z-bokse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284985"/>
            <a:ext cx="4644008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4" name="Picture 5" descr="C:\Users\Администратор\Documents\Файлы Mail.Ru Агента\canstockphoto38986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176" y="3284984"/>
            <a:ext cx="4647183" cy="4009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6" name="Picture 3" descr="C:\Users\Администратор\Documents\Файлы Mail.Ru Агента\R0065747-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139952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9144000" cy="549275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6161FF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Какие  универсальные действия сформировала   ЛАВОЧКА?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5004049" y="548680"/>
            <a:ext cx="3816423" cy="792088"/>
          </a:xfrm>
          <a:prstGeom prst="flowChartTermina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2813"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КОММУНИКАТИВНЫЙ</a:t>
            </a:r>
          </a:p>
        </p:txBody>
      </p:sp>
      <p:sp>
        <p:nvSpPr>
          <p:cNvPr id="10" name="Блок-схема: знак завершения 9"/>
          <p:cNvSpPr/>
          <p:nvPr/>
        </p:nvSpPr>
        <p:spPr>
          <a:xfrm>
            <a:off x="4932040" y="2132856"/>
            <a:ext cx="3888432" cy="864096"/>
          </a:xfrm>
          <a:prstGeom prst="flowChartTermina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2813">
              <a:defRPr/>
            </a:pPr>
            <a:r>
              <a:rPr lang="ru-RU" sz="2800" b="1" dirty="0">
                <a:solidFill>
                  <a:srgbClr val="DE3E12"/>
                </a:solidFill>
                <a:latin typeface="Times New Roman" pitchFamily="18" charset="0"/>
                <a:cs typeface="Times New Roman" pitchFamily="18" charset="0"/>
              </a:rPr>
              <a:t>регулятивный</a:t>
            </a:r>
          </a:p>
        </p:txBody>
      </p:sp>
      <p:sp>
        <p:nvSpPr>
          <p:cNvPr id="11" name="Блок-схема: знак завершения 10"/>
          <p:cNvSpPr/>
          <p:nvPr/>
        </p:nvSpPr>
        <p:spPr>
          <a:xfrm>
            <a:off x="4932040" y="6165304"/>
            <a:ext cx="3816424" cy="692696"/>
          </a:xfrm>
          <a:prstGeom prst="flowChartTermina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2813">
              <a:defRPr/>
            </a:pPr>
            <a:r>
              <a:rPr lang="ru-RU" sz="2800" b="1" dirty="0">
                <a:solidFill>
                  <a:srgbClr val="DE3E12"/>
                </a:solidFill>
                <a:latin typeface="Times New Roman" pitchFamily="18" charset="0"/>
                <a:cs typeface="Times New Roman" pitchFamily="18" charset="0"/>
              </a:rPr>
              <a:t>личностный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67544" y="5301208"/>
            <a:ext cx="4437831" cy="82495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2813"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научила делать выводы, обобщать 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95536" y="1358900"/>
            <a:ext cx="4513014" cy="7739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2813"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научила слушать и выбирать необходимую информацию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95536" y="549275"/>
            <a:ext cx="4560639" cy="79149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2813"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научила взаимодействовать с разными людьми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95536" y="2159000"/>
            <a:ext cx="4536827" cy="7397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2813"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научила давать оценку своим поступкам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5536" y="2924944"/>
            <a:ext cx="4508252" cy="7723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2813"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научила адекватно реагировать </a:t>
            </a:r>
          </a:p>
          <a:p>
            <a:pPr algn="ctr" defTabSz="912813"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замечания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95536" y="3717032"/>
            <a:ext cx="4555877" cy="76723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2813"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научила осознавать возникающие трудности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95535" y="4509120"/>
            <a:ext cx="4560639" cy="80265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2813"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научила обращаться за помощью, вести диалог, отвечать на вопросы</a:t>
            </a:r>
          </a:p>
        </p:txBody>
      </p:sp>
      <p:sp>
        <p:nvSpPr>
          <p:cNvPr id="2" name="Блок-схема: знак завершения 1"/>
          <p:cNvSpPr/>
          <p:nvPr/>
        </p:nvSpPr>
        <p:spPr>
          <a:xfrm>
            <a:off x="4932040" y="1340768"/>
            <a:ext cx="3888432" cy="792088"/>
          </a:xfrm>
          <a:prstGeom prst="flowChartTermina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2813"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познавательный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4932040" y="2996952"/>
            <a:ext cx="3786063" cy="792088"/>
          </a:xfrm>
          <a:prstGeom prst="flowChartTermina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2813"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личностный</a:t>
            </a: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4932040" y="3789040"/>
            <a:ext cx="3816425" cy="814561"/>
          </a:xfrm>
          <a:prstGeom prst="flowChartTermina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2813"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регулятивный</a:t>
            </a: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004048" y="4633913"/>
            <a:ext cx="3744417" cy="739303"/>
          </a:xfrm>
          <a:prstGeom prst="flowChartTerminator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2813">
              <a:defRPr/>
            </a:pPr>
            <a:r>
              <a:rPr lang="ru-RU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коммуникативный</a:t>
            </a: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4932041" y="5418138"/>
            <a:ext cx="3888432" cy="747166"/>
          </a:xfrm>
          <a:prstGeom prst="flowChartTermina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2813"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познавательный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39552" y="6165304"/>
            <a:ext cx="4363814" cy="68274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2813"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привила любовь к родной природе</a:t>
            </a:r>
            <a:endParaRPr lang="ru-RU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550" name="TextBox 12"/>
          <p:cNvSpPr txBox="1">
            <a:spLocks noChangeArrowheads="1"/>
          </p:cNvSpPr>
          <p:nvPr/>
        </p:nvSpPr>
        <p:spPr bwMode="auto">
          <a:xfrm>
            <a:off x="1258888" y="3094038"/>
            <a:ext cx="46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endParaRPr lang="ru-RU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slow"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animBg="1"/>
      <p:bldP spid="20" grpId="0" animBg="1"/>
      <p:bldP spid="22" grpId="0" animBg="1"/>
      <p:bldP spid="23" grpId="0" animBg="1"/>
      <p:bldP spid="25" grpId="0" animBg="1"/>
      <p:bldP spid="2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4938" y="1531938"/>
            <a:ext cx="6334125" cy="379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27" name="TextBox 4"/>
          <p:cNvSpPr txBox="1">
            <a:spLocks noChangeArrowheads="1"/>
          </p:cNvSpPr>
          <p:nvPr/>
        </p:nvSpPr>
        <p:spPr bwMode="auto">
          <a:xfrm>
            <a:off x="2987675" y="4954588"/>
            <a:ext cx="2635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mbria" pitchFamily="18" charset="0"/>
              </a:rPr>
              <a:t>Личностные УУД</a:t>
            </a:r>
          </a:p>
        </p:txBody>
      </p:sp>
      <p:pic>
        <p:nvPicPr>
          <p:cNvPr id="20582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3708400"/>
            <a:ext cx="1931987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2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2349500"/>
            <a:ext cx="1597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0250" y="1303338"/>
            <a:ext cx="2603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89075" y="4365625"/>
            <a:ext cx="16764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32" name="TextBox 5"/>
          <p:cNvSpPr txBox="1">
            <a:spLocks noChangeArrowheads="1"/>
          </p:cNvSpPr>
          <p:nvPr/>
        </p:nvSpPr>
        <p:spPr bwMode="auto">
          <a:xfrm>
            <a:off x="971600" y="115888"/>
            <a:ext cx="8172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rgbClr val="FF0000"/>
                </a:solidFill>
                <a:latin typeface="Cambria" pitchFamily="18" charset="0"/>
              </a:rPr>
              <a:t>ОСНОВНЫЕ ВИДЫ УУД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59563" y="3328988"/>
            <a:ext cx="2160587" cy="2584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defTabSz="914373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Cambria"/>
              </a:rPr>
              <a:t>целеполагание</a:t>
            </a:r>
          </a:p>
          <a:p>
            <a:pPr marL="285750" indent="-285750" defTabSz="914373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Cambria"/>
              </a:rPr>
              <a:t>планирование</a:t>
            </a:r>
          </a:p>
          <a:p>
            <a:pPr defTabSz="914373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prstClr val="black"/>
              </a:solidFill>
              <a:latin typeface="Cambria"/>
            </a:endParaRPr>
          </a:p>
          <a:p>
            <a:pPr defTabSz="914373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prstClr val="black"/>
              </a:solidFill>
              <a:latin typeface="Cambria"/>
            </a:endParaRPr>
          </a:p>
          <a:p>
            <a:pPr marL="285750" indent="-285750" defTabSz="914373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Cambria"/>
              </a:rPr>
              <a:t>прогнозирование</a:t>
            </a:r>
          </a:p>
          <a:p>
            <a:pPr marL="285750" indent="-285750" defTabSz="914373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Cambria"/>
              </a:rPr>
              <a:t>контроль</a:t>
            </a:r>
          </a:p>
          <a:p>
            <a:pPr marL="285750" indent="-285750" defTabSz="914373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Cambria"/>
              </a:rPr>
              <a:t>коррекция</a:t>
            </a:r>
          </a:p>
          <a:p>
            <a:pPr marL="285750" indent="-285750" defTabSz="914373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Cambria"/>
              </a:rPr>
              <a:t>оценка</a:t>
            </a:r>
          </a:p>
          <a:p>
            <a:pPr marL="285750" indent="-285750" defTabSz="914373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 err="1">
                <a:solidFill>
                  <a:prstClr val="black"/>
                </a:solidFill>
                <a:latin typeface="Cambria"/>
              </a:rPr>
              <a:t>саморегуляция</a:t>
            </a:r>
            <a:endParaRPr lang="ru-RU" sz="1600" dirty="0">
              <a:solidFill>
                <a:prstClr val="black"/>
              </a:solidFill>
              <a:latin typeface="Cambria"/>
            </a:endParaRPr>
          </a:p>
          <a:p>
            <a:pPr defTabSz="914373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mbria"/>
            </a:endParaRPr>
          </a:p>
        </p:txBody>
      </p:sp>
      <p:sp>
        <p:nvSpPr>
          <p:cNvPr id="205834" name="TextBox 8"/>
          <p:cNvSpPr txBox="1">
            <a:spLocks noChangeArrowheads="1"/>
          </p:cNvSpPr>
          <p:nvPr/>
        </p:nvSpPr>
        <p:spPr bwMode="auto">
          <a:xfrm>
            <a:off x="2484438" y="1412875"/>
            <a:ext cx="2359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>
                <a:solidFill>
                  <a:srgbClr val="000000"/>
                </a:solidFill>
                <a:latin typeface="Cambria" pitchFamily="18" charset="0"/>
              </a:rPr>
              <a:t>вопросы общения</a:t>
            </a:r>
          </a:p>
        </p:txBody>
      </p:sp>
      <p:sp>
        <p:nvSpPr>
          <p:cNvPr id="205835" name="TextBox 9"/>
          <p:cNvSpPr txBox="1">
            <a:spLocks noChangeArrowheads="1"/>
          </p:cNvSpPr>
          <p:nvPr/>
        </p:nvSpPr>
        <p:spPr bwMode="auto">
          <a:xfrm>
            <a:off x="611188" y="2060575"/>
            <a:ext cx="36941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>
                <a:solidFill>
                  <a:srgbClr val="000000"/>
                </a:solidFill>
                <a:latin typeface="Cambria" pitchFamily="18" charset="0"/>
              </a:rPr>
              <a:t>общеучебные унив.д.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>
                <a:solidFill>
                  <a:srgbClr val="000000"/>
                </a:solidFill>
                <a:latin typeface="Cambria" pitchFamily="18" charset="0"/>
              </a:rPr>
              <a:t>логические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>
                <a:solidFill>
                  <a:srgbClr val="000000"/>
                </a:solidFill>
                <a:latin typeface="Cambria" pitchFamily="18" charset="0"/>
              </a:rPr>
              <a:t>постановка и решение проблемы</a:t>
            </a:r>
          </a:p>
        </p:txBody>
      </p:sp>
      <p:sp>
        <p:nvSpPr>
          <p:cNvPr id="205836" name="TextBox 10"/>
          <p:cNvSpPr txBox="1">
            <a:spLocks noChangeArrowheads="1"/>
          </p:cNvSpPr>
          <p:nvPr/>
        </p:nvSpPr>
        <p:spPr bwMode="auto">
          <a:xfrm>
            <a:off x="276225" y="3937000"/>
            <a:ext cx="2841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>
                <a:solidFill>
                  <a:srgbClr val="000000"/>
                </a:solidFill>
                <a:latin typeface="Cambria" pitchFamily="18" charset="0"/>
              </a:rPr>
              <a:t>самоопределение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>
                <a:solidFill>
                  <a:srgbClr val="000000"/>
                </a:solidFill>
                <a:latin typeface="Cambria" pitchFamily="18" charset="0"/>
              </a:rPr>
              <a:t>смыслообразование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>
                <a:solidFill>
                  <a:srgbClr val="000000"/>
                </a:solidFill>
                <a:latin typeface="Cambria" pitchFamily="18" charset="0"/>
              </a:rPr>
              <a:t>нравственно-этическая ориентация</a:t>
            </a: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Номер слайда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6F63427-3A51-457E-961F-60F4A9D59922}" type="slidenum">
              <a:rPr lang="ru-RU" sz="1400"/>
              <a:pPr algn="r"/>
              <a:t>19</a:t>
            </a:fld>
            <a:endParaRPr lang="ru-RU" sz="1400"/>
          </a:p>
        </p:txBody>
      </p:sp>
      <p:sp>
        <p:nvSpPr>
          <p:cNvPr id="67587" name="Oval 11"/>
          <p:cNvSpPr>
            <a:spLocks noChangeArrowheads="1"/>
          </p:cNvSpPr>
          <p:nvPr/>
        </p:nvSpPr>
        <p:spPr bwMode="auto">
          <a:xfrm rot="5400000">
            <a:off x="2879154" y="3752999"/>
            <a:ext cx="2809008" cy="273568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ru-RU"/>
          </a:p>
        </p:txBody>
      </p:sp>
      <p:sp>
        <p:nvSpPr>
          <p:cNvPr id="67592" name="Oval 2"/>
          <p:cNvSpPr>
            <a:spLocks noChangeArrowheads="1"/>
          </p:cNvSpPr>
          <p:nvPr/>
        </p:nvSpPr>
        <p:spPr bwMode="auto">
          <a:xfrm>
            <a:off x="467544" y="2132856"/>
            <a:ext cx="4464819" cy="2664296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7593" name="Oval 3"/>
          <p:cNvSpPr>
            <a:spLocks noChangeArrowheads="1"/>
          </p:cNvSpPr>
          <p:nvPr/>
        </p:nvSpPr>
        <p:spPr bwMode="auto">
          <a:xfrm rot="5400000">
            <a:off x="2185194" y="1186656"/>
            <a:ext cx="4321175" cy="29003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ru-RU"/>
          </a:p>
        </p:txBody>
      </p:sp>
      <p:sp>
        <p:nvSpPr>
          <p:cNvPr id="67594" name="Oval 4"/>
          <p:cNvSpPr>
            <a:spLocks noChangeArrowheads="1"/>
          </p:cNvSpPr>
          <p:nvPr/>
        </p:nvSpPr>
        <p:spPr bwMode="auto">
          <a:xfrm>
            <a:off x="4355976" y="2420938"/>
            <a:ext cx="4392488" cy="25542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7595" name="Text Box 5"/>
          <p:cNvSpPr txBox="1">
            <a:spLocks noChangeArrowheads="1"/>
          </p:cNvSpPr>
          <p:nvPr/>
        </p:nvSpPr>
        <p:spPr bwMode="auto">
          <a:xfrm>
            <a:off x="3779838" y="2420938"/>
            <a:ext cx="936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cs typeface="Arial" pitchFamily="34" charset="0"/>
            </a:endParaRPr>
          </a:p>
        </p:txBody>
      </p:sp>
      <p:sp>
        <p:nvSpPr>
          <p:cNvPr id="67596" name="Text Box 6"/>
          <p:cNvSpPr txBox="1">
            <a:spLocks noChangeArrowheads="1"/>
          </p:cNvSpPr>
          <p:nvPr/>
        </p:nvSpPr>
        <p:spPr bwMode="auto">
          <a:xfrm>
            <a:off x="3276600" y="476672"/>
            <a:ext cx="1943100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УУД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представляют целостную систему</a:t>
            </a:r>
          </a:p>
        </p:txBody>
      </p:sp>
      <p:sp>
        <p:nvSpPr>
          <p:cNvPr id="67597" name="Text Box 7"/>
          <p:cNvSpPr txBox="1">
            <a:spLocks noChangeArrowheads="1"/>
          </p:cNvSpPr>
          <p:nvPr/>
        </p:nvSpPr>
        <p:spPr bwMode="auto">
          <a:xfrm>
            <a:off x="539552" y="2708275"/>
            <a:ext cx="2952948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rgbClr val="003300"/>
                </a:solidFill>
                <a:latin typeface="Times New Roman" pitchFamily="18" charset="0"/>
                <a:cs typeface="Arial" pitchFamily="34" charset="0"/>
              </a:rPr>
              <a:t>          </a:t>
            </a:r>
            <a:r>
              <a:rPr lang="ru-RU" sz="1600" b="1" dirty="0">
                <a:latin typeface="Times New Roman" pitchFamily="18" charset="0"/>
                <a:cs typeface="Arial" pitchFamily="34" charset="0"/>
              </a:rPr>
              <a:t>Переход от освоения отдельных учебных предметов к </a:t>
            </a:r>
            <a:r>
              <a:rPr lang="ru-RU" sz="1600" b="1" dirty="0" err="1">
                <a:latin typeface="Times New Roman" pitchFamily="18" charset="0"/>
                <a:cs typeface="Arial" pitchFamily="34" charset="0"/>
              </a:rPr>
              <a:t>межпредметному</a:t>
            </a:r>
            <a:r>
              <a:rPr lang="ru-RU" sz="1600" b="1" dirty="0">
                <a:latin typeface="Times New Roman" pitchFamily="18" charset="0"/>
                <a:cs typeface="Arial" pitchFamily="34" charset="0"/>
              </a:rPr>
              <a:t> изучению сложных жизненных ситуаций, к сотрудничеству  учеников и </a:t>
            </a:r>
          </a:p>
          <a:p>
            <a:pPr>
              <a:spcBef>
                <a:spcPct val="50000"/>
              </a:spcBef>
            </a:pPr>
            <a:r>
              <a:rPr lang="ru-RU" sz="1600" b="1" dirty="0">
                <a:latin typeface="Times New Roman" pitchFamily="18" charset="0"/>
                <a:cs typeface="Arial" pitchFamily="34" charset="0"/>
              </a:rPr>
              <a:t>                        учителя</a:t>
            </a:r>
          </a:p>
        </p:txBody>
      </p:sp>
      <p:sp>
        <p:nvSpPr>
          <p:cNvPr id="67598" name="Text Box 8"/>
          <p:cNvSpPr txBox="1">
            <a:spLocks noChangeArrowheads="1"/>
          </p:cNvSpPr>
          <p:nvPr/>
        </p:nvSpPr>
        <p:spPr bwMode="auto">
          <a:xfrm>
            <a:off x="5724128" y="2996952"/>
            <a:ext cx="27363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latin typeface="Times New Roman" pitchFamily="18" charset="0"/>
                <a:cs typeface="Arial" pitchFamily="34" charset="0"/>
              </a:rPr>
              <a:t>Система УУД осуществляется в рамках нормативно возрастного развития</a:t>
            </a:r>
          </a:p>
        </p:txBody>
      </p:sp>
      <p:sp>
        <p:nvSpPr>
          <p:cNvPr id="67601" name="Text Box 12"/>
          <p:cNvSpPr txBox="1">
            <a:spLocks noChangeArrowheads="1"/>
          </p:cNvSpPr>
          <p:nvPr/>
        </p:nvSpPr>
        <p:spPr bwMode="auto">
          <a:xfrm>
            <a:off x="3131839" y="4581128"/>
            <a:ext cx="259268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>
                <a:latin typeface="Times New Roman" pitchFamily="18" charset="0"/>
                <a:cs typeface="Arial" pitchFamily="34" charset="0"/>
              </a:rPr>
              <a:t>В основе формирования УУД лежит «Умение учиться», способствует индивидуализации обучения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6"/>
          <p:cNvSpPr txBox="1">
            <a:spLocks noGrp="1"/>
          </p:cNvSpPr>
          <p:nvPr/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</p:spPr>
        <p:txBody>
          <a:bodyPr/>
          <a:lstStyle/>
          <a:p>
            <a:pPr algn="r">
              <a:defRPr/>
            </a:pPr>
            <a:fld id="{42D6FD91-6A01-4EC4-A02B-0AE2CFBE8E09}" type="slidenum">
              <a:rPr lang="ru-RU" sz="1200">
                <a:solidFill>
                  <a:schemeClr val="accent1">
                    <a:shade val="75000"/>
                  </a:schemeClr>
                </a:solidFill>
                <a:latin typeface="Bookman Old Style" pitchFamily="18" charset="0"/>
              </a:rPr>
              <a:pPr algn="r">
                <a:defRPr/>
              </a:pPr>
              <a:t>2</a:t>
            </a:fld>
            <a:endParaRPr lang="ru-RU" sz="1200">
              <a:solidFill>
                <a:schemeClr val="accent1">
                  <a:shade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8" name="Номер слайда 6"/>
          <p:cNvSpPr txBox="1">
            <a:spLocks noGrp="1"/>
          </p:cNvSpPr>
          <p:nvPr/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</p:spPr>
        <p:txBody>
          <a:bodyPr/>
          <a:lstStyle/>
          <a:p>
            <a:pPr algn="r">
              <a:defRPr/>
            </a:pPr>
            <a:fld id="{96E6A0EC-F864-4427-9A66-C6B540232112}" type="slidenum">
              <a:rPr lang="ru-RU" sz="1200">
                <a:solidFill>
                  <a:schemeClr val="accent1">
                    <a:shade val="75000"/>
                  </a:schemeClr>
                </a:solidFill>
                <a:latin typeface="Bookman Old Style" pitchFamily="18" charset="0"/>
              </a:rPr>
              <a:pPr algn="r">
                <a:defRPr/>
              </a:pPr>
              <a:t>2</a:t>
            </a:fld>
            <a:endParaRPr lang="ru-RU" sz="1200">
              <a:solidFill>
                <a:schemeClr val="accent1">
                  <a:shade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Номер слайда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5720B58A-84AC-4775-A707-59527765596D}" type="slidenum">
              <a:rPr lang="ru-RU" sz="1400">
                <a:latin typeface="+mn-lt"/>
              </a:rPr>
              <a:pPr algn="r">
                <a:defRPr/>
              </a:pPr>
              <a:t>2</a:t>
            </a:fld>
            <a:endParaRPr lang="ru-RU" sz="1400">
              <a:latin typeface="+mn-lt"/>
            </a:endParaRPr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484313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Выпускник начальной школы:</a:t>
            </a:r>
            <a:b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552" y="1989138"/>
            <a:ext cx="8147248" cy="452596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Любознательный,  интересующийся, активно познающий мир.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Владеющий основами умения учиться.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Любящий родной край и свою страну.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Уважающий и принимающий ценности семьи и общества.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Готовый самостоятельно действовать и отвечать за свои поступки перед семьей и школой.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Доброжелательный, умеющий слушать и слышать партнера, умеющий высказать свое мнение.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Выполняющий правила здорового и безопасного образа жизни для себя и окружающих.</a:t>
            </a:r>
          </a:p>
        </p:txBody>
      </p:sp>
      <p:sp>
        <p:nvSpPr>
          <p:cNvPr id="111622" name="Rectangle 6"/>
          <p:cNvSpPr>
            <a:spLocks noChangeArrowheads="1"/>
          </p:cNvSpPr>
          <p:nvPr/>
        </p:nvSpPr>
        <p:spPr bwMode="auto">
          <a:xfrm>
            <a:off x="250825" y="404663"/>
            <a:ext cx="842563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Требования к результатам освоения основной образовательной программы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068960"/>
            <a:ext cx="8532440" cy="249364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0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282910">
            <a:off x="1326988" y="4554508"/>
            <a:ext cx="1942902" cy="1477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8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620688"/>
            <a:ext cx="1944216" cy="18722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052737"/>
            <a:ext cx="756084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Асмолов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А.Г.,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Бурменская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Г.В., Володарская И.А. и др. Как проектировать универсальные учебные действия в начальной школе: от действия к мысли: пособие для учителя / Под ред. А.Г.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Асмолова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— М.: Просвещение, 2010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Беркалиев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Т.Н. Развитие образования: опыт реформ и оценки прогресса школы. — СПб., 2007.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Клюева Н.В., Касаткина Ю.В. Учим детей общению. — М., 1998.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Ковалёва Г.С., Логинова О.Б. Планируемые результаты начального общего образования / Под ред. Г.С. Ковалевой, О.Б. Логиновой. - 2-е изд. -  М.: Просвещение, 2010.</a:t>
            </a: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В.В. Козлова, А.М.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Кондакова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-Фундаментальное ядро содержания общего образования / Под ред. В.В. Козлова, А.М.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Кондакова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- 2-е изд. - М.: Просвещение, 2010</a:t>
            </a: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Цукерман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Г.А. Виды общения в обучении. — М., 1993.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7864" y="476672"/>
            <a:ext cx="4103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99592" y="5298885"/>
            <a:ext cx="7344816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564904"/>
            <a:ext cx="7128792" cy="299769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Универсальные учебные действия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умения, связанные с самостоятельным осуществлением учебной деятельности во всей ее полноте.</a:t>
            </a:r>
          </a:p>
          <a:p>
            <a:pPr fontAlgn="auto">
              <a:spcAft>
                <a:spcPts val="0"/>
              </a:spcAft>
              <a:defRPr/>
            </a:pP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8180" name="Picture 7" descr="log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332656"/>
            <a:ext cx="2016224" cy="620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Овал 6"/>
          <p:cNvSpPr/>
          <p:nvPr/>
        </p:nvSpPr>
        <p:spPr>
          <a:xfrm>
            <a:off x="1619672" y="692696"/>
            <a:ext cx="5544616" cy="151216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37" tIns="45717" rIns="91437" bIns="45717" anchor="ctr"/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ПОНЯТИЕ УУД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550" y="1122363"/>
            <a:ext cx="8362950" cy="1230312"/>
          </a:xfr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204864"/>
            <a:ext cx="8064896" cy="4320480"/>
          </a:xfrm>
        </p:spPr>
        <p:txBody>
          <a:bodyPr>
            <a:normAutofit/>
          </a:bodyPr>
          <a:lstStyle/>
          <a:p>
            <a:pPr marL="457200" indent="-457200" algn="l" defTabSz="914400">
              <a:spcBef>
                <a:spcPct val="2000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ru-RU" sz="3200" i="1" kern="0" dirty="0">
                <a:solidFill>
                  <a:srgbClr val="000000"/>
                </a:solidFill>
                <a:latin typeface="Times New Roman"/>
              </a:rPr>
              <a:t>совокупность действий </a:t>
            </a:r>
            <a:r>
              <a:rPr lang="ru-RU" sz="3200" i="1" kern="0" dirty="0" smtClean="0">
                <a:solidFill>
                  <a:srgbClr val="000000"/>
                </a:solidFill>
                <a:latin typeface="Times New Roman"/>
              </a:rPr>
              <a:t>обучающегося</a:t>
            </a:r>
            <a:r>
              <a:rPr lang="ru-RU" sz="3200" i="1" kern="0" dirty="0">
                <a:solidFill>
                  <a:srgbClr val="000000"/>
                </a:solidFill>
                <a:latin typeface="Times New Roman"/>
              </a:rPr>
              <a:t>, обеспечивающих его культурную идентичность, социальную компетентность, толерантность, способность к самостоятельному усвоению новых знаний и умений, включая организацию этого процесса. 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764704"/>
            <a:ext cx="6733256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3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  <a:t>Универсальные учебные действия:</a:t>
            </a:r>
            <a:r>
              <a:rPr lang="ru-RU" sz="3200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  <a:t/>
            </a:r>
            <a:br>
              <a:rPr lang="ru-RU" sz="3200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</a:br>
            <a:endParaRPr lang="ru-RU" sz="32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676400"/>
            <a:ext cx="6400800" cy="19240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40188"/>
            <a:ext cx="6400800" cy="15224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02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04664"/>
            <a:ext cx="7056784" cy="8875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691680" y="620688"/>
            <a:ext cx="7114183" cy="5355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10223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СФОРМИРОВАТЬ УУД – ЗНАЧИТ:</a:t>
            </a:r>
          </a:p>
        </p:txBody>
      </p:sp>
      <p:pic>
        <p:nvPicPr>
          <p:cNvPr id="18023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0213"/>
            <a:ext cx="8280920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023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852936"/>
            <a:ext cx="8325172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023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3" y="5576888"/>
            <a:ext cx="82089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88640"/>
            <a:ext cx="8784976" cy="684076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ctr"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Именно </a:t>
            </a:r>
            <a:r>
              <a:rPr lang="ru-RU" sz="3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3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результаты </a:t>
            </a:r>
            <a:r>
              <a:rPr lang="ru-RU" sz="3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будут являться мостами, связывающими все предметы, помогающими преодолеть горы знаний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13223" r="13174"/>
          <a:stretch>
            <a:fillRect/>
          </a:stretch>
        </p:blipFill>
        <p:spPr bwMode="auto">
          <a:xfrm>
            <a:off x="395536" y="332656"/>
            <a:ext cx="8352928" cy="4608512"/>
          </a:xfrm>
          <a:prstGeom prst="rect">
            <a:avLst/>
          </a:prstGeom>
          <a:noFill/>
          <a:ln w="76200">
            <a:solidFill>
              <a:srgbClr val="FF66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2652415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вал 12"/>
          <p:cNvSpPr>
            <a:spLocks noGrp="1" noChangeArrowheads="1"/>
          </p:cNvSpPr>
          <p:nvPr>
            <p:ph idx="4294967295"/>
          </p:nvPr>
        </p:nvSpPr>
        <p:spPr>
          <a:xfrm>
            <a:off x="3581400" y="3046413"/>
            <a:ext cx="1981200" cy="992187"/>
          </a:xfrm>
          <a:prstGeom prst="ellipse">
            <a:avLst/>
          </a:prstGeom>
          <a:solidFill>
            <a:srgbClr val="CCCCCC"/>
          </a:solidFill>
          <a:ln w="25400" algn="ctr">
            <a:solidFill>
              <a:srgbClr val="89A4A7"/>
            </a:solidFill>
            <a:round/>
          </a:ln>
        </p:spPr>
        <p:txBody>
          <a:bodyPr/>
          <a:lstStyle/>
          <a:p>
            <a:pPr algn="ctr">
              <a:buFontTx/>
              <a:buNone/>
            </a:pPr>
            <a:r>
              <a:rPr lang="ru-RU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ФГОС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352800" y="304800"/>
            <a:ext cx="2214563" cy="121443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НОВАЯ </a:t>
            </a:r>
            <a:r>
              <a:rPr lang="ru-RU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ЦЕЛЬ ОБРАЗОВАНИЯ</a:t>
            </a:r>
          </a:p>
          <a:p>
            <a:pPr algn="ctr">
              <a:defRPr/>
            </a:pPr>
            <a:endParaRPr lang="ru-RU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" name="Скругленный прямоугольник 25"/>
          <p:cNvSpPr/>
          <p:nvPr/>
        </p:nvSpPr>
        <p:spPr>
          <a:xfrm>
            <a:off x="609600" y="1752600"/>
            <a:ext cx="2214563" cy="121443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НОВЫЕ </a:t>
            </a:r>
            <a:r>
              <a:rPr lang="ru-RU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СРЕДСТВА</a:t>
            </a:r>
          </a:p>
          <a:p>
            <a:pPr algn="ctr">
              <a:defRPr/>
            </a:pPr>
            <a:r>
              <a:rPr lang="ru-RU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ОБУЧЕНИЯ</a:t>
            </a:r>
          </a:p>
          <a:p>
            <a:pPr algn="ctr">
              <a:defRPr/>
            </a:pPr>
            <a:endParaRPr lang="ru-RU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" name="Скругленный прямоугольник 25"/>
          <p:cNvSpPr/>
          <p:nvPr/>
        </p:nvSpPr>
        <p:spPr>
          <a:xfrm>
            <a:off x="539552" y="4077072"/>
            <a:ext cx="2362200" cy="121443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НОВЫЕ </a:t>
            </a:r>
            <a:r>
              <a:rPr lang="ru-RU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ТЕХНОЛОГИИ ОБУЧЕНИЯ</a:t>
            </a:r>
          </a:p>
          <a:p>
            <a:pPr algn="ctr">
              <a:defRPr/>
            </a:pPr>
            <a:endParaRPr lang="ru-RU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Скругленный прямоугольник 25"/>
          <p:cNvSpPr/>
          <p:nvPr/>
        </p:nvSpPr>
        <p:spPr>
          <a:xfrm>
            <a:off x="6324600" y="1600200"/>
            <a:ext cx="2519363" cy="1219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НОВОЕ СОДЕРЖАНИЕ ОБРАЗОВАНИЯ</a:t>
            </a:r>
          </a:p>
        </p:txBody>
      </p:sp>
      <p:sp>
        <p:nvSpPr>
          <p:cNvPr id="5" name="Скругленный прямоугольник 25"/>
          <p:cNvSpPr/>
          <p:nvPr/>
        </p:nvSpPr>
        <p:spPr>
          <a:xfrm>
            <a:off x="6172200" y="3933056"/>
            <a:ext cx="2595563" cy="139618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НОВОЕ ЦЕЛЕПОЛОГАНИЕ ДЛЯ 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ОБУЧАЮЩИХСЯ</a:t>
            </a:r>
            <a:endParaRPr lang="ru-RU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 УЧИТЕЛЕЙ</a:t>
            </a:r>
          </a:p>
        </p:txBody>
      </p:sp>
      <p:sp>
        <p:nvSpPr>
          <p:cNvPr id="6" name="Скругленный прямоугольник 25"/>
          <p:cNvSpPr/>
          <p:nvPr/>
        </p:nvSpPr>
        <p:spPr>
          <a:xfrm>
            <a:off x="3124200" y="5257800"/>
            <a:ext cx="2743200" cy="136683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НОВЫЕ </a:t>
            </a:r>
            <a:r>
              <a:rPr lang="ru-RU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ТРЕБОВАНИЯ К ПОДГОТОВКЕ УЧИТЕЛЯ</a:t>
            </a:r>
          </a:p>
          <a:p>
            <a:pPr algn="ctr">
              <a:defRPr/>
            </a:pPr>
            <a:endParaRPr lang="ru-RU" dirty="0">
              <a:solidFill>
                <a:srgbClr val="0033CC"/>
              </a:solidFill>
              <a:latin typeface="Tahoma" pitchFamily="34" charset="0"/>
              <a:cs typeface="Arial" charset="0"/>
            </a:endParaRPr>
          </a:p>
        </p:txBody>
      </p:sp>
      <p:sp>
        <p:nvSpPr>
          <p:cNvPr id="20" name="Стрелка вверх 19"/>
          <p:cNvSpPr/>
          <p:nvPr/>
        </p:nvSpPr>
        <p:spPr>
          <a:xfrm>
            <a:off x="4343400" y="1524000"/>
            <a:ext cx="357188" cy="1447800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верх 19"/>
          <p:cNvSpPr>
            <a:spLocks noChangeArrowheads="1"/>
          </p:cNvSpPr>
          <p:nvPr/>
        </p:nvSpPr>
        <p:spPr bwMode="auto">
          <a:xfrm rot="3185871">
            <a:off x="5425281" y="1842294"/>
            <a:ext cx="357188" cy="1441450"/>
          </a:xfrm>
          <a:prstGeom prst="upArrow">
            <a:avLst>
              <a:gd name="adj1" fmla="val 50000"/>
              <a:gd name="adj2" fmla="val 64307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8" name="Стрелка вверх 19"/>
          <p:cNvSpPr>
            <a:spLocks noChangeArrowheads="1"/>
          </p:cNvSpPr>
          <p:nvPr/>
        </p:nvSpPr>
        <p:spPr bwMode="auto">
          <a:xfrm rot="-3006826">
            <a:off x="3308350" y="1785938"/>
            <a:ext cx="357187" cy="1481138"/>
          </a:xfrm>
          <a:prstGeom prst="upArrow">
            <a:avLst>
              <a:gd name="adj1" fmla="val 50000"/>
              <a:gd name="adj2" fmla="val 66078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27" name="Стрелка вверх 26"/>
          <p:cNvSpPr>
            <a:spLocks noChangeArrowheads="1"/>
          </p:cNvSpPr>
          <p:nvPr/>
        </p:nvSpPr>
        <p:spPr bwMode="auto">
          <a:xfrm rot="10800000">
            <a:off x="4343400" y="4114800"/>
            <a:ext cx="357188" cy="1120775"/>
          </a:xfrm>
          <a:prstGeom prst="upArrow">
            <a:avLst>
              <a:gd name="adj1" fmla="val 50000"/>
              <a:gd name="adj2" fmla="val 50001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31" name="Стрелка вверх 30"/>
          <p:cNvSpPr>
            <a:spLocks noChangeArrowheads="1"/>
          </p:cNvSpPr>
          <p:nvPr/>
        </p:nvSpPr>
        <p:spPr bwMode="auto">
          <a:xfrm rot="-7200000">
            <a:off x="3278982" y="3634581"/>
            <a:ext cx="357188" cy="1470025"/>
          </a:xfrm>
          <a:prstGeom prst="upArrow">
            <a:avLst>
              <a:gd name="adj1" fmla="val 50000"/>
              <a:gd name="adj2" fmla="val 41422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29" name="Стрелка вверх 28"/>
          <p:cNvSpPr>
            <a:spLocks noChangeArrowheads="1"/>
          </p:cNvSpPr>
          <p:nvPr/>
        </p:nvSpPr>
        <p:spPr bwMode="auto">
          <a:xfrm rot="7200000">
            <a:off x="5407819" y="3771107"/>
            <a:ext cx="357187" cy="1295400"/>
          </a:xfrm>
          <a:prstGeom prst="upArrow">
            <a:avLst>
              <a:gd name="adj1" fmla="val 50000"/>
              <a:gd name="adj2" fmla="val 36502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15" name="Picture 6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76672"/>
            <a:ext cx="100811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AutoShape 3"/>
          <p:cNvSpPr>
            <a:spLocks noChangeArrowheads="1"/>
          </p:cNvSpPr>
          <p:nvPr/>
        </p:nvSpPr>
        <p:spPr bwMode="gray">
          <a:xfrm>
            <a:off x="1547813" y="1484784"/>
            <a:ext cx="5759450" cy="1728192"/>
          </a:xfrm>
          <a:prstGeom prst="upArrow">
            <a:avLst>
              <a:gd name="adj1" fmla="val 56944"/>
              <a:gd name="adj2" fmla="val 50782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Cambria" pitchFamily="18" charset="0"/>
            </a:endParaRPr>
          </a:p>
        </p:txBody>
      </p:sp>
      <p:sp>
        <p:nvSpPr>
          <p:cNvPr id="674820" name="AutoShape 4"/>
          <p:cNvSpPr>
            <a:spLocks noChangeArrowheads="1"/>
          </p:cNvSpPr>
          <p:nvPr/>
        </p:nvSpPr>
        <p:spPr bwMode="gray">
          <a:xfrm>
            <a:off x="1403648" y="332656"/>
            <a:ext cx="6035675" cy="1008062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6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УУД</a:t>
            </a:r>
            <a:endParaRPr lang="en-US" sz="60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23528" y="3068638"/>
            <a:ext cx="3024336" cy="1735137"/>
            <a:chOff x="555" y="2823"/>
            <a:chExt cx="973" cy="1065"/>
          </a:xfrm>
        </p:grpSpPr>
        <p:pic>
          <p:nvPicPr>
            <p:cNvPr id="98332" name="Picture 6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6" y="3718"/>
              <a:ext cx="819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8333" name="Oval 7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925800"/>
                </a:gs>
              </a:gsLst>
              <a:path path="rect">
                <a:fillToRect l="100000" t="10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Cambria" pitchFamily="18" charset="0"/>
              </a:endParaRPr>
            </a:p>
          </p:txBody>
        </p:sp>
        <p:sp>
          <p:nvSpPr>
            <p:cNvPr id="98334" name="Oval 8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alpha val="85001"/>
                  </a:srgbClr>
                </a:gs>
                <a:gs pos="100000">
                  <a:srgbClr val="A261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Cambria" pitchFamily="18" charset="0"/>
              </a:endParaRPr>
            </a:p>
          </p:txBody>
        </p:sp>
        <p:sp>
          <p:nvSpPr>
            <p:cNvPr id="98335" name="Oval 9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B96F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Cambria" pitchFamily="18" charset="0"/>
              </a:endParaRPr>
            </a:p>
          </p:txBody>
        </p:sp>
        <p:pic>
          <p:nvPicPr>
            <p:cNvPr id="98336" name="Picture 10" descr="Picture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2880"/>
              <a:ext cx="61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74827" name="Text Box 11"/>
          <p:cNvSpPr txBox="1">
            <a:spLocks noChangeArrowheads="1"/>
          </p:cNvSpPr>
          <p:nvPr/>
        </p:nvSpPr>
        <p:spPr bwMode="auto">
          <a:xfrm>
            <a:off x="473324" y="3576315"/>
            <a:ext cx="2586508" cy="50405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FFFF"/>
                </a:solidFill>
                <a:latin typeface="Verdana" pitchFamily="34" charset="0"/>
                <a:cs typeface="+mn-cs"/>
              </a:rPr>
              <a:t>Личностные</a:t>
            </a:r>
            <a:endParaRPr lang="en-US" b="1" dirty="0">
              <a:solidFill>
                <a:srgbClr val="FFFFFF"/>
              </a:solidFill>
              <a:latin typeface="Verdana" pitchFamily="34" charset="0"/>
              <a:cs typeface="+mn-cs"/>
            </a:endParaRP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1115616" y="4725144"/>
            <a:ext cx="2951559" cy="1872208"/>
            <a:chOff x="555" y="2823"/>
            <a:chExt cx="973" cy="1065"/>
          </a:xfrm>
        </p:grpSpPr>
        <p:pic>
          <p:nvPicPr>
            <p:cNvPr id="98327" name="Picture 13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6" y="3718"/>
              <a:ext cx="819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8328" name="Oval 14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F0EA00"/>
                </a:gs>
                <a:gs pos="100000">
                  <a:srgbClr val="898600"/>
                </a:gs>
              </a:gsLst>
              <a:path path="rect">
                <a:fillToRect l="100000" t="10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Cambria" pitchFamily="18" charset="0"/>
              </a:endParaRPr>
            </a:p>
          </p:txBody>
        </p:sp>
        <p:sp>
          <p:nvSpPr>
            <p:cNvPr id="98329" name="Oval 15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F0EA00">
                    <a:alpha val="85001"/>
                  </a:srgbClr>
                </a:gs>
                <a:gs pos="100000">
                  <a:srgbClr val="9895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Cambria" pitchFamily="18" charset="0"/>
              </a:endParaRPr>
            </a:p>
          </p:txBody>
        </p:sp>
        <p:sp>
          <p:nvSpPr>
            <p:cNvPr id="98330" name="Oval 16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F0EA00"/>
                </a:gs>
                <a:gs pos="100000">
                  <a:srgbClr val="AEAA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Cambria" pitchFamily="18" charset="0"/>
              </a:endParaRPr>
            </a:p>
          </p:txBody>
        </p:sp>
        <p:pic>
          <p:nvPicPr>
            <p:cNvPr id="98331" name="Picture 17" descr="Picture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2880"/>
              <a:ext cx="61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74834" name="Text Box 18"/>
          <p:cNvSpPr txBox="1">
            <a:spLocks noChangeArrowheads="1"/>
          </p:cNvSpPr>
          <p:nvPr/>
        </p:nvSpPr>
        <p:spPr bwMode="auto">
          <a:xfrm>
            <a:off x="1403648" y="5157192"/>
            <a:ext cx="2520280" cy="64807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0000"/>
                </a:solidFill>
                <a:latin typeface="Verdana" pitchFamily="34" charset="0"/>
                <a:cs typeface="+mn-cs"/>
              </a:rPr>
              <a:t>Регулятивные</a:t>
            </a:r>
            <a:endParaRPr lang="en-US" b="1" dirty="0">
              <a:solidFill>
                <a:srgbClr val="000000"/>
              </a:solidFill>
              <a:latin typeface="Verdana" pitchFamily="34" charset="0"/>
              <a:cs typeface="+mn-cs"/>
            </a:endParaRPr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211638" y="4508500"/>
            <a:ext cx="2808287" cy="1951038"/>
            <a:chOff x="555" y="2823"/>
            <a:chExt cx="973" cy="1065"/>
          </a:xfrm>
        </p:grpSpPr>
        <p:pic>
          <p:nvPicPr>
            <p:cNvPr id="98322" name="Picture 20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6" y="3718"/>
              <a:ext cx="819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8323" name="Oval 21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30C230"/>
                </a:gs>
                <a:gs pos="100000">
                  <a:srgbClr val="1B6F1B"/>
                </a:gs>
              </a:gsLst>
              <a:path path="rect">
                <a:fillToRect l="100000" t="10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Cambria" pitchFamily="18" charset="0"/>
              </a:endParaRPr>
            </a:p>
          </p:txBody>
        </p:sp>
        <p:sp>
          <p:nvSpPr>
            <p:cNvPr id="98324" name="Oval 22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30C230">
                    <a:alpha val="85001"/>
                  </a:srgbClr>
                </a:gs>
                <a:gs pos="100000">
                  <a:srgbClr val="1F7B1F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Cambria" pitchFamily="18" charset="0"/>
              </a:endParaRPr>
            </a:p>
          </p:txBody>
        </p:sp>
        <p:sp>
          <p:nvSpPr>
            <p:cNvPr id="98325" name="Oval 23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30C230"/>
                </a:gs>
                <a:gs pos="100000">
                  <a:srgbClr val="238D2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Cambria" pitchFamily="18" charset="0"/>
              </a:endParaRPr>
            </a:p>
          </p:txBody>
        </p:sp>
        <p:pic>
          <p:nvPicPr>
            <p:cNvPr id="98326" name="Picture 24" descr="Picture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2880"/>
              <a:ext cx="61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74841" name="Text Box 25"/>
          <p:cNvSpPr txBox="1">
            <a:spLocks noChangeArrowheads="1"/>
          </p:cNvSpPr>
          <p:nvPr/>
        </p:nvSpPr>
        <p:spPr bwMode="auto">
          <a:xfrm>
            <a:off x="4355976" y="5157192"/>
            <a:ext cx="2525050" cy="792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0000"/>
                </a:solidFill>
                <a:latin typeface="Verdana" pitchFamily="34" charset="0"/>
                <a:cs typeface="+mn-cs"/>
              </a:rPr>
              <a:t>Познавательные </a:t>
            </a:r>
            <a:endParaRPr lang="en-US" b="1" dirty="0">
              <a:solidFill>
                <a:srgbClr val="000000"/>
              </a:solidFill>
              <a:latin typeface="Verdana" pitchFamily="34" charset="0"/>
              <a:cs typeface="+mn-cs"/>
            </a:endParaRPr>
          </a:p>
        </p:txBody>
      </p: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5868145" y="2996952"/>
            <a:ext cx="2952006" cy="1800200"/>
            <a:chOff x="555" y="2823"/>
            <a:chExt cx="973" cy="1065"/>
          </a:xfrm>
        </p:grpSpPr>
        <p:pic>
          <p:nvPicPr>
            <p:cNvPr id="98317" name="Picture 27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6" y="3718"/>
              <a:ext cx="819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8318" name="Oval 28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AE50E2"/>
                </a:gs>
                <a:gs pos="100000">
                  <a:srgbClr val="642E81"/>
                </a:gs>
              </a:gsLst>
              <a:path path="rect">
                <a:fillToRect l="100000" t="10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Cambria" pitchFamily="18" charset="0"/>
              </a:endParaRPr>
            </a:p>
          </p:txBody>
        </p:sp>
        <p:sp>
          <p:nvSpPr>
            <p:cNvPr id="98319" name="Oval 29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AE50E2">
                    <a:alpha val="85001"/>
                  </a:srgbClr>
                </a:gs>
                <a:gs pos="100000">
                  <a:srgbClr val="6F339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Cambria" pitchFamily="18" charset="0"/>
              </a:endParaRPr>
            </a:p>
          </p:txBody>
        </p:sp>
        <p:sp>
          <p:nvSpPr>
            <p:cNvPr id="98320" name="Oval 30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AE50E2"/>
                </a:gs>
                <a:gs pos="100000">
                  <a:srgbClr val="7E3A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Cambria" pitchFamily="18" charset="0"/>
              </a:endParaRPr>
            </a:p>
          </p:txBody>
        </p:sp>
        <p:pic>
          <p:nvPicPr>
            <p:cNvPr id="98321" name="Picture 31" descr="Picture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2880"/>
              <a:ext cx="61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74848" name="Text Box 32"/>
          <p:cNvSpPr txBox="1">
            <a:spLocks noChangeArrowheads="1"/>
          </p:cNvSpPr>
          <p:nvPr/>
        </p:nvSpPr>
        <p:spPr bwMode="auto">
          <a:xfrm>
            <a:off x="6228184" y="3573016"/>
            <a:ext cx="2520280" cy="7200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FFFF"/>
                </a:solidFill>
                <a:latin typeface="Verdana" pitchFamily="34" charset="0"/>
                <a:cs typeface="+mn-cs"/>
              </a:rPr>
              <a:t>Коммуникативные </a:t>
            </a:r>
            <a:endParaRPr lang="en-US" b="1" dirty="0">
              <a:solidFill>
                <a:srgbClr val="FFFFFF"/>
              </a:solidFill>
              <a:latin typeface="Verdana" pitchFamily="34" charset="0"/>
              <a:cs typeface="+mn-cs"/>
            </a:endParaRPr>
          </a:p>
        </p:txBody>
      </p:sp>
      <p:pic>
        <p:nvPicPr>
          <p:cNvPr id="98316" name="Picture 7" descr="log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1412776"/>
            <a:ext cx="2208733" cy="683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6" descr="C:\Users\Администратор\Desktop\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1268760"/>
            <a:ext cx="899592" cy="90872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 advClick="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4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5250" y="1670050"/>
            <a:ext cx="6413500" cy="1938338"/>
          </a:xfr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1916832"/>
            <a:ext cx="5648672" cy="3645770"/>
          </a:xfrm>
        </p:spPr>
        <p:txBody>
          <a:bodyPr/>
          <a:lstStyle/>
          <a:p>
            <a:pPr algn="l" fontAlgn="auto">
              <a:spcAft>
                <a:spcPts val="0"/>
              </a:spcAft>
              <a:defRPr/>
            </a:pPr>
            <a:endParaRPr lang="ru-RU" sz="3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1259632" y="3212976"/>
            <a:ext cx="7489825" cy="1547812"/>
            <a:chOff x="259739" y="-1"/>
            <a:chExt cx="7641205" cy="1270409"/>
          </a:xfrm>
        </p:grpSpPr>
        <p:sp>
          <p:nvSpPr>
            <p:cNvPr id="19" name="Пятиугольник 18"/>
            <p:cNvSpPr/>
            <p:nvPr/>
          </p:nvSpPr>
          <p:spPr>
            <a:xfrm rot="10800000">
              <a:off x="377968" y="231930"/>
              <a:ext cx="7522976" cy="866484"/>
            </a:xfrm>
            <a:prstGeom prst="homePlat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20" name="Пятиугольник 4"/>
            <p:cNvSpPr/>
            <p:nvPr/>
          </p:nvSpPr>
          <p:spPr>
            <a:xfrm>
              <a:off x="259739" y="-1"/>
              <a:ext cx="7263841" cy="12704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577892" tIns="186690" rIns="348488" bIns="186690" spcCol="1270" anchor="ctr"/>
            <a:lstStyle/>
            <a:p>
              <a:pPr algn="ctr" defTabSz="21780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3600" b="1" dirty="0">
                <a:solidFill>
                  <a:prstClr val="black"/>
                </a:solidFill>
              </a:endParaRPr>
            </a:p>
          </p:txBody>
        </p:sp>
      </p:grpSp>
      <p:sp>
        <p:nvSpPr>
          <p:cNvPr id="21" name="Овал 20" descr="C:\Users\Света\Pictures\картинки к презентациям\анимация\стрелки\ar24.gif"/>
          <p:cNvSpPr/>
          <p:nvPr/>
        </p:nvSpPr>
        <p:spPr>
          <a:xfrm>
            <a:off x="467544" y="3645024"/>
            <a:ext cx="815975" cy="823912"/>
          </a:xfrm>
          <a:prstGeom prst="ellipse">
            <a:avLst/>
          </a:prstGeom>
          <a:blipFill>
            <a:blip r:embed="rId3" cstate="print">
              <a:extLst/>
            </a:blip>
            <a:srcRect/>
            <a:stretch>
              <a:fillRect/>
            </a:stretch>
          </a:blipFill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4" name="Группа 24"/>
          <p:cNvGrpSpPr>
            <a:grpSpLocks/>
          </p:cNvGrpSpPr>
          <p:nvPr/>
        </p:nvGrpSpPr>
        <p:grpSpPr bwMode="auto">
          <a:xfrm>
            <a:off x="899592" y="4653137"/>
            <a:ext cx="8058150" cy="1440160"/>
            <a:chOff x="259738" y="-10349"/>
            <a:chExt cx="8008480" cy="1414235"/>
          </a:xfrm>
        </p:grpSpPr>
        <p:sp>
          <p:nvSpPr>
            <p:cNvPr id="26" name="Пятиугольник 25"/>
            <p:cNvSpPr/>
            <p:nvPr/>
          </p:nvSpPr>
          <p:spPr>
            <a:xfrm rot="10800000">
              <a:off x="617559" y="117310"/>
              <a:ext cx="7418415" cy="1270701"/>
            </a:xfrm>
            <a:prstGeom prst="homePlat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27" name="Пятиугольник 4"/>
            <p:cNvSpPr/>
            <p:nvPr/>
          </p:nvSpPr>
          <p:spPr>
            <a:xfrm>
              <a:off x="259738" y="-10349"/>
              <a:ext cx="8008480" cy="14142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577892" tIns="186690" rIns="348488" bIns="186690" spcCol="1270" anchor="ctr"/>
            <a:lstStyle/>
            <a:p>
              <a:pPr algn="ctr" defTabSz="21780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3600" b="1" dirty="0">
                <a:solidFill>
                  <a:prstClr val="black"/>
                </a:solidFill>
              </a:endParaRPr>
            </a:p>
          </p:txBody>
        </p:sp>
      </p:grpSp>
      <p:sp>
        <p:nvSpPr>
          <p:cNvPr id="28" name="Овал 27" descr="C:\Users\Света\Pictures\картинки к презентациям\анимация\стрелки\ar24.gif"/>
          <p:cNvSpPr/>
          <p:nvPr/>
        </p:nvSpPr>
        <p:spPr>
          <a:xfrm>
            <a:off x="323528" y="5013176"/>
            <a:ext cx="936104" cy="863600"/>
          </a:xfrm>
          <a:prstGeom prst="ellipse">
            <a:avLst/>
          </a:prstGeom>
          <a:blipFill>
            <a:blip r:embed="rId3" cstate="print">
              <a:extLst/>
            </a:blip>
            <a:srcRect/>
            <a:stretch>
              <a:fillRect/>
            </a:stretch>
          </a:blipFill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1547664" y="476672"/>
            <a:ext cx="6298816" cy="1189440"/>
            <a:chOff x="542" y="2823"/>
            <a:chExt cx="1046" cy="973"/>
          </a:xfrm>
          <a:blipFill>
            <a:blip r:embed="rId4"/>
            <a:tile tx="0" ty="0" sx="100000" sy="100000" flip="none" algn="tl"/>
          </a:blipFill>
        </p:grpSpPr>
        <p:sp>
          <p:nvSpPr>
            <p:cNvPr id="31" name="Oval 7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defTabSz="914400">
                <a:defRPr/>
              </a:pPr>
              <a:endParaRPr lang="ru-RU" ker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2" name="Oval 8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defTabSz="914400">
                <a:defRPr/>
              </a:pPr>
              <a:endParaRPr lang="ru-RU" ker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3" name="Oval 9"/>
            <p:cNvSpPr>
              <a:spLocks noChangeArrowheads="1"/>
            </p:cNvSpPr>
            <p:nvPr/>
          </p:nvSpPr>
          <p:spPr bwMode="gray">
            <a:xfrm>
              <a:off x="542" y="2880"/>
              <a:ext cx="1046" cy="839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>
                <a:defRPr/>
              </a:pPr>
              <a:r>
                <a:rPr lang="ru-RU" sz="4000" b="1" kern="0" dirty="0">
                  <a:solidFill>
                    <a:srgbClr val="6161FF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Личностные УУД</a:t>
              </a:r>
            </a:p>
          </p:txBody>
        </p:sp>
      </p:grpSp>
      <p:sp>
        <p:nvSpPr>
          <p:cNvPr id="38" name="Пятиугольник 37"/>
          <p:cNvSpPr/>
          <p:nvPr/>
        </p:nvSpPr>
        <p:spPr>
          <a:xfrm rot="10800000" flipV="1">
            <a:off x="1403647" y="1916113"/>
            <a:ext cx="7344815" cy="1103312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личностное, профессиональное, жизненное самоопределение</a:t>
            </a:r>
            <a:b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9" name="Овал 38" descr="C:\Users\Света\Pictures\картинки к презентациям\анимация\стрелки\ar24.gif"/>
          <p:cNvSpPr/>
          <p:nvPr/>
        </p:nvSpPr>
        <p:spPr>
          <a:xfrm>
            <a:off x="539552" y="2060848"/>
            <a:ext cx="815975" cy="823912"/>
          </a:xfrm>
          <a:prstGeom prst="ellipse">
            <a:avLst/>
          </a:prstGeom>
          <a:blipFill>
            <a:blip r:embed="rId3" cstate="print">
              <a:extLst/>
            </a:blip>
            <a:srcRect/>
            <a:stretch>
              <a:fillRect/>
            </a:stretch>
          </a:blipFill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2284" name="Прямоугольник 4"/>
          <p:cNvSpPr>
            <a:spLocks noChangeArrowheads="1"/>
          </p:cNvSpPr>
          <p:nvPr/>
        </p:nvSpPr>
        <p:spPr bwMode="auto">
          <a:xfrm>
            <a:off x="1763713" y="3068960"/>
            <a:ext cx="6048375" cy="179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смыслообразование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Cambria" pitchFamily="18" charset="0"/>
            </a:endParaRPr>
          </a:p>
        </p:txBody>
      </p:sp>
      <p:sp>
        <p:nvSpPr>
          <p:cNvPr id="182285" name="Прямоугольник 6"/>
          <p:cNvSpPr>
            <a:spLocks noChangeArrowheads="1"/>
          </p:cNvSpPr>
          <p:nvPr/>
        </p:nvSpPr>
        <p:spPr bwMode="auto">
          <a:xfrm>
            <a:off x="650875" y="3105150"/>
            <a:ext cx="8137525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нравственно-этическая </a:t>
            </a:r>
          </a:p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ориентация</a:t>
            </a:r>
          </a:p>
          <a:p>
            <a:endParaRPr lang="ru-RU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735</Words>
  <Application>Microsoft Office PowerPoint</Application>
  <PresentationFormat>Экран (4:3)</PresentationFormat>
  <Paragraphs>171</Paragraphs>
  <Slides>21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Муниципальное бюджетное общеобразовательное учреждение  «Средняя общеобразовательная школа №3  с углублённым изучением отдельных предметов»  г. Котовска Тамбовской области</vt:lpstr>
      <vt:lpstr>Выпускник начальной школы: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чтение</dc:title>
  <dc:creator>Коровина</dc:creator>
  <cp:keywords>буквы, слова, чтение</cp:keywords>
  <cp:lastModifiedBy>Дмитрий Каленюк</cp:lastModifiedBy>
  <cp:revision>49</cp:revision>
  <dcterms:created xsi:type="dcterms:W3CDTF">2012-08-25T10:00:02Z</dcterms:created>
  <dcterms:modified xsi:type="dcterms:W3CDTF">2018-07-19T22:18:27Z</dcterms:modified>
</cp:coreProperties>
</file>