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73" r:id="rId3"/>
    <p:sldId id="258" r:id="rId4"/>
    <p:sldId id="274" r:id="rId5"/>
    <p:sldId id="263" r:id="rId6"/>
    <p:sldId id="265" r:id="rId7"/>
    <p:sldId id="267" r:id="rId8"/>
    <p:sldId id="275" r:id="rId9"/>
    <p:sldId id="276" r:id="rId10"/>
    <p:sldId id="277" r:id="rId11"/>
    <p:sldId id="269" r:id="rId12"/>
    <p:sldId id="270" r:id="rId13"/>
    <p:sldId id="271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94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C14178-592F-4B29-AB4B-E97926A080FA}" type="doc">
      <dgm:prSet loTypeId="urn:microsoft.com/office/officeart/2005/8/layout/cycle7" loCatId="cycl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F43E8EF-D13D-4B68-8BE4-955A149BD7C5}">
      <dgm:prSet phldrT="[Текст]"/>
      <dgm:spPr/>
      <dgm:t>
        <a:bodyPr/>
        <a:lstStyle/>
        <a:p>
          <a:r>
            <a:rPr lang="ru-RU" dirty="0" smtClean="0"/>
            <a:t>Личность ребёнка </a:t>
          </a:r>
          <a:endParaRPr lang="ru-RU" dirty="0"/>
        </a:p>
      </dgm:t>
    </dgm:pt>
    <dgm:pt modelId="{B379F625-C1DD-4575-9464-22DBDBDCF129}" type="parTrans" cxnId="{240E3124-3F18-43FD-9B22-46925B7B3A7C}">
      <dgm:prSet/>
      <dgm:spPr/>
      <dgm:t>
        <a:bodyPr/>
        <a:lstStyle/>
        <a:p>
          <a:endParaRPr lang="ru-RU"/>
        </a:p>
      </dgm:t>
    </dgm:pt>
    <dgm:pt modelId="{45C48084-AFB4-4AA8-9DB2-E9AB341DB99D}" type="sibTrans" cxnId="{240E3124-3F18-43FD-9B22-46925B7B3A7C}">
      <dgm:prSet/>
      <dgm:spPr/>
      <dgm:t>
        <a:bodyPr/>
        <a:lstStyle/>
        <a:p>
          <a:endParaRPr lang="ru-RU"/>
        </a:p>
      </dgm:t>
    </dgm:pt>
    <dgm:pt modelId="{D7AAEECF-C78A-422B-8584-3ABE68BFACFD}">
      <dgm:prSet phldrT="[Текст]"/>
      <dgm:spPr/>
      <dgm:t>
        <a:bodyPr/>
        <a:lstStyle/>
        <a:p>
          <a:r>
            <a:rPr lang="ru-RU" dirty="0" smtClean="0"/>
            <a:t>Личности педагогов</a:t>
          </a:r>
          <a:endParaRPr lang="ru-RU" dirty="0"/>
        </a:p>
      </dgm:t>
    </dgm:pt>
    <dgm:pt modelId="{735387DB-C3D2-4A16-BE88-9ACE50C1F9E2}" type="parTrans" cxnId="{1F1A2BE5-A82E-4058-86A9-341E92637961}">
      <dgm:prSet/>
      <dgm:spPr/>
      <dgm:t>
        <a:bodyPr/>
        <a:lstStyle/>
        <a:p>
          <a:endParaRPr lang="ru-RU"/>
        </a:p>
      </dgm:t>
    </dgm:pt>
    <dgm:pt modelId="{B4137B01-9301-477A-B202-DF5B81755A76}" type="sibTrans" cxnId="{1F1A2BE5-A82E-4058-86A9-341E92637961}">
      <dgm:prSet/>
      <dgm:spPr/>
      <dgm:t>
        <a:bodyPr/>
        <a:lstStyle/>
        <a:p>
          <a:endParaRPr lang="ru-RU"/>
        </a:p>
      </dgm:t>
    </dgm:pt>
    <dgm:pt modelId="{7E5607F7-BB69-42F9-AA38-4AE6CF721F9C}">
      <dgm:prSet phldrT="[Текст]"/>
      <dgm:spPr/>
      <dgm:t>
        <a:bodyPr/>
        <a:lstStyle/>
        <a:p>
          <a:r>
            <a:rPr lang="ru-RU" dirty="0" smtClean="0"/>
            <a:t>Личности родителей</a:t>
          </a:r>
          <a:endParaRPr lang="ru-RU" dirty="0"/>
        </a:p>
      </dgm:t>
    </dgm:pt>
    <dgm:pt modelId="{77C90614-A4D9-4730-BCB7-0A88BB608DEF}" type="parTrans" cxnId="{EE76D1FC-0DDB-460A-B3CC-10B84409EA89}">
      <dgm:prSet/>
      <dgm:spPr/>
      <dgm:t>
        <a:bodyPr/>
        <a:lstStyle/>
        <a:p>
          <a:endParaRPr lang="ru-RU"/>
        </a:p>
      </dgm:t>
    </dgm:pt>
    <dgm:pt modelId="{94CB6995-6433-4FFC-8779-F072DAF810A8}" type="sibTrans" cxnId="{EE76D1FC-0DDB-460A-B3CC-10B84409EA89}">
      <dgm:prSet/>
      <dgm:spPr/>
      <dgm:t>
        <a:bodyPr/>
        <a:lstStyle/>
        <a:p>
          <a:endParaRPr lang="ru-RU"/>
        </a:p>
      </dgm:t>
    </dgm:pt>
    <dgm:pt modelId="{D6FA961B-147F-4736-9060-12CEAC4CE6E5}">
      <dgm:prSet custT="1"/>
      <dgm:spPr/>
      <dgm:t>
        <a:bodyPr/>
        <a:lstStyle/>
        <a:p>
          <a:r>
            <a:rPr lang="ru-RU" sz="2000" b="1" dirty="0" smtClean="0"/>
            <a:t>Личности одноклассников</a:t>
          </a:r>
          <a:endParaRPr lang="ru-RU" sz="2000" b="1" dirty="0"/>
        </a:p>
      </dgm:t>
    </dgm:pt>
    <dgm:pt modelId="{E65667AD-459C-4A26-A1CA-0E5ED54A9843}" type="parTrans" cxnId="{CF24E94F-87C2-47E1-B5E6-A653232C2566}">
      <dgm:prSet/>
      <dgm:spPr/>
      <dgm:t>
        <a:bodyPr/>
        <a:lstStyle/>
        <a:p>
          <a:endParaRPr lang="ru-RU"/>
        </a:p>
      </dgm:t>
    </dgm:pt>
    <dgm:pt modelId="{8F9BB05A-5024-438A-A330-EFC3B6676A1E}" type="sibTrans" cxnId="{CF24E94F-87C2-47E1-B5E6-A653232C2566}">
      <dgm:prSet/>
      <dgm:spPr/>
      <dgm:t>
        <a:bodyPr/>
        <a:lstStyle/>
        <a:p>
          <a:endParaRPr lang="ru-RU"/>
        </a:p>
      </dgm:t>
    </dgm:pt>
    <dgm:pt modelId="{DB7E60B4-1ABF-4741-B25E-4CA32D789FB5}" type="pres">
      <dgm:prSet presAssocID="{91C14178-592F-4B29-AB4B-E97926A080F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75932B4-7F6A-4824-B5DF-5508B5F80030}" type="pres">
      <dgm:prSet presAssocID="{FF43E8EF-D13D-4B68-8BE4-955A149BD7C5}" presName="node" presStyleLbl="node1" presStyleIdx="0" presStyleCnt="4" custScaleX="1469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D95719-1E40-4448-909A-9A69CFCC2C94}" type="pres">
      <dgm:prSet presAssocID="{45C48084-AFB4-4AA8-9DB2-E9AB341DB99D}" presName="sibTrans" presStyleLbl="sibTrans2D1" presStyleIdx="0" presStyleCnt="4" custLinFactNeighborX="66928" custLinFactNeighborY="-17454"/>
      <dgm:spPr/>
      <dgm:t>
        <a:bodyPr/>
        <a:lstStyle/>
        <a:p>
          <a:endParaRPr lang="ru-RU"/>
        </a:p>
      </dgm:t>
    </dgm:pt>
    <dgm:pt modelId="{42C776BC-F056-44BA-925A-CCDBE3949B82}" type="pres">
      <dgm:prSet presAssocID="{45C48084-AFB4-4AA8-9DB2-E9AB341DB99D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56DCA359-42A2-4935-A5EE-AF4486EE988A}" type="pres">
      <dgm:prSet presAssocID="{D6FA961B-147F-4736-9060-12CEAC4CE6E5}" presName="node" presStyleLbl="node1" presStyleIdx="1" presStyleCnt="4" custScaleX="166880" custRadScaleRad="142765" custRadScaleInc="-7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11127E-C22C-4E1A-BDB1-FBD8CA695908}" type="pres">
      <dgm:prSet presAssocID="{8F9BB05A-5024-438A-A330-EFC3B6676A1E}" presName="sibTrans" presStyleLbl="sibTrans2D1" presStyleIdx="1" presStyleCnt="4" custLinFactNeighborX="66928" custLinFactNeighborY="30669"/>
      <dgm:spPr/>
      <dgm:t>
        <a:bodyPr/>
        <a:lstStyle/>
        <a:p>
          <a:endParaRPr lang="ru-RU"/>
        </a:p>
      </dgm:t>
    </dgm:pt>
    <dgm:pt modelId="{C77A2B1B-F154-4BE9-A30E-4FDF876FA9A9}" type="pres">
      <dgm:prSet presAssocID="{8F9BB05A-5024-438A-A330-EFC3B6676A1E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1A1D95B2-2CDF-4A32-A6E3-225E810A7498}" type="pres">
      <dgm:prSet presAssocID="{D7AAEECF-C78A-422B-8584-3ABE68BFACFD}" presName="node" presStyleLbl="node1" presStyleIdx="2" presStyleCnt="4" custScaleX="1469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81249A-614E-464F-A81B-D5D0A82D0A38}" type="pres">
      <dgm:prSet presAssocID="{B4137B01-9301-477A-B202-DF5B81755A76}" presName="sibTrans" presStyleLbl="sibTrans2D1" presStyleIdx="2" presStyleCnt="4" custLinFactNeighborX="-44988" custLinFactNeighborY="30670"/>
      <dgm:spPr/>
      <dgm:t>
        <a:bodyPr/>
        <a:lstStyle/>
        <a:p>
          <a:endParaRPr lang="ru-RU"/>
        </a:p>
      </dgm:t>
    </dgm:pt>
    <dgm:pt modelId="{B3BFCFFB-CEBB-423D-AA94-F9F292E19EA7}" type="pres">
      <dgm:prSet presAssocID="{B4137B01-9301-477A-B202-DF5B81755A76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C77FAAE7-3C0A-475A-B0C4-2788D3D4C535}" type="pres">
      <dgm:prSet presAssocID="{7E5607F7-BB69-42F9-AA38-4AE6CF721F9C}" presName="node" presStyleLbl="node1" presStyleIdx="3" presStyleCnt="4" custScaleX="160719" custRadScaleRad="139433" custRadScaleInc="7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DC4B1E-DAF3-45AB-A698-C5D46974D215}" type="pres">
      <dgm:prSet presAssocID="{94CB6995-6433-4FFC-8779-F072DAF810A8}" presName="sibTrans" presStyleLbl="sibTrans2D1" presStyleIdx="3" presStyleCnt="4" custLinFactNeighborX="-71112" custLinFactNeighborY="-43434"/>
      <dgm:spPr/>
      <dgm:t>
        <a:bodyPr/>
        <a:lstStyle/>
        <a:p>
          <a:endParaRPr lang="ru-RU"/>
        </a:p>
      </dgm:t>
    </dgm:pt>
    <dgm:pt modelId="{C2A40518-1AF9-47DB-ABBA-2F040E7BD3B2}" type="pres">
      <dgm:prSet presAssocID="{94CB6995-6433-4FFC-8779-F072DAF810A8}" presName="connectorText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A6FCDF31-AAEB-4DB3-985F-C6FD2E317279}" type="presOf" srcId="{FF43E8EF-D13D-4B68-8BE4-955A149BD7C5}" destId="{075932B4-7F6A-4824-B5DF-5508B5F80030}" srcOrd="0" destOrd="0" presId="urn:microsoft.com/office/officeart/2005/8/layout/cycle7"/>
    <dgm:cxn modelId="{240E3124-3F18-43FD-9B22-46925B7B3A7C}" srcId="{91C14178-592F-4B29-AB4B-E97926A080FA}" destId="{FF43E8EF-D13D-4B68-8BE4-955A149BD7C5}" srcOrd="0" destOrd="0" parTransId="{B379F625-C1DD-4575-9464-22DBDBDCF129}" sibTransId="{45C48084-AFB4-4AA8-9DB2-E9AB341DB99D}"/>
    <dgm:cxn modelId="{A5DD2476-2757-4E84-8D84-A620C2AD7951}" type="presOf" srcId="{45C48084-AFB4-4AA8-9DB2-E9AB341DB99D}" destId="{42C776BC-F056-44BA-925A-CCDBE3949B82}" srcOrd="1" destOrd="0" presId="urn:microsoft.com/office/officeart/2005/8/layout/cycle7"/>
    <dgm:cxn modelId="{E1A091EA-D78B-43C5-BE65-70C631096B90}" type="presOf" srcId="{94CB6995-6433-4FFC-8779-F072DAF810A8}" destId="{CEDC4B1E-DAF3-45AB-A698-C5D46974D215}" srcOrd="0" destOrd="0" presId="urn:microsoft.com/office/officeart/2005/8/layout/cycle7"/>
    <dgm:cxn modelId="{9C023849-ECB0-494F-B58C-0A1E90504317}" type="presOf" srcId="{94CB6995-6433-4FFC-8779-F072DAF810A8}" destId="{C2A40518-1AF9-47DB-ABBA-2F040E7BD3B2}" srcOrd="1" destOrd="0" presId="urn:microsoft.com/office/officeart/2005/8/layout/cycle7"/>
    <dgm:cxn modelId="{3FAFCBB1-430C-4D30-9B53-00457D5D1F22}" type="presOf" srcId="{91C14178-592F-4B29-AB4B-E97926A080FA}" destId="{DB7E60B4-1ABF-4741-B25E-4CA32D789FB5}" srcOrd="0" destOrd="0" presId="urn:microsoft.com/office/officeart/2005/8/layout/cycle7"/>
    <dgm:cxn modelId="{63C04518-5807-4FA0-9448-C563BA0C6939}" type="presOf" srcId="{8F9BB05A-5024-438A-A330-EFC3B6676A1E}" destId="{C77A2B1B-F154-4BE9-A30E-4FDF876FA9A9}" srcOrd="1" destOrd="0" presId="urn:microsoft.com/office/officeart/2005/8/layout/cycle7"/>
    <dgm:cxn modelId="{CF24E94F-87C2-47E1-B5E6-A653232C2566}" srcId="{91C14178-592F-4B29-AB4B-E97926A080FA}" destId="{D6FA961B-147F-4736-9060-12CEAC4CE6E5}" srcOrd="1" destOrd="0" parTransId="{E65667AD-459C-4A26-A1CA-0E5ED54A9843}" sibTransId="{8F9BB05A-5024-438A-A330-EFC3B6676A1E}"/>
    <dgm:cxn modelId="{1F1A2BE5-A82E-4058-86A9-341E92637961}" srcId="{91C14178-592F-4B29-AB4B-E97926A080FA}" destId="{D7AAEECF-C78A-422B-8584-3ABE68BFACFD}" srcOrd="2" destOrd="0" parTransId="{735387DB-C3D2-4A16-BE88-9ACE50C1F9E2}" sibTransId="{B4137B01-9301-477A-B202-DF5B81755A76}"/>
    <dgm:cxn modelId="{96530777-D280-49F1-91F1-762231BEB75F}" type="presOf" srcId="{D6FA961B-147F-4736-9060-12CEAC4CE6E5}" destId="{56DCA359-42A2-4935-A5EE-AF4486EE988A}" srcOrd="0" destOrd="0" presId="urn:microsoft.com/office/officeart/2005/8/layout/cycle7"/>
    <dgm:cxn modelId="{442C2709-9E2E-4274-8C4D-679FDE036C29}" type="presOf" srcId="{8F9BB05A-5024-438A-A330-EFC3B6676A1E}" destId="{E211127E-C22C-4E1A-BDB1-FBD8CA695908}" srcOrd="0" destOrd="0" presId="urn:microsoft.com/office/officeart/2005/8/layout/cycle7"/>
    <dgm:cxn modelId="{BABFAE47-E676-4774-94ED-ED51E7781A17}" type="presOf" srcId="{45C48084-AFB4-4AA8-9DB2-E9AB341DB99D}" destId="{39D95719-1E40-4448-909A-9A69CFCC2C94}" srcOrd="0" destOrd="0" presId="urn:microsoft.com/office/officeart/2005/8/layout/cycle7"/>
    <dgm:cxn modelId="{6063DEE5-6303-4702-82CF-FE77F3957DFC}" type="presOf" srcId="{D7AAEECF-C78A-422B-8584-3ABE68BFACFD}" destId="{1A1D95B2-2CDF-4A32-A6E3-225E810A7498}" srcOrd="0" destOrd="0" presId="urn:microsoft.com/office/officeart/2005/8/layout/cycle7"/>
    <dgm:cxn modelId="{EBD07745-74D4-4D8C-B78A-079C40D082AC}" type="presOf" srcId="{B4137B01-9301-477A-B202-DF5B81755A76}" destId="{B3BFCFFB-CEBB-423D-AA94-F9F292E19EA7}" srcOrd="1" destOrd="0" presId="urn:microsoft.com/office/officeart/2005/8/layout/cycle7"/>
    <dgm:cxn modelId="{EE76D1FC-0DDB-460A-B3CC-10B84409EA89}" srcId="{91C14178-592F-4B29-AB4B-E97926A080FA}" destId="{7E5607F7-BB69-42F9-AA38-4AE6CF721F9C}" srcOrd="3" destOrd="0" parTransId="{77C90614-A4D9-4730-BCB7-0A88BB608DEF}" sibTransId="{94CB6995-6433-4FFC-8779-F072DAF810A8}"/>
    <dgm:cxn modelId="{368C8C08-5B5F-4347-A384-404ACDCD18C0}" type="presOf" srcId="{B4137B01-9301-477A-B202-DF5B81755A76}" destId="{E881249A-614E-464F-A81B-D5D0A82D0A38}" srcOrd="0" destOrd="0" presId="urn:microsoft.com/office/officeart/2005/8/layout/cycle7"/>
    <dgm:cxn modelId="{BCFC6440-5791-48C1-BEFF-1273EAC5BCB4}" type="presOf" srcId="{7E5607F7-BB69-42F9-AA38-4AE6CF721F9C}" destId="{C77FAAE7-3C0A-475A-B0C4-2788D3D4C535}" srcOrd="0" destOrd="0" presId="urn:microsoft.com/office/officeart/2005/8/layout/cycle7"/>
    <dgm:cxn modelId="{8CDCD0CB-ED29-44AF-87AC-71400F9B1B63}" type="presParOf" srcId="{DB7E60B4-1ABF-4741-B25E-4CA32D789FB5}" destId="{075932B4-7F6A-4824-B5DF-5508B5F80030}" srcOrd="0" destOrd="0" presId="urn:microsoft.com/office/officeart/2005/8/layout/cycle7"/>
    <dgm:cxn modelId="{8B887A7E-D0BF-4142-8A41-9510D9DF5D2A}" type="presParOf" srcId="{DB7E60B4-1ABF-4741-B25E-4CA32D789FB5}" destId="{39D95719-1E40-4448-909A-9A69CFCC2C94}" srcOrd="1" destOrd="0" presId="urn:microsoft.com/office/officeart/2005/8/layout/cycle7"/>
    <dgm:cxn modelId="{B15EF90A-9900-4E97-9F20-33E49D1671EA}" type="presParOf" srcId="{39D95719-1E40-4448-909A-9A69CFCC2C94}" destId="{42C776BC-F056-44BA-925A-CCDBE3949B82}" srcOrd="0" destOrd="0" presId="urn:microsoft.com/office/officeart/2005/8/layout/cycle7"/>
    <dgm:cxn modelId="{4AC953F4-9AD2-4B45-9BCB-00CB503CA5AC}" type="presParOf" srcId="{DB7E60B4-1ABF-4741-B25E-4CA32D789FB5}" destId="{56DCA359-42A2-4935-A5EE-AF4486EE988A}" srcOrd="2" destOrd="0" presId="urn:microsoft.com/office/officeart/2005/8/layout/cycle7"/>
    <dgm:cxn modelId="{EDE2AF5D-4418-47C1-BBB0-9FB2D25CC9F8}" type="presParOf" srcId="{DB7E60B4-1ABF-4741-B25E-4CA32D789FB5}" destId="{E211127E-C22C-4E1A-BDB1-FBD8CA695908}" srcOrd="3" destOrd="0" presId="urn:microsoft.com/office/officeart/2005/8/layout/cycle7"/>
    <dgm:cxn modelId="{29943C55-34AC-4445-87A0-653F809F8B03}" type="presParOf" srcId="{E211127E-C22C-4E1A-BDB1-FBD8CA695908}" destId="{C77A2B1B-F154-4BE9-A30E-4FDF876FA9A9}" srcOrd="0" destOrd="0" presId="urn:microsoft.com/office/officeart/2005/8/layout/cycle7"/>
    <dgm:cxn modelId="{3FFF50F6-613E-45CD-B491-9FFC1A79AD58}" type="presParOf" srcId="{DB7E60B4-1ABF-4741-B25E-4CA32D789FB5}" destId="{1A1D95B2-2CDF-4A32-A6E3-225E810A7498}" srcOrd="4" destOrd="0" presId="urn:microsoft.com/office/officeart/2005/8/layout/cycle7"/>
    <dgm:cxn modelId="{F90D1142-3EB5-49F6-B953-10BFB74D5ECE}" type="presParOf" srcId="{DB7E60B4-1ABF-4741-B25E-4CA32D789FB5}" destId="{E881249A-614E-464F-A81B-D5D0A82D0A38}" srcOrd="5" destOrd="0" presId="urn:microsoft.com/office/officeart/2005/8/layout/cycle7"/>
    <dgm:cxn modelId="{08766812-34C5-4803-ADCC-DBAC26F8C396}" type="presParOf" srcId="{E881249A-614E-464F-A81B-D5D0A82D0A38}" destId="{B3BFCFFB-CEBB-423D-AA94-F9F292E19EA7}" srcOrd="0" destOrd="0" presId="urn:microsoft.com/office/officeart/2005/8/layout/cycle7"/>
    <dgm:cxn modelId="{373AD6F0-16ED-4E52-A787-08EEA19F79D8}" type="presParOf" srcId="{DB7E60B4-1ABF-4741-B25E-4CA32D789FB5}" destId="{C77FAAE7-3C0A-475A-B0C4-2788D3D4C535}" srcOrd="6" destOrd="0" presId="urn:microsoft.com/office/officeart/2005/8/layout/cycle7"/>
    <dgm:cxn modelId="{A4A6E213-C3A1-40E1-9124-8DBCB634C395}" type="presParOf" srcId="{DB7E60B4-1ABF-4741-B25E-4CA32D789FB5}" destId="{CEDC4B1E-DAF3-45AB-A698-C5D46974D215}" srcOrd="7" destOrd="0" presId="urn:microsoft.com/office/officeart/2005/8/layout/cycle7"/>
    <dgm:cxn modelId="{94F3E7B9-5946-4313-9445-911C5F33FFAA}" type="presParOf" srcId="{CEDC4B1E-DAF3-45AB-A698-C5D46974D215}" destId="{C2A40518-1AF9-47DB-ABBA-2F040E7BD3B2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75932B4-7F6A-4824-B5DF-5508B5F80030}">
      <dsp:nvSpPr>
        <dsp:cNvPr id="0" name=""/>
        <dsp:cNvSpPr/>
      </dsp:nvSpPr>
      <dsp:spPr>
        <a:xfrm>
          <a:off x="2514601" y="1546"/>
          <a:ext cx="2462968" cy="8379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Личность ребёнка </a:t>
          </a:r>
          <a:endParaRPr lang="ru-RU" sz="2300" kern="1200" dirty="0"/>
        </a:p>
      </dsp:txBody>
      <dsp:txXfrm>
        <a:off x="2514601" y="1546"/>
        <a:ext cx="2462968" cy="837995"/>
      </dsp:txXfrm>
    </dsp:sp>
    <dsp:sp modelId="{39D95719-1E40-4448-909A-9A69CFCC2C94}">
      <dsp:nvSpPr>
        <dsp:cNvPr id="0" name=""/>
        <dsp:cNvSpPr/>
      </dsp:nvSpPr>
      <dsp:spPr>
        <a:xfrm rot="2087731">
          <a:off x="5074053" y="1022034"/>
          <a:ext cx="1049668" cy="293298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 rot="2087731">
        <a:off x="5074053" y="1022034"/>
        <a:ext cx="1049668" cy="293298"/>
      </dsp:txXfrm>
    </dsp:sp>
    <dsp:sp modelId="{56DCA359-42A2-4935-A5EE-AF4486EE988A}">
      <dsp:nvSpPr>
        <dsp:cNvPr id="0" name=""/>
        <dsp:cNvSpPr/>
      </dsp:nvSpPr>
      <dsp:spPr>
        <a:xfrm>
          <a:off x="4648198" y="1600209"/>
          <a:ext cx="2796893" cy="8379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Личности одноклассников</a:t>
          </a:r>
          <a:endParaRPr lang="ru-RU" sz="2000" b="1" kern="1200" dirty="0"/>
        </a:p>
      </dsp:txBody>
      <dsp:txXfrm>
        <a:off x="4648198" y="1600209"/>
        <a:ext cx="2796893" cy="837995"/>
      </dsp:txXfrm>
    </dsp:sp>
    <dsp:sp modelId="{E211127E-C22C-4E1A-BDB1-FBD8CA695908}">
      <dsp:nvSpPr>
        <dsp:cNvPr id="0" name=""/>
        <dsp:cNvSpPr/>
      </dsp:nvSpPr>
      <dsp:spPr>
        <a:xfrm rot="8686621">
          <a:off x="5074053" y="2774634"/>
          <a:ext cx="1049668" cy="293298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 rot="8686621">
        <a:off x="5074053" y="2774634"/>
        <a:ext cx="1049668" cy="293298"/>
      </dsp:txXfrm>
    </dsp:sp>
    <dsp:sp modelId="{1A1D95B2-2CDF-4A32-A6E3-225E810A7498}">
      <dsp:nvSpPr>
        <dsp:cNvPr id="0" name=""/>
        <dsp:cNvSpPr/>
      </dsp:nvSpPr>
      <dsp:spPr>
        <a:xfrm>
          <a:off x="2514601" y="3224458"/>
          <a:ext cx="2462968" cy="8379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Личности педагогов</a:t>
          </a:r>
          <a:endParaRPr lang="ru-RU" sz="2300" kern="1200" dirty="0"/>
        </a:p>
      </dsp:txBody>
      <dsp:txXfrm>
        <a:off x="2514601" y="3224458"/>
        <a:ext cx="2462968" cy="837995"/>
      </dsp:txXfrm>
    </dsp:sp>
    <dsp:sp modelId="{E881249A-614E-464F-A81B-D5D0A82D0A38}">
      <dsp:nvSpPr>
        <dsp:cNvPr id="0" name=""/>
        <dsp:cNvSpPr/>
      </dsp:nvSpPr>
      <dsp:spPr>
        <a:xfrm rot="12951781">
          <a:off x="1625593" y="2774636"/>
          <a:ext cx="1049668" cy="293298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 rot="12951781">
        <a:off x="1625593" y="2774636"/>
        <a:ext cx="1049668" cy="293298"/>
      </dsp:txXfrm>
    </dsp:sp>
    <dsp:sp modelId="{C77FAAE7-3C0A-475A-B0C4-2788D3D4C535}">
      <dsp:nvSpPr>
        <dsp:cNvPr id="0" name=""/>
        <dsp:cNvSpPr/>
      </dsp:nvSpPr>
      <dsp:spPr>
        <a:xfrm>
          <a:off x="152402" y="1600208"/>
          <a:ext cx="2693635" cy="8379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Личности родителей</a:t>
          </a:r>
          <a:endParaRPr lang="ru-RU" sz="2300" kern="1200" dirty="0"/>
        </a:p>
      </dsp:txBody>
      <dsp:txXfrm>
        <a:off x="152402" y="1600208"/>
        <a:ext cx="2693635" cy="837995"/>
      </dsp:txXfrm>
    </dsp:sp>
    <dsp:sp modelId="{CEDC4B1E-DAF3-45AB-A698-C5D46974D215}">
      <dsp:nvSpPr>
        <dsp:cNvPr id="0" name=""/>
        <dsp:cNvSpPr/>
      </dsp:nvSpPr>
      <dsp:spPr>
        <a:xfrm rot="19474071">
          <a:off x="1351378" y="945834"/>
          <a:ext cx="1049668" cy="293298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 rot="19474071">
        <a:off x="1351378" y="945834"/>
        <a:ext cx="1049668" cy="2932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63AFC7-68F8-40E9-B094-53277A4D7F04}" type="datetimeFigureOut">
              <a:rPr lang="ru-RU" smtClean="0"/>
              <a:t>14.11.2013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20A555-F4CD-47ED-837F-7E59BF7DC0D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588" y="0"/>
            <a:ext cx="1587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14.11.2013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204865"/>
            <a:ext cx="8458200" cy="4653135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«Инновационные технологии 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деятельности 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классного руководителя»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учитель начальных классов: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Т.В.Никольская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188640"/>
            <a:ext cx="7020272" cy="1512168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«Средняя общеобразовательная школа №3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 углубленным изучением отдельных предметов»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г. Котовска Тамбовской области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Picture 2" descr="C:\Users\Администратор\Desktop\big.jpeg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293096"/>
            <a:ext cx="3381375" cy="2371725"/>
          </a:xfrm>
          <a:prstGeom prst="rect">
            <a:avLst/>
          </a:prstGeom>
          <a:noFill/>
        </p:spPr>
      </p:pic>
      <p:pic>
        <p:nvPicPr>
          <p:cNvPr id="13315" name="Picture 3" descr="C:\Users\Администратор\Desktop\b71235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123728" cy="213285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457200"/>
            <a:ext cx="8812088" cy="838200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Cambria" pitchFamily="18" charset="0"/>
                <a:cs typeface="Aparajita" pitchFamily="34" charset="0"/>
              </a:rPr>
              <a:t>Технология педагогических мастерских</a:t>
            </a:r>
            <a:r>
              <a:rPr lang="ru-RU" sz="2800" dirty="0">
                <a:latin typeface="Cambria" pitchFamily="18" charset="0"/>
                <a:cs typeface="Aparajita" pitchFamily="34" charset="0"/>
              </a:rPr>
              <a:t> 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>
                <a:latin typeface="Candara" pitchFamily="34" charset="0"/>
              </a:rPr>
              <a:t>это такая форма обучения детей и взрослых, которая создает условия для восхождения каждого участника к новому знанию и новому опыту путем самостоятельного или коллективного открытия. </a:t>
            </a:r>
          </a:p>
        </p:txBody>
      </p:sp>
      <p:pic>
        <p:nvPicPr>
          <p:cNvPr id="2050" name="Picture 2" descr="C:\Users\Администратор\Desktop\картинки\0010-031-Kak-ja-otvechaju-na-urok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3445151"/>
            <a:ext cx="3456384" cy="341284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88640"/>
            <a:ext cx="8686800" cy="936104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технология развития критического мышления через чтение и письмо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554162"/>
            <a:ext cx="7920880" cy="4525963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способность ставить новые, полные смысла </a:t>
            </a:r>
            <a:r>
              <a:rPr lang="ru-RU" sz="3600" b="1" i="1" dirty="0">
                <a:solidFill>
                  <a:srgbClr val="FF7C80"/>
                </a:solidFill>
                <a:latin typeface="Times New Roman" pitchFamily="18" charset="0"/>
                <a:cs typeface="Times New Roman" pitchFamily="18" charset="0"/>
              </a:rPr>
              <a:t>вопросы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ü"/>
            </a:pP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вырабатывать разнообразные, подкрепляющие </a:t>
            </a:r>
            <a:r>
              <a:rPr lang="ru-RU" sz="3600" b="1" i="1" dirty="0">
                <a:solidFill>
                  <a:srgbClr val="FF7C80"/>
                </a:solidFill>
                <a:latin typeface="Times New Roman" pitchFamily="18" charset="0"/>
                <a:cs typeface="Times New Roman" pitchFamily="18" charset="0"/>
              </a:rPr>
              <a:t>аргументы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ü"/>
            </a:pP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принимать независимые продуманные </a:t>
            </a:r>
            <a:r>
              <a:rPr lang="ru-RU" sz="3600" b="1" i="1" dirty="0">
                <a:solidFill>
                  <a:srgbClr val="FF7C80"/>
                </a:solidFill>
                <a:latin typeface="Times New Roman" pitchFamily="18" charset="0"/>
                <a:cs typeface="Times New Roman" pitchFamily="18" charset="0"/>
              </a:rPr>
              <a:t>решения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ü"/>
            </a:pPr>
            <a:endParaRPr lang="ru-RU" dirty="0"/>
          </a:p>
        </p:txBody>
      </p:sp>
      <p:pic>
        <p:nvPicPr>
          <p:cNvPr id="5121" name="Picture 1" descr="C:\Users\Администратор\Desktop\128695646393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3573016"/>
            <a:ext cx="2843808" cy="32849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457200"/>
            <a:ext cx="9036496" cy="5955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информационно-коммуникационные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технологии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556792"/>
            <a:ext cx="8686800" cy="4525963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позволяют на уроках, мероприятиях пробудить интерес к   изучаемому событию, актуальному вопросу, проблеме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996952"/>
            <a:ext cx="7164288" cy="38610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как печатная машинка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демонстрация презентаций.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Использование всего потенциала цифровых образовательных ресурсов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поиск информации в Интернете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Интерактивные игры 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838200"/>
          </a:xfrm>
          <a:noFill/>
          <a:ln/>
        </p:spPr>
        <p:txBody>
          <a:bodyPr>
            <a:normAutofit/>
          </a:bodyPr>
          <a:lstStyle/>
          <a:p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информационно-коммуникационные </a:t>
            </a:r>
            <a:r>
              <a:rPr lang="ru-RU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технологии</a:t>
            </a:r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4149080"/>
            <a:ext cx="3923928" cy="27089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548680"/>
            <a:ext cx="95995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7200" dirty="0" smtClean="0">
              <a:latin typeface="Monotype Corsiva" pitchFamily="66" charset="0"/>
            </a:endParaRPr>
          </a:p>
          <a:p>
            <a:r>
              <a:rPr lang="ru-RU" sz="7200" dirty="0" smtClean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Спасибо за внимание!</a:t>
            </a:r>
            <a:endParaRPr lang="ru-RU" sz="7200" dirty="0"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3" name="Picture 4" descr="8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79712" cy="1916832"/>
          </a:xfrm>
          <a:prstGeom prst="rect">
            <a:avLst/>
          </a:prstGeom>
          <a:noFill/>
        </p:spPr>
      </p:pic>
      <p:pic>
        <p:nvPicPr>
          <p:cNvPr id="4" name="Picture 2" descr="C:\Users\Администратор\Desktop\post-4375-1183996333_thum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3560" y="2924944"/>
            <a:ext cx="3960440" cy="393305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1236888"/>
            <a:ext cx="8892480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уметь самостоятельно приобретать необходимые знания, умело применять их на практике для решения разнообразных проблем;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самостоятельно критически мыслить, уметь увидеть в реальном мире трудности и искать пути их преодоления;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четко осознавать, где и каким образом приобретенные ими знания могут быть применены в окружающей действительности;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грамотно работать с информацией;</a:t>
            </a:r>
            <a:b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sz="2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быть коммуникабельным, контактным;</a:t>
            </a:r>
            <a:b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sz="2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гибко адаптироваться в меняющихся 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жизненных ситуациях.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332656"/>
            <a:ext cx="87484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Выпускник современной школы должен:</a:t>
            </a:r>
            <a:endParaRPr lang="ru-RU" sz="32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Администратор\Desktop\znachok_vipusknik_nachalnoi_shkol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4149080"/>
            <a:ext cx="2627784" cy="249289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99792" y="0"/>
            <a:ext cx="6840760" cy="126876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Вопросы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размышления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7544" y="980728"/>
            <a:ext cx="8676456" cy="5544616"/>
          </a:xfrm>
        </p:spPr>
        <p:txBody>
          <a:bodyPr>
            <a:noAutofit/>
          </a:bodyPr>
          <a:lstStyle/>
          <a:p>
            <a:pPr marL="533400" indent="-533400">
              <a:lnSpc>
                <a:spcPct val="90000"/>
              </a:lnSpc>
            </a:pPr>
            <a:r>
              <a:rPr lang="ru-RU" sz="2800" dirty="0" smtClean="0">
                <a:solidFill>
                  <a:srgbClr val="9900CC"/>
                </a:solidFill>
              </a:rPr>
              <a:t>1.Как </a:t>
            </a:r>
            <a:r>
              <a:rPr lang="ru-RU" sz="2800" dirty="0">
                <a:solidFill>
                  <a:srgbClr val="9900CC"/>
                </a:solidFill>
              </a:rPr>
              <a:t>поддержать интерес </a:t>
            </a:r>
            <a:r>
              <a:rPr lang="ru-RU" sz="2800" dirty="0" smtClean="0">
                <a:solidFill>
                  <a:srgbClr val="9900CC"/>
                </a:solidFill>
              </a:rPr>
              <a:t>обучающихся  </a:t>
            </a:r>
            <a:r>
              <a:rPr lang="ru-RU" sz="2800" dirty="0">
                <a:solidFill>
                  <a:srgbClr val="9900CC"/>
                </a:solidFill>
              </a:rPr>
              <a:t>к классным часам?</a:t>
            </a:r>
          </a:p>
          <a:p>
            <a:pPr marL="533400" indent="-533400">
              <a:lnSpc>
                <a:spcPct val="90000"/>
              </a:lnSpc>
            </a:pPr>
            <a:r>
              <a:rPr lang="ru-RU" sz="2800" dirty="0" smtClean="0">
                <a:solidFill>
                  <a:srgbClr val="FF6600"/>
                </a:solidFill>
              </a:rPr>
              <a:t>2.Как </a:t>
            </a:r>
            <a:r>
              <a:rPr lang="ru-RU" sz="2800" dirty="0">
                <a:solidFill>
                  <a:srgbClr val="FF6600"/>
                </a:solidFill>
              </a:rPr>
              <a:t>повысить мотивацию и вовлечь </a:t>
            </a:r>
            <a:r>
              <a:rPr lang="ru-RU" sz="2800" dirty="0" smtClean="0">
                <a:solidFill>
                  <a:srgbClr val="FF6600"/>
                </a:solidFill>
              </a:rPr>
              <a:t>обучающихся </a:t>
            </a:r>
            <a:r>
              <a:rPr lang="ru-RU" sz="2800" dirty="0">
                <a:solidFill>
                  <a:srgbClr val="FF6600"/>
                </a:solidFill>
              </a:rPr>
              <a:t>в активную деятельность?</a:t>
            </a:r>
          </a:p>
          <a:p>
            <a:pPr marL="533400" indent="-533400">
              <a:lnSpc>
                <a:spcPct val="90000"/>
              </a:lnSpc>
            </a:pPr>
            <a:r>
              <a:rPr lang="ru-RU" sz="2800" dirty="0" smtClean="0">
                <a:solidFill>
                  <a:srgbClr val="9900CC"/>
                </a:solidFill>
              </a:rPr>
              <a:t>3.В </a:t>
            </a:r>
            <a:r>
              <a:rPr lang="ru-RU" sz="2800" dirty="0">
                <a:solidFill>
                  <a:srgbClr val="9900CC"/>
                </a:solidFill>
              </a:rPr>
              <a:t>какой форме  проводить родительские собрания,  чтобы родители не потеряли желание посещать школу?</a:t>
            </a:r>
          </a:p>
          <a:p>
            <a:pPr marL="533400" indent="-533400">
              <a:lnSpc>
                <a:spcPct val="90000"/>
              </a:lnSpc>
            </a:pPr>
            <a:r>
              <a:rPr lang="ru-RU" sz="2800" dirty="0" smtClean="0">
                <a:solidFill>
                  <a:srgbClr val="FF6600"/>
                </a:solidFill>
              </a:rPr>
              <a:t>4.Как </a:t>
            </a:r>
            <a:r>
              <a:rPr lang="ru-RU" sz="2800" dirty="0">
                <a:solidFill>
                  <a:srgbClr val="FF6600"/>
                </a:solidFill>
              </a:rPr>
              <a:t>остаться педагогическим грамотным специалистом, способным научить и воспитать чему-то ребёнка, когда  современные дети понимают в компьютерных технологиях лучше, чем классные руководители? </a:t>
            </a:r>
          </a:p>
        </p:txBody>
      </p:sp>
      <p:pic>
        <p:nvPicPr>
          <p:cNvPr id="12289" name="Picture 1" descr="C:\Users\Администратор\Desktop\1286035019_euoyf71vprilg8e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79712" cy="162879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Инновационные технологии: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95536" y="247571"/>
            <a:ext cx="8496943" cy="6571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ymbol" pitchFamily="18" charset="2"/>
              <a:cs typeface="Symbol" pitchFamily="18" charset="2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Arial" pitchFamily="34" charset="0"/>
              <a:ea typeface="Symbol" pitchFamily="18" charset="2"/>
              <a:cs typeface="Symbol" pitchFamily="18" charset="2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ymbol" pitchFamily="18" charset="2"/>
              <a:cs typeface="Symbol" pitchFamily="18" charset="2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Arial" pitchFamily="34" charset="0"/>
              <a:ea typeface="Symbol" pitchFamily="18" charset="2"/>
              <a:cs typeface="Symbol" pitchFamily="18" charset="2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ymbol" pitchFamily="18" charset="2"/>
              <a:cs typeface="Symbol" pitchFamily="18" charset="2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технология коллективного планирования, </a:t>
            </a:r>
            <a:endParaRPr kumimoji="0" lang="ru-RU" sz="1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технология поддержки образовательных инициатив и педагогического творчества, </a:t>
            </a:r>
            <a:endParaRPr kumimoji="0" lang="ru-RU" sz="1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технология учебно-методической игры,</a:t>
            </a:r>
            <a:endParaRPr kumimoji="0" lang="ru-RU" sz="1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технология мониторинга,</a:t>
            </a:r>
            <a:endParaRPr kumimoji="0" lang="ru-RU" sz="1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проектные технологии,</a:t>
            </a:r>
            <a:endParaRPr kumimoji="0" lang="ru-RU" sz="1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технология мастер-класса,</a:t>
            </a:r>
            <a:endParaRPr kumimoji="0" lang="ru-RU" sz="1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технология проблемно-ориентированного анализа,</a:t>
            </a:r>
            <a:endParaRPr kumimoji="0" lang="ru-RU" sz="1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технология решения педагогических задач;</a:t>
            </a:r>
            <a:endParaRPr kumimoji="0" lang="ru-RU" sz="1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технология сотрудничества </a:t>
            </a:r>
            <a:endParaRPr kumimoji="0" lang="ru-RU" sz="1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телевизионные (ток–шоу, круглые столы, творческие портреты, </a:t>
            </a:r>
            <a:r>
              <a:rPr kumimoji="0" lang="ru-RU" sz="1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видеопанорамы</a:t>
            </a:r>
            <a:r>
              <a:rPr kumimoji="0" lang="ru-RU" sz="1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информационно – коммуникативные (создание сайтов, банка идей, видеосюжеты, Интернет, </a:t>
            </a:r>
            <a:r>
              <a:rPr kumimoji="0" lang="ru-RU" sz="1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медиотека</a:t>
            </a:r>
            <a:r>
              <a:rPr kumimoji="0" lang="ru-RU" sz="1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нестандартные технологии (импровизация, дни науки и культуры, интеллектуальный марафон);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социальное проектирование;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организационно-деятельностные</a:t>
            </a:r>
            <a:r>
              <a:rPr kumimoji="0" lang="ru-RU" sz="1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игры (ОДИ);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технология исследовательской деятельности</a:t>
            </a:r>
          </a:p>
        </p:txBody>
      </p:sp>
      <p:pic>
        <p:nvPicPr>
          <p:cNvPr id="26627" name="Picture 3" descr="C:\Users\Администратор\Desktop\uchit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1988840"/>
            <a:ext cx="2915816" cy="208823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88640"/>
            <a:ext cx="8686800" cy="3384376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Педагогическая технология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продуманная 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модель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совместной педагогической деятельности по проектированию, организации и проведению учебного процесса с  обеспечением комфортных условий для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обучающихся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 учителя </a:t>
            </a:r>
          </a:p>
        </p:txBody>
      </p:sp>
      <p:pic>
        <p:nvPicPr>
          <p:cNvPr id="9217" name="Picture 1" descr="C:\Users\Администратор\Desktop\1334636178_p10407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3140968"/>
            <a:ext cx="3024336" cy="3717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24744"/>
            <a:ext cx="2987824" cy="489654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необходимы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для сохранения физического и психического здоровья ребенка и обучения  навыкам сохранения его.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8194" name="Picture 2" descr="C:\Users\Администратор\Desktop\мы за ЗОЖ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052736"/>
            <a:ext cx="6156176" cy="580526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1"/>
            <a:ext cx="9468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 оздоровительные технологии</a:t>
            </a:r>
            <a:endParaRPr lang="ru-RU" sz="3600" dirty="0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5"/>
          <p:cNvSpPr>
            <a:spLocks noGrp="1" noChangeArrowheads="1"/>
          </p:cNvSpPr>
          <p:nvPr>
            <p:ph type="title"/>
          </p:nvPr>
        </p:nvSpPr>
        <p:spPr>
          <a:xfrm>
            <a:off x="301752" y="0"/>
            <a:ext cx="8686800" cy="3068960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технология личностно-ориентированного классного часа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 центре -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личность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ребенка, обеспечение комфортных, бесконфликтных и безопасных условий его развития, реализации его природных потенциалов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5366" name="Picture 6" descr="AN00790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2780928"/>
            <a:ext cx="3358009" cy="385006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1"/>
          <p:cNvSpPr txBox="1">
            <a:spLocks noChangeArrowheads="1"/>
          </p:cNvSpPr>
          <p:nvPr/>
        </p:nvSpPr>
        <p:spPr bwMode="auto">
          <a:xfrm>
            <a:off x="304800" y="381000"/>
            <a:ext cx="8431213" cy="2209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>
              <a:spcBef>
                <a:spcPts val="1200"/>
              </a:spcBef>
              <a:spcAft>
                <a:spcPts val="100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000">
              <a:solidFill>
                <a:srgbClr val="000000"/>
              </a:solidFill>
            </a:endParaRPr>
          </a:p>
        </p:txBody>
      </p:sp>
      <p:sp>
        <p:nvSpPr>
          <p:cNvPr id="7171" name="Text Box 1"/>
          <p:cNvSpPr txBox="1">
            <a:spLocks noChangeArrowheads="1"/>
          </p:cNvSpPr>
          <p:nvPr/>
        </p:nvSpPr>
        <p:spPr bwMode="auto">
          <a:xfrm>
            <a:off x="381000" y="304800"/>
            <a:ext cx="8431213" cy="1752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>
              <a:spcBef>
                <a:spcPts val="1200"/>
              </a:spcBef>
              <a:spcAft>
                <a:spcPts val="100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 i="1">
                <a:solidFill>
                  <a:srgbClr val="C00000"/>
                </a:solidFill>
                <a:latin typeface="Cambria" pitchFamily="18" charset="0"/>
              </a:rPr>
              <a:t>Технология сотрудничества</a:t>
            </a:r>
            <a:r>
              <a:rPr lang="ru-RU" sz="3200" i="1">
                <a:solidFill>
                  <a:srgbClr val="C00000"/>
                </a:solidFill>
                <a:latin typeface="Cambria" pitchFamily="18" charset="0"/>
              </a:rPr>
              <a:t> </a:t>
            </a:r>
            <a:r>
              <a:rPr lang="ru-RU" sz="3200" i="1">
                <a:latin typeface="Cambria" pitchFamily="18" charset="0"/>
              </a:rPr>
              <a:t>основана на содружестве участников педагогического процесса, учитывает их интересы</a:t>
            </a:r>
            <a:r>
              <a:rPr lang="ru-RU" sz="1000"/>
              <a:t>.</a:t>
            </a:r>
          </a:p>
          <a:p>
            <a:pPr>
              <a:spcBef>
                <a:spcPts val="1200"/>
              </a:spcBef>
              <a:spcAft>
                <a:spcPts val="100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000">
              <a:solidFill>
                <a:srgbClr val="000000"/>
              </a:solidFill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762000" y="2286000"/>
          <a:ext cx="75438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Двойная стрелка вверх/вниз 5"/>
          <p:cNvSpPr/>
          <p:nvPr/>
        </p:nvSpPr>
        <p:spPr>
          <a:xfrm>
            <a:off x="4343400" y="3352800"/>
            <a:ext cx="381000" cy="1981200"/>
          </a:xfrm>
          <a:prstGeom prst="upDownArrow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Двойная стрелка влево/вправо 6"/>
          <p:cNvSpPr/>
          <p:nvPr/>
        </p:nvSpPr>
        <p:spPr>
          <a:xfrm>
            <a:off x="3810000" y="4191000"/>
            <a:ext cx="1371600" cy="381000"/>
          </a:xfrm>
          <a:prstGeom prst="leftRightArrow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3200400"/>
          </a:xfrm>
        </p:spPr>
        <p:txBody>
          <a:bodyPr rtlCol="0">
            <a:noAutofit/>
          </a:bodyPr>
          <a:lstStyle/>
          <a:p>
            <a:pPr indent="17463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400" b="1" i="1" dirty="0" smtClean="0">
                <a:solidFill>
                  <a:srgbClr val="C00000"/>
                </a:solidFill>
                <a:latin typeface="Cambria" pitchFamily="18" charset="0"/>
              </a:rPr>
              <a:t>Сотрудничество</a:t>
            </a:r>
            <a:r>
              <a:rPr lang="ru-RU" sz="3600" i="1" dirty="0" smtClean="0">
                <a:latin typeface="Cambria" pitchFamily="18" charset="0"/>
              </a:rPr>
              <a:t> </a:t>
            </a:r>
            <a:r>
              <a:rPr lang="ru-RU" sz="3600" dirty="0" smtClean="0">
                <a:latin typeface="Cambria" pitchFamily="18" charset="0"/>
              </a:rPr>
              <a:t>— </a:t>
            </a:r>
            <a:endParaRPr lang="ru-RU" sz="3600" dirty="0" smtClean="0">
              <a:latin typeface="Cambria" pitchFamily="18" charset="0"/>
            </a:endParaRPr>
          </a:p>
          <a:p>
            <a:pPr indent="17463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800" dirty="0" smtClean="0">
                <a:latin typeface="Cambria" pitchFamily="18" charset="0"/>
              </a:rPr>
              <a:t>это </a:t>
            </a:r>
            <a:r>
              <a:rPr lang="ru-RU" sz="2800" dirty="0" smtClean="0">
                <a:latin typeface="Cambria" pitchFamily="18" charset="0"/>
              </a:rPr>
              <a:t>такое состояние, такой уровень учебно-воспитательного процесса, при котором объекты и субъекты этого процесса объединяются в общей деятельности отношениями товарищества, взаимоуважения, взаимопомощи, коллективизма.</a:t>
            </a:r>
          </a:p>
          <a:p>
            <a:pPr indent="17463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3600" dirty="0" smtClean="0">
              <a:latin typeface="Cambria" pitchFamily="18" charset="0"/>
            </a:endParaRPr>
          </a:p>
        </p:txBody>
      </p:sp>
      <p:pic>
        <p:nvPicPr>
          <p:cNvPr id="1026" name="Picture 2" descr="C:\Users\Администратор\Desktop\картинки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3789040"/>
            <a:ext cx="3707904" cy="30689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148</TotalTime>
  <Words>384</Words>
  <Application>Microsoft Office PowerPoint</Application>
  <PresentationFormat>Экран (4:3)</PresentationFormat>
  <Paragraphs>68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«Инновационные технологии  в деятельности  классного руководителя»                                          учитель начальных классов:                                                                                                                    Т.В.Никольская</vt:lpstr>
      <vt:lpstr>Слайд 2</vt:lpstr>
      <vt:lpstr> Вопросы для размышления </vt:lpstr>
      <vt:lpstr>Инновационные технологии:</vt:lpstr>
      <vt:lpstr>Педагогическая технология –  это продуманная  модель совместной педагогической деятельности по проектированию, организации и проведению учебного процесса с  обеспечением комфортных условий для обучающихся и учителя </vt:lpstr>
      <vt:lpstr> необходимы для сохранения физического и психического здоровья ребенка и обучения  навыкам сохранения его. </vt:lpstr>
      <vt:lpstr>технология личностно-ориентированного классного часа в центре -    личность ребенка, обеспечение комфортных, бесконфликтных и безопасных условий его развития, реализации его природных потенциалов </vt:lpstr>
      <vt:lpstr>Слайд 8</vt:lpstr>
      <vt:lpstr>Слайд 9</vt:lpstr>
      <vt:lpstr>Технология педагогических мастерских </vt:lpstr>
      <vt:lpstr>технология развития критического мышления через чтение и письмо </vt:lpstr>
      <vt:lpstr>информационно-коммуникационные технологии </vt:lpstr>
      <vt:lpstr>информационно-коммуникационные технологии 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«Инновационные технологии  в деятельности  классного руководителя»                                          учитель начальных классов:                                                                                                                    Т.В.Никольская</dc:title>
  <dc:creator>Администратор</dc:creator>
  <cp:lastModifiedBy>Дмитрий Каленюк</cp:lastModifiedBy>
  <cp:revision>21</cp:revision>
  <dcterms:created xsi:type="dcterms:W3CDTF">2013-11-10T18:26:42Z</dcterms:created>
  <dcterms:modified xsi:type="dcterms:W3CDTF">2013-11-13T20:48:57Z</dcterms:modified>
</cp:coreProperties>
</file>