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1" r:id="rId4"/>
    <p:sldId id="258" r:id="rId5"/>
    <p:sldId id="272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2" autoAdjust="0"/>
    <p:restoredTop sz="94654" autoAdjust="0"/>
  </p:normalViewPr>
  <p:slideViewPr>
    <p:cSldViewPr>
      <p:cViewPr>
        <p:scale>
          <a:sx n="76" d="100"/>
          <a:sy n="76" d="100"/>
        </p:scale>
        <p:origin x="-1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Занятия</a:t>
            </a:r>
            <a:r>
              <a:rPr lang="ru-RU" baseline="0" dirty="0" smtClean="0"/>
              <a:t> в свободное от учебы время.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Спорт</c:v>
                </c:pt>
                <c:pt idx="1">
                  <c:v>Прогулки</c:v>
                </c:pt>
                <c:pt idx="2">
                  <c:v>Книги</c:v>
                </c:pt>
                <c:pt idx="3">
                  <c:v>Компьютер</c:v>
                </c:pt>
                <c:pt idx="4">
                  <c:v>Помощь родителям</c:v>
                </c:pt>
                <c:pt idx="5">
                  <c:v>Телевизор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</c:v>
                </c:pt>
                <c:pt idx="1">
                  <c:v>10</c:v>
                </c:pt>
                <c:pt idx="2">
                  <c:v>1</c:v>
                </c:pt>
                <c:pt idx="3">
                  <c:v>10</c:v>
                </c:pt>
                <c:pt idx="4">
                  <c:v>10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383296"/>
        <c:axId val="89384832"/>
        <c:axId val="0"/>
      </c:bar3DChart>
      <c:catAx>
        <c:axId val="89383296"/>
        <c:scaling>
          <c:orientation val="minMax"/>
        </c:scaling>
        <c:delete val="0"/>
        <c:axPos val="b"/>
        <c:majorTickMark val="out"/>
        <c:minorTickMark val="none"/>
        <c:tickLblPos val="nextTo"/>
        <c:crossAx val="89384832"/>
        <c:crosses val="autoZero"/>
        <c:auto val="1"/>
        <c:lblAlgn val="ctr"/>
        <c:lblOffset val="100"/>
        <c:noMultiLvlLbl val="0"/>
      </c:catAx>
      <c:valAx>
        <c:axId val="89384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383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Сколько времени</a:t>
            </a:r>
            <a:r>
              <a:rPr lang="ru-RU" baseline="0" dirty="0" smtClean="0"/>
              <a:t> ты смотришь телевизор?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Не смотрю</c:v>
                </c:pt>
                <c:pt idx="1">
                  <c:v>0,5 часа</c:v>
                </c:pt>
                <c:pt idx="2">
                  <c:v>1 час</c:v>
                </c:pt>
                <c:pt idx="3">
                  <c:v>1,5 часа</c:v>
                </c:pt>
                <c:pt idx="4">
                  <c:v>2 часа</c:v>
                </c:pt>
                <c:pt idx="5">
                  <c:v>3 часа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Сколько времени ты проводишь за компьютером?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1 час</c:v>
                </c:pt>
                <c:pt idx="1">
                  <c:v>2 часа </c:v>
                </c:pt>
                <c:pt idx="2">
                  <c:v>3 часа</c:v>
                </c:pt>
                <c:pt idx="3">
                  <c:v>6 часов</c:v>
                </c:pt>
                <c:pt idx="4">
                  <c:v>Не сижу за компьютером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593728"/>
        <c:axId val="89595264"/>
        <c:axId val="0"/>
      </c:bar3DChart>
      <c:catAx>
        <c:axId val="89593728"/>
        <c:scaling>
          <c:orientation val="minMax"/>
        </c:scaling>
        <c:delete val="0"/>
        <c:axPos val="b"/>
        <c:majorTickMark val="out"/>
        <c:minorTickMark val="none"/>
        <c:tickLblPos val="nextTo"/>
        <c:crossAx val="89595264"/>
        <c:crosses val="autoZero"/>
        <c:auto val="1"/>
        <c:lblAlgn val="ctr"/>
        <c:lblOffset val="100"/>
        <c:noMultiLvlLbl val="0"/>
      </c:catAx>
      <c:valAx>
        <c:axId val="89595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593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Какие кружки и секции ты</a:t>
            </a:r>
            <a:r>
              <a:rPr lang="ru-RU" baseline="0" dirty="0" smtClean="0"/>
              <a:t> посещаешь?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ЦО "Преображенцы"</c:v>
                </c:pt>
                <c:pt idx="1">
                  <c:v>Волейбол</c:v>
                </c:pt>
                <c:pt idx="2">
                  <c:v>Баскетбол</c:v>
                </c:pt>
                <c:pt idx="3">
                  <c:v>КВН</c:v>
                </c:pt>
                <c:pt idx="4">
                  <c:v>КеДр</c:v>
                </c:pt>
                <c:pt idx="5">
                  <c:v>Пауэрлифтинг</c:v>
                </c:pt>
                <c:pt idx="6">
                  <c:v>Не посещаю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89661824"/>
        <c:axId val="89663360"/>
        <c:axId val="0"/>
      </c:bar3DChart>
      <c:catAx>
        <c:axId val="89661824"/>
        <c:scaling>
          <c:orientation val="minMax"/>
        </c:scaling>
        <c:delete val="0"/>
        <c:axPos val="b"/>
        <c:majorTickMark val="out"/>
        <c:minorTickMark val="none"/>
        <c:tickLblPos val="nextTo"/>
        <c:crossAx val="89663360"/>
        <c:crosses val="autoZero"/>
        <c:auto val="1"/>
        <c:lblAlgn val="ctr"/>
        <c:lblOffset val="100"/>
        <c:noMultiLvlLbl val="0"/>
      </c:catAx>
      <c:valAx>
        <c:axId val="8966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661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Какой у тебя любимый учебный</a:t>
            </a:r>
            <a:r>
              <a:rPr lang="ru-RU" baseline="0" dirty="0" smtClean="0"/>
              <a:t> предмет?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Лист1!$A$2:$A$16</c:f>
              <c:strCache>
                <c:ptCount val="15"/>
                <c:pt idx="0">
                  <c:v>Физкультура</c:v>
                </c:pt>
                <c:pt idx="1">
                  <c:v>Биология</c:v>
                </c:pt>
                <c:pt idx="2">
                  <c:v>Алгебра</c:v>
                </c:pt>
                <c:pt idx="3">
                  <c:v>Технология</c:v>
                </c:pt>
                <c:pt idx="4">
                  <c:v>Физика</c:v>
                </c:pt>
                <c:pt idx="5">
                  <c:v>Изо</c:v>
                </c:pt>
                <c:pt idx="6">
                  <c:v>Информатика</c:v>
                </c:pt>
                <c:pt idx="7">
                  <c:v>Литература</c:v>
                </c:pt>
                <c:pt idx="8">
                  <c:v>Русский язык</c:v>
                </c:pt>
                <c:pt idx="9">
                  <c:v>Английский язык</c:v>
                </c:pt>
                <c:pt idx="10">
                  <c:v>Геометрия</c:v>
                </c:pt>
                <c:pt idx="11">
                  <c:v>География</c:v>
                </c:pt>
                <c:pt idx="12">
                  <c:v>История</c:v>
                </c:pt>
                <c:pt idx="13">
                  <c:v>Обществознание</c:v>
                </c:pt>
                <c:pt idx="14">
                  <c:v>Нет любимых предметов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9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2</c:v>
                </c:pt>
                <c:pt idx="5">
                  <c:v>5</c:v>
                </c:pt>
                <c:pt idx="6">
                  <c:v>7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3</c:v>
                </c:pt>
                <c:pt idx="13">
                  <c:v>5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89692800"/>
        <c:axId val="89694592"/>
        <c:axId val="0"/>
      </c:bar3DChart>
      <c:catAx>
        <c:axId val="89692800"/>
        <c:scaling>
          <c:orientation val="minMax"/>
        </c:scaling>
        <c:delete val="0"/>
        <c:axPos val="b"/>
        <c:majorTickMark val="out"/>
        <c:minorTickMark val="none"/>
        <c:tickLblPos val="nextTo"/>
        <c:crossAx val="89694592"/>
        <c:crosses val="autoZero"/>
        <c:auto val="1"/>
        <c:lblAlgn val="ctr"/>
        <c:lblOffset val="100"/>
        <c:noMultiLvlLbl val="0"/>
      </c:catAx>
      <c:valAx>
        <c:axId val="89694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692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Сколько времени ты тратишь</a:t>
            </a:r>
            <a:r>
              <a:rPr lang="ru-RU" baseline="0" dirty="0" smtClean="0"/>
              <a:t> на выполнение домашнего задания?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30 мин</c:v>
                </c:pt>
                <c:pt idx="1">
                  <c:v>1 час</c:v>
                </c:pt>
                <c:pt idx="2">
                  <c:v>1,5 часа</c:v>
                </c:pt>
                <c:pt idx="3">
                  <c:v>2 часа</c:v>
                </c:pt>
                <c:pt idx="4">
                  <c:v>2,5 часа</c:v>
                </c:pt>
                <c:pt idx="5">
                  <c:v>3 часа</c:v>
                </c:pt>
                <c:pt idx="6">
                  <c:v>4 часа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756800"/>
        <c:axId val="89758336"/>
        <c:axId val="0"/>
      </c:bar3DChart>
      <c:catAx>
        <c:axId val="89756800"/>
        <c:scaling>
          <c:orientation val="minMax"/>
        </c:scaling>
        <c:delete val="0"/>
        <c:axPos val="b"/>
        <c:majorTickMark val="out"/>
        <c:minorTickMark val="none"/>
        <c:tickLblPos val="nextTo"/>
        <c:crossAx val="89758336"/>
        <c:crosses val="autoZero"/>
        <c:auto val="1"/>
        <c:lblAlgn val="ctr"/>
        <c:lblOffset val="100"/>
        <c:noMultiLvlLbl val="0"/>
      </c:catAx>
      <c:valAx>
        <c:axId val="89758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756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orexaw.com/TERMs/Science/Mathematics/" TargetMode="External"/><Relationship Id="rId2" Type="http://schemas.openxmlformats.org/officeDocument/2006/relationships/hyperlink" Target="http://ru.wikipedia.org/wiki/&#1057;&#1090;&#1072;&#1090;&#1080;&#1089;&#1090;&#1080;&#1082;&#1072;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kakprosto.ru/kak-92191-zachem-nuzhna-statistik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215370" cy="13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КЛАСС</a:t>
            </a:r>
            <a:b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(статистическое исследование)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4149080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Выполнили: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учащиеся 8 класса </a:t>
            </a:r>
            <a:r>
              <a:rPr lang="ru-RU" b="1" dirty="0" err="1" smtClean="0">
                <a:solidFill>
                  <a:srgbClr val="FF0000"/>
                </a:solidFill>
              </a:rPr>
              <a:t>Пролуэктова</a:t>
            </a:r>
            <a:r>
              <a:rPr lang="ru-RU" b="1" dirty="0" smtClean="0">
                <a:solidFill>
                  <a:srgbClr val="FF0000"/>
                </a:solidFill>
              </a:rPr>
              <a:t> Эльвира, </a:t>
            </a:r>
            <a:r>
              <a:rPr lang="ru-RU" b="1" dirty="0" err="1" smtClean="0">
                <a:solidFill>
                  <a:srgbClr val="FF0000"/>
                </a:solidFill>
              </a:rPr>
              <a:t>Мещеров</a:t>
            </a:r>
            <a:r>
              <a:rPr lang="ru-RU" b="1" dirty="0" smtClean="0">
                <a:solidFill>
                  <a:srgbClr val="FF0000"/>
                </a:solidFill>
              </a:rPr>
              <a:t> Андрей, руководитель :учитель математики Анохина Елена Викторовна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60212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2017 год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ct.glusk.edu.by/ru/sm.aspx?guid=15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76" y="2524254"/>
            <a:ext cx="4332869" cy="324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80169417"/>
              </p:ext>
            </p:extLst>
          </p:nvPr>
        </p:nvGraphicFramePr>
        <p:xfrm>
          <a:off x="1403648" y="548681"/>
          <a:ext cx="6216352" cy="521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5761801"/>
            <a:ext cx="80561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Мода ряда: Баскетбол-5,  ЦО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Преображенцы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», КВН и Волейбол - 4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90874115"/>
              </p:ext>
            </p:extLst>
          </p:nvPr>
        </p:nvGraphicFramePr>
        <p:xfrm>
          <a:off x="1524000" y="1397000"/>
          <a:ext cx="604839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23728" y="5805264"/>
            <a:ext cx="69513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Мода ряда: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-9,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Технология, информатика - 7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15352659"/>
              </p:ext>
            </p:extLst>
          </p:nvPr>
        </p:nvGraphicFramePr>
        <p:xfrm>
          <a:off x="1547664" y="10527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71" y="5733256"/>
            <a:ext cx="7908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charset="0"/>
                <a:cs typeface="Times New Roman" pitchFamily="18" charset="0"/>
              </a:rPr>
              <a:t>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реднее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время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выполнения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домашнего задания 2 часа в день.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Мода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 ряда – 2 часа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0"/>
                <a:cs typeface="Times New Roman" pitchFamily="18" charset="0"/>
              </a:rPr>
              <a:t>. Размах – 3,5 часа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562327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Использованные ресурсы: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Алгебра 8 класс: учебник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общеобразоватенных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учреждений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 [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Ю. Н. А 45 Макарычев, Н.Г.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Миндюк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Нешков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С.Б. Суворова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М: Просвещение, 2010.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http://ru.wikipedia.org/wiki/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Статистика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http://forexaw.com/TERMs/Science/Mathematics/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http://www.kakprosto.ru/kak-92191-zachem-nuzhna</a:t>
            </a:r>
          </a:p>
          <a:p>
            <a:pPr marL="457200" lvl="0" indent="-457200"/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-statistika#ixzz2xd6bjx00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Информатика  и  ИКТ. Базовый  курс. Учебник  для  9  класса.</a:t>
            </a:r>
          </a:p>
          <a:p>
            <a:pPr lvl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И.Г.Семакин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endParaRPr lang="ru-RU" sz="2400" dirty="0" smtClean="0"/>
          </a:p>
          <a:p>
            <a:pPr marL="457200" indent="-457200"/>
            <a:endParaRPr lang="en-US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780928"/>
            <a:ext cx="788953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Слово «статистика» происходит от латинского 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— состояние дел.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науку термин «статистика» ввел немецкий ученый Готфрид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Ахенвалль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 1746 году, предложив заменить название курса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Государствоведение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», преподававшегося в университетах Германии, на «Статистику», положив тем самым начало развитию статистики как науки и учебной дисциплины. Несмотря на это, статистический учёт вёлся намного раньше: проводились переписи населения в Древнем Китае, осуществлялось сравнение военного потенциала государств, вёлся учёт имущества граждан в Древнем Риме и т. п.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6960" y="1457489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Стати́стика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— отрасль знаний, в которой излагаются общие вопросы сбора,  измерения и анализа массовых статистических данных;  изучение количественной стороны массовых общественных явлений в числовой форме.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1772816"/>
            <a:ext cx="41421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статистики: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финансовая,  биологическая,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экономическая,   медицинская,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налоговая,  метеорологическая,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демографическая.   </a:t>
            </a: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Математическая статистика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раздел математики, изучающий математические методы обработки и использования статистических данных для  практических выводов.</a:t>
            </a:r>
          </a:p>
        </p:txBody>
      </p:sp>
      <p:pic>
        <p:nvPicPr>
          <p:cNvPr id="3" name="Рисунок 2" descr="http://img01.chitalnya.ru/upload2/602/57546084793284537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980728"/>
            <a:ext cx="4249042" cy="2942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20688"/>
            <a:ext cx="635129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Статистические характеристики</a:t>
            </a: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Средним арифметическим ряда </a:t>
            </a:r>
            <a:r>
              <a:rPr lang="ru-RU" sz="2000" i="1" dirty="0" smtClean="0"/>
              <a:t>чисел называется частное от деления суммы этих чисел на число слагаемых.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348880"/>
            <a:ext cx="6545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Размахом ряда </a:t>
            </a:r>
            <a:r>
              <a:rPr lang="ru-RU" sz="2000" i="1" dirty="0" smtClean="0"/>
              <a:t>чисел называется разность между </a:t>
            </a:r>
          </a:p>
          <a:p>
            <a:r>
              <a:rPr lang="ru-RU" sz="2000" i="1" dirty="0" smtClean="0"/>
              <a:t>наибольшим и наименьшим из этих чисел.</a:t>
            </a:r>
            <a:endParaRPr lang="ru-RU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140968"/>
            <a:ext cx="7720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Модой ряда </a:t>
            </a:r>
            <a:r>
              <a:rPr lang="ru-RU" sz="2000" i="1" dirty="0" smtClean="0"/>
              <a:t>чисел называется число, которое встречается </a:t>
            </a:r>
          </a:p>
          <a:p>
            <a:r>
              <a:rPr lang="ru-RU" sz="2000" i="1" dirty="0" smtClean="0"/>
              <a:t>в этом ряду чаще других.</a:t>
            </a:r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005064"/>
            <a:ext cx="8605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Медианой упорядоченного ряда чисел с нечетным числом членов </a:t>
            </a:r>
            <a:r>
              <a:rPr lang="ru-RU" sz="2000" i="1" dirty="0" smtClean="0"/>
              <a:t>называют число, записанное посередине, а медианой упорядоченного ряда чисел с четным числом членов называется среднее арифметическое двух чисел, записанных посередине.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589240"/>
            <a:ext cx="77355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chemeClr val="accent1">
                    <a:lumMod val="75000"/>
                  </a:schemeClr>
                </a:solidFill>
              </a:rPr>
              <a:t>Медианой произвольного ряда чисел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i="1" dirty="0" smtClean="0"/>
              <a:t>называется медиана </a:t>
            </a:r>
          </a:p>
          <a:p>
            <a:r>
              <a:rPr lang="ru-RU" sz="2000" i="1" dirty="0" smtClean="0"/>
              <a:t>соответствующего упорядоченного ряда.</a:t>
            </a:r>
            <a:endParaRPr lang="ru-RU" sz="20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628800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Всякое статистическое исследование начинается со сбора информации об изучаемом явлении или процессе и включает в себя следующую последовательность действий:</a:t>
            </a:r>
          </a:p>
          <a:p>
            <a:r>
              <a:rPr lang="ru-RU" sz="2400" dirty="0"/>
              <a:t>- статистическое наблюдение,</a:t>
            </a:r>
          </a:p>
          <a:p>
            <a:r>
              <a:rPr lang="ru-RU" sz="2400" dirty="0"/>
              <a:t>- систематизация и обобщение  статистических данных,</a:t>
            </a:r>
          </a:p>
          <a:p>
            <a:r>
              <a:rPr lang="ru-RU" sz="2400" dirty="0"/>
              <a:t>- анализ данных,</a:t>
            </a:r>
          </a:p>
          <a:p>
            <a:r>
              <a:rPr lang="ru-RU" sz="2400" dirty="0"/>
              <a:t>- интерпретация данных.</a:t>
            </a:r>
          </a:p>
        </p:txBody>
      </p:sp>
    </p:spTree>
    <p:extLst>
      <p:ext uri="{BB962C8B-B14F-4D97-AF65-F5344CB8AC3E}">
        <p14:creationId xmlns:p14="http://schemas.microsoft.com/office/powerpoint/2010/main" val="1624158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642918"/>
            <a:ext cx="4193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</a:rPr>
              <a:t>Анкетирование класса</a:t>
            </a:r>
            <a:endParaRPr lang="ru-RU" sz="28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071678"/>
            <a:ext cx="5572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87868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</a:t>
            </a:r>
            <a:r>
              <a:rPr lang="ru-RU" sz="2400" b="1" dirty="0" smtClean="0"/>
              <a:t>Чем ты любишь заниматься в свободное от учёбы время?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2. Сколько времени в день ты смотришь телевизор?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3. Сколько времени в день ты проводишь за компьютером?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4. Какие кружки и секции ты посещаешь?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5. Твой любимый учебный предмет.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6. Сколько времени ты тратишь на выполнение домашнего задания?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3907975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5661248"/>
            <a:ext cx="6131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Мода ряда:  помощь по дому, компьютер, прогулки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839674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51720" y="5805264"/>
            <a:ext cx="544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Среднее значение по классу – 1,2 часа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8120021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857356" y="5572140"/>
            <a:ext cx="5115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Среднее время 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2,3 часа в день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431</TotalTime>
  <Words>470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НАШ КЛАСС (статистическое исследование)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Статистические исследования в моем классе.</dc:title>
  <cp:lastModifiedBy>Елена Викторовна</cp:lastModifiedBy>
  <cp:revision>42</cp:revision>
  <dcterms:modified xsi:type="dcterms:W3CDTF">2018-02-05T10:07:18Z</dcterms:modified>
</cp:coreProperties>
</file>