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58" r:id="rId5"/>
    <p:sldId id="260" r:id="rId6"/>
    <p:sldId id="261" r:id="rId7"/>
    <p:sldId id="263" r:id="rId8"/>
    <p:sldId id="264" r:id="rId9"/>
    <p:sldId id="266" r:id="rId10"/>
    <p:sldId id="268" r:id="rId11"/>
    <p:sldId id="269" r:id="rId12"/>
    <p:sldId id="271" r:id="rId13"/>
    <p:sldId id="272" r:id="rId14"/>
    <p:sldId id="273" r:id="rId15"/>
    <p:sldId id="274" r:id="rId16"/>
    <p:sldId id="276" r:id="rId17"/>
    <p:sldId id="277" r:id="rId18"/>
    <p:sldId id="278" r:id="rId1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60"/>
  </p:normalViewPr>
  <p:slideViewPr>
    <p:cSldViewPr snapToGrid="0">
      <p:cViewPr varScale="1">
        <p:scale>
          <a:sx n="87" d="100"/>
          <a:sy n="87" d="100"/>
        </p:scale>
        <p:origin x="528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A808EB-1391-4B7F-BA5F-415E70776061}" type="datetimeFigureOut">
              <a:rPr lang="ru-RU" smtClean="0"/>
              <a:t>20.07.2018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8C6DC9-7410-4CBB-9583-A3ED9A1C68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56197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A808EB-1391-4B7F-BA5F-415E70776061}" type="datetimeFigureOut">
              <a:rPr lang="ru-RU" smtClean="0"/>
              <a:t>20.07.2018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8C6DC9-7410-4CBB-9583-A3ED9A1C68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96348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A808EB-1391-4B7F-BA5F-415E70776061}" type="datetimeFigureOut">
              <a:rPr lang="ru-RU" smtClean="0"/>
              <a:t>20.07.2018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8C6DC9-7410-4CBB-9583-A3ED9A1C68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58323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A808EB-1391-4B7F-BA5F-415E70776061}" type="datetimeFigureOut">
              <a:rPr lang="ru-RU" smtClean="0"/>
              <a:t>20.07.2018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8C6DC9-7410-4CBB-9583-A3ED9A1C6850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95584317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A808EB-1391-4B7F-BA5F-415E70776061}" type="datetimeFigureOut">
              <a:rPr lang="ru-RU" smtClean="0"/>
              <a:t>20.07.2018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8C6DC9-7410-4CBB-9583-A3ED9A1C68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872243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A808EB-1391-4B7F-BA5F-415E70776061}" type="datetimeFigureOut">
              <a:rPr lang="ru-RU" smtClean="0"/>
              <a:t>20.07.2018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8C6DC9-7410-4CBB-9583-A3ED9A1C68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225313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A808EB-1391-4B7F-BA5F-415E70776061}" type="datetimeFigureOut">
              <a:rPr lang="ru-RU" smtClean="0"/>
              <a:t>20.07.2018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8C6DC9-7410-4CBB-9583-A3ED9A1C68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814895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A808EB-1391-4B7F-BA5F-415E70776061}" type="datetimeFigureOut">
              <a:rPr lang="ru-RU" smtClean="0"/>
              <a:t>20.07.2018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8C6DC9-7410-4CBB-9583-A3ED9A1C68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947602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A808EB-1391-4B7F-BA5F-415E70776061}" type="datetimeFigureOut">
              <a:rPr lang="ru-RU" smtClean="0"/>
              <a:t>20.07.2018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8C6DC9-7410-4CBB-9583-A3ED9A1C68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85108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A808EB-1391-4B7F-BA5F-415E70776061}" type="datetimeFigureOut">
              <a:rPr lang="ru-RU" smtClean="0"/>
              <a:t>20.07.2018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8C6DC9-7410-4CBB-9583-A3ED9A1C68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00817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A808EB-1391-4B7F-BA5F-415E70776061}" type="datetimeFigureOut">
              <a:rPr lang="ru-RU" smtClean="0"/>
              <a:t>20.07.2018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8C6DC9-7410-4CBB-9583-A3ED9A1C68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06955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A808EB-1391-4B7F-BA5F-415E70776061}" type="datetimeFigureOut">
              <a:rPr lang="ru-RU" smtClean="0"/>
              <a:t>20.07.2018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8C6DC9-7410-4CBB-9583-A3ED9A1C68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96750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A808EB-1391-4B7F-BA5F-415E70776061}" type="datetimeFigureOut">
              <a:rPr lang="ru-RU" smtClean="0"/>
              <a:t>20.07.2018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8C6DC9-7410-4CBB-9583-A3ED9A1C68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5626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A808EB-1391-4B7F-BA5F-415E70776061}" type="datetimeFigureOut">
              <a:rPr lang="ru-RU" smtClean="0"/>
              <a:t>20.07.2018</a:t>
            </a:fld>
            <a:endParaRPr lang="ru-RU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8C6DC9-7410-4CBB-9583-A3ED9A1C68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3805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A808EB-1391-4B7F-BA5F-415E70776061}" type="datetimeFigureOut">
              <a:rPr lang="ru-RU" smtClean="0"/>
              <a:t>20.07.2018</a:t>
            </a:fld>
            <a:endParaRPr lang="ru-RU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8C6DC9-7410-4CBB-9583-A3ED9A1C68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91754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A808EB-1391-4B7F-BA5F-415E70776061}" type="datetimeFigureOut">
              <a:rPr lang="ru-RU" smtClean="0"/>
              <a:t>20.07.2018</a:t>
            </a:fld>
            <a:endParaRPr lang="ru-RU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8C6DC9-7410-4CBB-9583-A3ED9A1C68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29728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A808EB-1391-4B7F-BA5F-415E70776061}" type="datetimeFigureOut">
              <a:rPr lang="ru-RU" smtClean="0"/>
              <a:t>20.07.2018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8C6DC9-7410-4CBB-9583-A3ED9A1C68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52488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E5A808EB-1391-4B7F-BA5F-415E70776061}" type="datetimeFigureOut">
              <a:rPr lang="ru-RU" smtClean="0"/>
              <a:t>20.07.2018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8C6DC9-7410-4CBB-9583-A3ED9A1C68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395785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g"/><Relationship Id="rId3" Type="http://schemas.openxmlformats.org/officeDocument/2006/relationships/image" Target="../media/image2.png"/><Relationship Id="rId7" Type="http://schemas.openxmlformats.org/officeDocument/2006/relationships/image" Target="../media/image1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53FABFF-33FB-45DA-8736-A9DDBB8AEEC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54955" y="301556"/>
            <a:ext cx="9715208" cy="3127443"/>
          </a:xfrm>
        </p:spPr>
        <p:txBody>
          <a:bodyPr/>
          <a:lstStyle/>
          <a:p>
            <a:r>
              <a:rPr lang="ru-RU" sz="3600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Язык – важнейшее средство общения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28C9AC2F-75ED-46C0-9DEF-FCC7B997E2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54955" y="4902740"/>
            <a:ext cx="8825658" cy="736060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8610476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3A547B0-7072-4D61-82B1-198A43B122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2752" y="1853247"/>
            <a:ext cx="11045951" cy="4559808"/>
          </a:xfrm>
        </p:spPr>
        <p:txBody>
          <a:bodyPr/>
          <a:lstStyle/>
          <a:p>
            <a:r>
              <a:rPr lang="ru-RU" sz="2400" i="1" dirty="0"/>
              <a:t>Это было </a:t>
            </a:r>
            <a:r>
              <a:rPr lang="ru-RU" sz="2400" i="1" dirty="0" err="1"/>
              <a:t>давным</a:t>
            </a:r>
            <a:r>
              <a:rPr lang="ru-RU" sz="2400" i="1" dirty="0"/>
              <a:t> – давно, так давно, что эту историю уже забыли. В некотором царстве, в некотором государстве жили-были три брата. Жили - не тужили, занимались охотой, рыбной ловлей. А по соседству, в другом государстве, жил злой и коварный волшебник. Вот как-то раз во время охоты, догоняя дичь, перешли братья границу своей земли и даже глазом не успели моргнуть, как были захвачены в плен чародеем, который в наказание одного из них лишил зрения, другого – слуха, а третьего – дара речи. И сказал им злой колдун: «Наказание будет длиться до тех пор, пока каждый и вас не отыщет дороги домой». Развели братьев в разные стороны, и побрели они своим путём…</a:t>
            </a:r>
            <a:br>
              <a:rPr lang="ru-RU" sz="2400" i="1" dirty="0"/>
            </a:br>
            <a:r>
              <a:rPr lang="ru-RU" sz="2400" b="1" i="1" dirty="0">
                <a:solidFill>
                  <a:schemeClr val="accent3">
                    <a:lumMod val="20000"/>
                    <a:lumOff val="80000"/>
                  </a:schemeClr>
                </a:solidFill>
              </a:rPr>
              <a:t>  - Как вы думаете, что стало дальше?</a:t>
            </a:r>
            <a:endParaRPr lang="ru-RU" sz="2400" b="1" dirty="0">
              <a:solidFill>
                <a:schemeClr val="accent3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978E3E87-DC58-45ED-BDC5-3D9DD686394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13214" y="0"/>
            <a:ext cx="5829300" cy="1853247"/>
          </a:xfrm>
        </p:spPr>
      </p:pic>
    </p:spTree>
    <p:extLst>
      <p:ext uri="{BB962C8B-B14F-4D97-AF65-F5344CB8AC3E}">
        <p14:creationId xmlns:p14="http://schemas.microsoft.com/office/powerpoint/2010/main" val="146304985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05CCD4D-8678-4356-9CE6-E8337C9B16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dirty="0"/>
              <a:t>Первым возвратился домой слепой и тут же прозрел. Гораздо позже вернулся глухой и сразу же стал слышать. А тот, кто потерял способность говорить, совсем не вернулся.</a:t>
            </a:r>
            <a:br>
              <a:rPr lang="ru-RU" sz="3200" dirty="0"/>
            </a:br>
            <a:br>
              <a:rPr lang="ru-RU" dirty="0"/>
            </a:br>
            <a:r>
              <a:rPr lang="ru-RU" dirty="0"/>
              <a:t> </a:t>
            </a:r>
            <a:r>
              <a:rPr lang="ru-RU" sz="2800" b="1" dirty="0">
                <a:solidFill>
                  <a:schemeClr val="accent3">
                    <a:lumMod val="20000"/>
                    <a:lumOff val="80000"/>
                  </a:schemeClr>
                </a:solidFill>
              </a:rPr>
              <a:t>Почему же не смог вернуться домой немой брат? </a:t>
            </a:r>
            <a:r>
              <a:rPr lang="ru-RU" sz="2000" dirty="0"/>
              <a:t>Аргументируйте свое мнение. </a:t>
            </a:r>
            <a:br>
              <a:rPr lang="ru-RU" dirty="0"/>
            </a:br>
            <a:endParaRPr lang="ru-RU" sz="2400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9046E7B-4BA9-472F-9B93-45AA8BEE47C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5608" y="5495827"/>
            <a:ext cx="9484245" cy="752572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648609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EDEE3B4-3E98-4042-8048-78AF65A68F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47187" y="740702"/>
            <a:ext cx="9007139" cy="860401"/>
          </a:xfrm>
        </p:spPr>
        <p:txBody>
          <a:bodyPr/>
          <a:lstStyle/>
          <a:p>
            <a:pPr algn="ctr"/>
            <a:r>
              <a:rPr lang="ru-RU" dirty="0"/>
              <a:t>Зачем нужен язык?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26F0F736-3E84-4F35-8208-8F273FE3F2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58218" y="1601103"/>
            <a:ext cx="11406433" cy="4903392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dirty="0"/>
              <a:t>Для того чтобы обмениваться мыслями, то есть </a:t>
            </a:r>
            <a:r>
              <a:rPr lang="ru-RU" u="sng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как средство общения.</a:t>
            </a:r>
            <a:r>
              <a:rPr lang="ru-RU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ru-RU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ru-RU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dirty="0"/>
              <a:t>Язык необходим для того, чтобы </a:t>
            </a:r>
            <a:r>
              <a:rPr lang="ru-RU" u="sng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сохранять  и закреплять</a:t>
            </a:r>
            <a:r>
              <a:rPr lang="ru-RU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 </a:t>
            </a:r>
            <a:r>
              <a:rPr lang="ru-RU" dirty="0"/>
              <a:t>коллективный опыт человечества, достижения человеческой практики. В языке отражены </a:t>
            </a:r>
            <a:r>
              <a:rPr lang="ru-RU" u="sng" dirty="0"/>
              <a:t>история народа, его культура, обычаи</a:t>
            </a:r>
            <a:r>
              <a:rPr lang="ru-RU" dirty="0"/>
              <a:t>. Язык - это продукт общественной деятельности, это отличительная особенность общества.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ru-RU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dirty="0"/>
              <a:t> Язык нужен, чтобы </a:t>
            </a:r>
            <a:r>
              <a:rPr lang="ru-RU" u="sng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выражать мысли, чувства, эмоции</a:t>
            </a:r>
            <a:r>
              <a:rPr lang="ru-RU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7080650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A4A911F-D681-42EB-B965-0215EDEB36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54956" y="-179109"/>
            <a:ext cx="8865737" cy="1762812"/>
          </a:xfrm>
        </p:spPr>
        <p:txBody>
          <a:bodyPr/>
          <a:lstStyle/>
          <a:p>
            <a:r>
              <a:rPr lang="ru-RU" sz="3200" dirty="0"/>
              <a:t>- </a:t>
            </a:r>
            <a:r>
              <a:rPr lang="ru-RU" sz="3200" b="1" dirty="0"/>
              <a:t>Какими примерами из своей жизни вы можете доказать, что </a:t>
            </a:r>
            <a:r>
              <a:rPr lang="ru-RU" sz="3200" b="1" i="1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язык - это средство общения?</a:t>
            </a:r>
            <a:endParaRPr lang="ru-RU" sz="3200" b="1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A594C292-6075-4210-8A00-DD749AB1A67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154955" y="1998482"/>
            <a:ext cx="10157210" cy="4341043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dirty="0"/>
              <a:t>просим родителей помочь в решении сложных задач;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ru-RU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dirty="0"/>
              <a:t> благодарим друзей за помощь;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ru-RU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dirty="0"/>
              <a:t>делимся впечатлениями о прочитанных книгах, о просмотренных фильмах, о понравившихся поездках.</a:t>
            </a:r>
          </a:p>
        </p:txBody>
      </p:sp>
    </p:spTree>
    <p:extLst>
      <p:ext uri="{BB962C8B-B14F-4D97-AF65-F5344CB8AC3E}">
        <p14:creationId xmlns:p14="http://schemas.microsoft.com/office/powerpoint/2010/main" val="5296127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6C7E28F-9C29-48AE-ACAE-430EE9FC34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5608" y="584463"/>
            <a:ext cx="10840825" cy="1178350"/>
          </a:xfrm>
        </p:spPr>
        <p:txBody>
          <a:bodyPr/>
          <a:lstStyle/>
          <a:p>
            <a:r>
              <a:rPr lang="ru-RU" sz="2000" dirty="0"/>
              <a:t>- Откройте учебник (упражнение №1).</a:t>
            </a:r>
            <a:br>
              <a:rPr lang="ru-RU" sz="2000" dirty="0"/>
            </a:br>
            <a:r>
              <a:rPr lang="ru-RU" sz="2000" dirty="0"/>
              <a:t>Прочитайте текст известного писателя Л.В. Успенского. Что нового о значении языка в жизни людей вы узнали? Обратите внимание на выделенные в тексте слова.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F58E25E9-3C61-4CA3-9005-E973832C11A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154955" y="2149311"/>
            <a:ext cx="8825658" cy="4708689"/>
          </a:xfrm>
        </p:spPr>
        <p:txBody>
          <a:bodyPr>
            <a:normAutofit/>
          </a:bodyPr>
          <a:lstStyle/>
          <a:p>
            <a:r>
              <a:rPr lang="ru-RU" dirty="0">
                <a:solidFill>
                  <a:schemeClr val="accent3">
                    <a:lumMod val="20000"/>
                    <a:lumOff val="80000"/>
                  </a:schemeClr>
                </a:solidFill>
              </a:rPr>
              <a:t>Узнали из текста, что с самого рождения человека окружает речь, общение, язык.</a:t>
            </a:r>
          </a:p>
          <a:p>
            <a:r>
              <a:rPr lang="ru-RU" dirty="0">
                <a:solidFill>
                  <a:schemeClr val="accent3">
                    <a:lumMod val="20000"/>
                    <a:lumOff val="80000"/>
                  </a:schemeClr>
                </a:solidFill>
              </a:rPr>
              <a:t>    Язык - это основной инструмент общения для каждого человека.</a:t>
            </a:r>
          </a:p>
          <a:p>
            <a:r>
              <a:rPr lang="ru-RU" dirty="0">
                <a:solidFill>
                  <a:schemeClr val="tx1">
                    <a:lumMod val="95000"/>
                  </a:schemeClr>
                </a:solidFill>
              </a:rPr>
              <a:t>Задания:</a:t>
            </a:r>
          </a:p>
          <a:p>
            <a:pPr marL="457200" indent="-457200">
              <a:buAutoNum type="arabicPeriod"/>
            </a:pPr>
            <a:r>
              <a:rPr lang="ru-RU" dirty="0">
                <a:solidFill>
                  <a:schemeClr val="tx1">
                    <a:lumMod val="95000"/>
                  </a:schemeClr>
                </a:solidFill>
              </a:rPr>
              <a:t>Как ты понимаешь слово </a:t>
            </a:r>
            <a:r>
              <a:rPr lang="ru-RU" dirty="0"/>
              <a:t>"</a:t>
            </a:r>
            <a:r>
              <a:rPr lang="ru-RU" b="1" dirty="0"/>
              <a:t>ремесло" </a:t>
            </a:r>
            <a:r>
              <a:rPr lang="ru-RU" dirty="0">
                <a:solidFill>
                  <a:schemeClr val="tx1">
                    <a:lumMod val="95000"/>
                  </a:schemeClr>
                </a:solidFill>
              </a:rPr>
              <a:t>из предложения №11. Запиши своё объяснение.</a:t>
            </a:r>
          </a:p>
          <a:p>
            <a:pPr marL="457200" indent="-457200">
              <a:buAutoNum type="arabicPeriod"/>
            </a:pPr>
            <a:r>
              <a:rPr lang="ru-RU" dirty="0">
                <a:solidFill>
                  <a:schemeClr val="tx1">
                    <a:lumMod val="95000"/>
                  </a:schemeClr>
                </a:solidFill>
              </a:rPr>
              <a:t>Замени слово</a:t>
            </a:r>
            <a:r>
              <a:rPr lang="ru-RU" dirty="0"/>
              <a:t> "</a:t>
            </a:r>
            <a:r>
              <a:rPr lang="ru-RU" b="1" dirty="0"/>
              <a:t>согласованно</a:t>
            </a:r>
            <a:r>
              <a:rPr lang="ru-RU" dirty="0"/>
              <a:t>" </a:t>
            </a:r>
            <a:r>
              <a:rPr lang="ru-RU" dirty="0">
                <a:solidFill>
                  <a:schemeClr val="tx1">
                    <a:lumMod val="95000"/>
                  </a:schemeClr>
                </a:solidFill>
              </a:rPr>
              <a:t>из предложения № 10 близким по значению словом. Запиши это слово.</a:t>
            </a:r>
          </a:p>
          <a:p>
            <a:pPr marL="457200" indent="-457200">
              <a:buAutoNum type="arabicPeriod"/>
            </a:pPr>
            <a:r>
              <a:rPr lang="ru-RU" dirty="0">
                <a:solidFill>
                  <a:schemeClr val="tx1">
                    <a:lumMod val="95000"/>
                  </a:schemeClr>
                </a:solidFill>
              </a:rPr>
              <a:t>Выпиши из предложения №8 </a:t>
            </a:r>
            <a:r>
              <a:rPr lang="ru-RU" dirty="0"/>
              <a:t>все имена существительные </a:t>
            </a:r>
            <a:r>
              <a:rPr lang="ru-RU" dirty="0">
                <a:solidFill>
                  <a:schemeClr val="tx1">
                    <a:lumMod val="95000"/>
                  </a:schemeClr>
                </a:solidFill>
              </a:rPr>
              <a:t>в той форме, в которой они употреблены в предложении. Укажи род, склонение, число, падеж одной из форм существительного </a:t>
            </a:r>
            <a:r>
              <a:rPr lang="ru-RU" dirty="0"/>
              <a:t>(на выбор).</a:t>
            </a:r>
          </a:p>
          <a:p>
            <a:pPr marL="457200" indent="-457200">
              <a:buAutoNum type="arabicPeriod"/>
            </a:pPr>
            <a:endParaRPr lang="ru-RU" dirty="0">
              <a:solidFill>
                <a:schemeClr val="tx1">
                  <a:lumMod val="9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25180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BF6F400-E5A2-4F80-8BAB-4B429E26AF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7628" y="354204"/>
            <a:ext cx="10939634" cy="1917656"/>
          </a:xfrm>
        </p:spPr>
        <p:txBody>
          <a:bodyPr/>
          <a:lstStyle/>
          <a:p>
            <a:r>
              <a:rPr lang="ru-RU" sz="2000" dirty="0"/>
              <a:t>Когда у нас возникает какая-либо мысль , нам хочется поделиться ею с другими. Для выражения мысли потребуется не одно предложение, а несколько, много.      В таком случае мы строим текст.</a:t>
            </a:r>
            <a:br>
              <a:rPr lang="ru-RU" sz="2000" dirty="0"/>
            </a:br>
            <a:r>
              <a:rPr lang="ru-RU" sz="2000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Постройте текст из предложенных предложений.</a:t>
            </a:r>
            <a:br>
              <a:rPr lang="ru-RU" dirty="0"/>
            </a:br>
            <a:endParaRPr lang="ru-RU" sz="2800" dirty="0"/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0B14ECF9-436B-4630-B507-5677DC093E2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17628" y="1894788"/>
            <a:ext cx="10956743" cy="4760536"/>
          </a:xfrm>
        </p:spPr>
        <p:txBody>
          <a:bodyPr/>
          <a:lstStyle/>
          <a:p>
            <a:r>
              <a:rPr lang="ru-RU" b="1" dirty="0">
                <a:solidFill>
                  <a:schemeClr val="accent3">
                    <a:lumMod val="20000"/>
                    <a:lumOff val="80000"/>
                  </a:schemeClr>
                </a:solidFill>
              </a:rPr>
              <a:t>Язык является важнейшим средством познания, так как новое мы узнаем от учителей, родителей, а также из книг.</a:t>
            </a:r>
          </a:p>
          <a:p>
            <a:endParaRPr lang="ru-RU" b="1" dirty="0">
              <a:solidFill>
                <a:schemeClr val="accent3">
                  <a:lumMod val="20000"/>
                  <a:lumOff val="80000"/>
                </a:schemeClr>
              </a:solidFill>
            </a:endParaRPr>
          </a:p>
          <a:p>
            <a:r>
              <a:rPr lang="ru-RU" b="1" dirty="0">
                <a:solidFill>
                  <a:schemeClr val="accent3">
                    <a:lumMod val="20000"/>
                    <a:lumOff val="80000"/>
                  </a:schemeClr>
                </a:solidFill>
              </a:rPr>
              <a:t>Наш язык - наша любовь, наша гордость!</a:t>
            </a:r>
          </a:p>
          <a:p>
            <a:endParaRPr lang="ru-RU" b="1" dirty="0">
              <a:solidFill>
                <a:schemeClr val="accent3">
                  <a:lumMod val="20000"/>
                  <a:lumOff val="80000"/>
                </a:schemeClr>
              </a:solidFill>
            </a:endParaRPr>
          </a:p>
          <a:p>
            <a:r>
              <a:rPr lang="ru-RU" b="1" dirty="0">
                <a:solidFill>
                  <a:schemeClr val="accent3">
                    <a:lumMod val="20000"/>
                    <a:lumOff val="80000"/>
                  </a:schemeClr>
                </a:solidFill>
              </a:rPr>
              <a:t>Язык является важнейшим средством общения, так как с его помощью можно передавать информацию точно, понятно и быстро.</a:t>
            </a:r>
          </a:p>
          <a:p>
            <a:endParaRPr lang="ru-RU" b="1" dirty="0">
              <a:solidFill>
                <a:schemeClr val="accent3">
                  <a:lumMod val="20000"/>
                  <a:lumOff val="80000"/>
                </a:schemeClr>
              </a:solidFill>
            </a:endParaRPr>
          </a:p>
          <a:p>
            <a:r>
              <a:rPr lang="ru-RU" b="1" dirty="0"/>
              <a:t> </a:t>
            </a:r>
            <a:r>
              <a:rPr lang="ru-RU" b="1" dirty="0">
                <a:solidFill>
                  <a:schemeClr val="accent3">
                    <a:lumMod val="20000"/>
                    <a:lumOff val="80000"/>
                  </a:schemeClr>
                </a:solidFill>
              </a:rPr>
              <a:t>Он даёт возможность людям понять друг друга.</a:t>
            </a:r>
          </a:p>
          <a:p>
            <a:endParaRPr lang="ru-RU" b="1" dirty="0">
              <a:solidFill>
                <a:schemeClr val="accent3">
                  <a:lumMod val="20000"/>
                  <a:lumOff val="80000"/>
                </a:schemeClr>
              </a:solidFill>
            </a:endParaRPr>
          </a:p>
          <a:p>
            <a:r>
              <a:rPr lang="ru-RU" b="1" dirty="0">
                <a:solidFill>
                  <a:schemeClr val="accent3">
                    <a:lumMod val="20000"/>
                    <a:lumOff val="80000"/>
                  </a:schemeClr>
                </a:solidFill>
              </a:rPr>
              <a:t>Что такое язык?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1316725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bg2">
                <a:shade val="69000"/>
                <a:hueMod val="108000"/>
                <a:satMod val="164000"/>
                <a:lumMod val="74000"/>
              </a:schemeClr>
              <a:schemeClr val="bg2">
                <a:tint val="96000"/>
                <a:hueMod val="88000"/>
                <a:satMod val="140000"/>
                <a:lumMod val="132000"/>
              </a:schemeClr>
            </a:duotone>
            <a:extLst/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47642D9-31F3-4A60-897F-E0ABC10600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0669" y="629266"/>
            <a:ext cx="3330328" cy="382670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8" name="Объект 4">
            <a:extLst>
              <a:ext uri="{FF2B5EF4-FFF2-40B4-BE49-F238E27FC236}">
                <a16:creationId xmlns:a16="http://schemas.microsoft.com/office/drawing/2014/main" id="{55ABC13F-2A1C-4D53-AF4C-58C52DA53BE8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8" r="-2" b="2209"/>
          <a:stretch/>
        </p:blipFill>
        <p:spPr>
          <a:xfrm>
            <a:off x="4634680" y="10"/>
            <a:ext cx="7560130" cy="6857990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A26E2FAE-FA60-497B-B2CB-7702C6FF3A3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DCDC91D3-557E-40D0-9A9A-333289FE9F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50668" y="292608"/>
            <a:ext cx="4457780" cy="6181344"/>
          </a:xfrm>
        </p:spPr>
        <p:txBody>
          <a:bodyPr>
            <a:noAutofit/>
          </a:bodyPr>
          <a:lstStyle/>
          <a:p>
            <a:r>
              <a:rPr lang="ru-RU" sz="2800" dirty="0">
                <a:solidFill>
                  <a:schemeClr val="accent3">
                    <a:lumMod val="20000"/>
                    <a:lumOff val="80000"/>
                  </a:schemeClr>
                </a:solidFill>
              </a:rPr>
              <a:t>Итак, мы выяснили, что язык – это главное средство общения. </a:t>
            </a:r>
            <a:r>
              <a:rPr lang="ru-RU" sz="2800" b="1" dirty="0">
                <a:solidFill>
                  <a:schemeClr val="accent3">
                    <a:lumMod val="20000"/>
                    <a:lumOff val="80000"/>
                  </a:schemeClr>
                </a:solidFill>
              </a:rPr>
              <a:t>А</a:t>
            </a:r>
            <a:r>
              <a:rPr lang="ru-RU" sz="2800" dirty="0">
                <a:solidFill>
                  <a:schemeClr val="accent3">
                    <a:lumMod val="20000"/>
                    <a:lumOff val="80000"/>
                  </a:schemeClr>
                </a:solidFill>
              </a:rPr>
              <a:t> </a:t>
            </a:r>
            <a:r>
              <a:rPr lang="ru-RU" sz="2800" b="1" dirty="0">
                <a:solidFill>
                  <a:schemeClr val="accent3">
                    <a:lumMod val="20000"/>
                    <a:lumOff val="80000"/>
                  </a:schemeClr>
                </a:solidFill>
              </a:rPr>
              <a:t>при общении важно не только владеть речью, нужно быть приветливым и доброжелательным.</a:t>
            </a:r>
            <a:r>
              <a:rPr lang="ru-RU" sz="2800" dirty="0">
                <a:solidFill>
                  <a:schemeClr val="accent3">
                    <a:lumMod val="20000"/>
                    <a:lumOff val="80000"/>
                  </a:schemeClr>
                </a:solidFill>
              </a:rPr>
              <a:t> Вспомните мультфильм «Крошка Енот». Кого он испугался, и что ему посоветовала мудрая мама? </a:t>
            </a:r>
          </a:p>
          <a:p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11326037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F27D4B1-223F-4675-887D-080801C03E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54956" y="646176"/>
            <a:ext cx="10415252" cy="5754623"/>
          </a:xfrm>
        </p:spPr>
        <p:txBody>
          <a:bodyPr/>
          <a:lstStyle/>
          <a:p>
            <a:r>
              <a:rPr lang="ru-RU" sz="2800" dirty="0">
                <a:solidFill>
                  <a:schemeClr val="tx1"/>
                </a:solidFill>
              </a:rPr>
              <a:t>Писатель </a:t>
            </a:r>
            <a:r>
              <a:rPr lang="ru-RU" sz="2800" dirty="0" err="1">
                <a:solidFill>
                  <a:schemeClr val="tx1"/>
                </a:solidFill>
              </a:rPr>
              <a:t>В.Солоухин</a:t>
            </a:r>
            <a:r>
              <a:rPr lang="ru-RU" sz="2800" dirty="0">
                <a:solidFill>
                  <a:schemeClr val="tx1"/>
                </a:solidFill>
              </a:rPr>
              <a:t> заметил, что «почти всё у человека предназначено для самого себя: глаза – смотреть, ноги – ходить, рот – поглощать пищу, - всё нужно самому себе, кроме улыбки. Улыбка самому себе не нужна. Если бы не зеркала, вы её никогда бы даже не увидели. Улыбка предназначена другим людям, чтобы им с вами было хорошо, радостно и легко. Это ужасно, если за 10 дней тебе никто не улыбнулся и ты никому не улыбнулся. Душа зябнет и каменеет». Чтобы этого с нами не случилось, посмотрите друг на друга и улыбнитесь.</a:t>
            </a:r>
            <a:br>
              <a:rPr lang="ru-RU" dirty="0">
                <a:solidFill>
                  <a:schemeClr val="tx1"/>
                </a:solidFill>
              </a:rPr>
            </a:br>
            <a:endParaRPr lang="ru-RU" dirty="0"/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9F054AF6-6A22-4DB4-909F-75D60EA4FC7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969835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753A8C7-7731-4D12-8583-8FDA504245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54956" y="606669"/>
            <a:ext cx="8825657" cy="1573823"/>
          </a:xfrm>
        </p:spPr>
        <p:txBody>
          <a:bodyPr/>
          <a:lstStyle/>
          <a:p>
            <a:r>
              <a:rPr lang="ru-RU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Домашнее задание: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EA6814FB-8936-481F-8C26-D84BC97F102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154955" y="2655277"/>
            <a:ext cx="8825658" cy="1055077"/>
          </a:xfrm>
        </p:spPr>
        <p:txBody>
          <a:bodyPr/>
          <a:lstStyle/>
          <a:p>
            <a:r>
              <a:rPr lang="ru-RU" b="1" dirty="0"/>
              <a:t>Упражнение №3</a:t>
            </a:r>
          </a:p>
        </p:txBody>
      </p:sp>
    </p:spTree>
    <p:extLst>
      <p:ext uri="{BB962C8B-B14F-4D97-AF65-F5344CB8AC3E}">
        <p14:creationId xmlns:p14="http://schemas.microsoft.com/office/powerpoint/2010/main" val="42123972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bg2">
                <a:shade val="69000"/>
                <a:hueMod val="108000"/>
                <a:satMod val="164000"/>
                <a:lumMod val="74000"/>
              </a:schemeClr>
              <a:schemeClr val="bg2">
                <a:tint val="96000"/>
                <a:hueMod val="88000"/>
                <a:satMod val="140000"/>
                <a:lumMod val="132000"/>
              </a:schemeClr>
            </a:duotone>
            <a:extLst/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9D6724D-04E5-4AA5-9A37-D205B2F313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42107" y="629266"/>
            <a:ext cx="5070951" cy="1641986"/>
          </a:xfrm>
        </p:spPr>
        <p:txBody>
          <a:bodyPr>
            <a:normAutofit/>
          </a:bodyPr>
          <a:lstStyle/>
          <a:p>
            <a:r>
              <a:rPr lang="ru-RU" sz="3600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Что объединяет картинки?</a:t>
            </a:r>
          </a:p>
        </p:txBody>
      </p:sp>
      <p:pic>
        <p:nvPicPr>
          <p:cNvPr id="8" name="Объект 4">
            <a:extLst>
              <a:ext uri="{FF2B5EF4-FFF2-40B4-BE49-F238E27FC236}">
                <a16:creationId xmlns:a16="http://schemas.microsoft.com/office/drawing/2014/main" id="{9F3EBFE0-E9B2-4217-A446-CA3F2AD9BDEB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726" r="3" b="3"/>
          <a:stretch/>
        </p:blipFill>
        <p:spPr>
          <a:xfrm>
            <a:off x="-2" y="10"/>
            <a:ext cx="6094407" cy="6857990"/>
          </a:xfrm>
          <a:prstGeom prst="rect">
            <a:avLst/>
          </a:prstGeom>
        </p:spPr>
      </p:pic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6846E84C-EA7E-4DCA-BE33-56F8524F0FD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42107" y="2438400"/>
            <a:ext cx="5182799" cy="3809999"/>
          </a:xfrm>
        </p:spPr>
        <p:txBody>
          <a:bodyPr>
            <a:normAutofit/>
          </a:bodyPr>
          <a:lstStyle/>
          <a:p>
            <a:r>
              <a:rPr lang="ru-RU" sz="3200" dirty="0"/>
              <a:t>Металлический стержень, производящий звон ударами о стенки колокола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9726924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CFFF0A4-A496-4432-A2A0-266FE5D4C2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6111" y="452718"/>
            <a:ext cx="10505798" cy="1400530"/>
          </a:xfrm>
        </p:spPr>
        <p:txBody>
          <a:bodyPr/>
          <a:lstStyle/>
          <a:p>
            <a:r>
              <a:rPr lang="ru-RU" sz="3600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То, что имеет удлинённую, вытянутую форму </a:t>
            </a:r>
          </a:p>
        </p:txBody>
      </p:sp>
      <p:pic>
        <p:nvPicPr>
          <p:cNvPr id="6" name="Объект 5" descr="Изображение выглядит как здание, огонь&#10;&#10;Описание создано с очень высокой степенью достоверности">
            <a:extLst>
              <a:ext uri="{FF2B5EF4-FFF2-40B4-BE49-F238E27FC236}">
                <a16:creationId xmlns:a16="http://schemas.microsoft.com/office/drawing/2014/main" id="{6160B970-14A5-4990-B41F-E51FB28C1E48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3325" y="2060575"/>
            <a:ext cx="4195763" cy="4195763"/>
          </a:xfrm>
        </p:spPr>
      </p:pic>
      <p:pic>
        <p:nvPicPr>
          <p:cNvPr id="8" name="Объект 7" descr="Изображение выглядит как агава, растение&#10;&#10;Описание создано с очень высокой степенью достоверности">
            <a:extLst>
              <a:ext uri="{FF2B5EF4-FFF2-40B4-BE49-F238E27FC236}">
                <a16:creationId xmlns:a16="http://schemas.microsoft.com/office/drawing/2014/main" id="{91C526AE-0D56-48B4-AB64-87FD00D46C9C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46559" y="2055813"/>
            <a:ext cx="4195762" cy="4200525"/>
          </a:xfrm>
        </p:spPr>
      </p:pic>
    </p:spTree>
    <p:extLst>
      <p:ext uri="{BB962C8B-B14F-4D97-AF65-F5344CB8AC3E}">
        <p14:creationId xmlns:p14="http://schemas.microsoft.com/office/powerpoint/2010/main" val="40041572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bg2">
                <a:shade val="69000"/>
                <a:hueMod val="108000"/>
                <a:satMod val="164000"/>
                <a:lumMod val="74000"/>
              </a:schemeClr>
              <a:schemeClr val="bg2">
                <a:tint val="96000"/>
                <a:hueMod val="88000"/>
                <a:satMod val="140000"/>
                <a:lumMod val="132000"/>
              </a:schemeClr>
            </a:duotone>
            <a:extLst/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1BFEC62-AB0C-44F6-B8D6-052C2B3614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0669" y="629266"/>
            <a:ext cx="3330328" cy="1641986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pic>
        <p:nvPicPr>
          <p:cNvPr id="8" name="Объект 4">
            <a:extLst>
              <a:ext uri="{FF2B5EF4-FFF2-40B4-BE49-F238E27FC236}">
                <a16:creationId xmlns:a16="http://schemas.microsoft.com/office/drawing/2014/main" id="{98CBB5AD-9012-49DA-A0A4-77CB246927E4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35" r="686"/>
          <a:stretch/>
        </p:blipFill>
        <p:spPr>
          <a:xfrm>
            <a:off x="4634680" y="10"/>
            <a:ext cx="7560130" cy="6857990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A26E2FAE-FA60-497B-B2CB-7702C6FF3A3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AAD6D219-A2C0-47EF-83F4-83137642C78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0638" y="716692"/>
            <a:ext cx="4300151" cy="5531707"/>
          </a:xfrm>
        </p:spPr>
        <p:txBody>
          <a:bodyPr>
            <a:normAutofit/>
          </a:bodyPr>
          <a:lstStyle/>
          <a:p>
            <a:r>
              <a:rPr lang="ru-RU" sz="3600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Кушанье, приготовленное из такого органа животного </a:t>
            </a:r>
            <a:endParaRPr lang="en-US" sz="3600" dirty="0">
              <a:solidFill>
                <a:schemeClr val="accent3">
                  <a:lumMod val="40000"/>
                  <a:lumOff val="6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66136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41B68C77-138E-4BF7-A276-BD0C78A4219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7C268552-D473-46ED-B1B8-422042C4DEF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4" name="Oval 13">
            <a:extLst>
              <a:ext uri="{FF2B5EF4-FFF2-40B4-BE49-F238E27FC236}">
                <a16:creationId xmlns:a16="http://schemas.microsoft.com/office/drawing/2014/main" id="{4AC0CD9D-7610-4620-93B4-798CCD9AB58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B9238B3E-24AA-439A-B527-6C5DF6D7214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69F01145-BEA3-4CBF-AA21-10077B948CA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20" name="Rectangle 19">
            <a:extLst>
              <a:ext uri="{FF2B5EF4-FFF2-40B4-BE49-F238E27FC236}">
                <a16:creationId xmlns:a16="http://schemas.microsoft.com/office/drawing/2014/main" id="{DE4D62F9-188E-4530-84C2-24BDEE4BEB8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757B325C-3E35-45CF-9D07-3BCB281F3B9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8FD4E27-CA96-4F21-9C06-E64EF06148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91925" y="1325880"/>
            <a:ext cx="3761263" cy="4914664"/>
          </a:xfrm>
        </p:spPr>
        <p:txBody>
          <a:bodyPr vert="horz" lIns="91440" tIns="45720" rIns="91440" bIns="45720" rtlCol="0" anchor="b">
            <a:normAutofit fontScale="90000"/>
          </a:bodyPr>
          <a:lstStyle/>
          <a:p>
            <a:r>
              <a:rPr lang="ru-RU" sz="3600" b="0" i="0" kern="1200" dirty="0">
                <a:solidFill>
                  <a:schemeClr val="accent3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rPr>
              <a:t>Исторически сложившаяся система звуковых, словарных и </a:t>
            </a:r>
            <a:r>
              <a:rPr lang="ru-RU" sz="3600" b="0" i="0" kern="1200" dirty="0" err="1">
                <a:solidFill>
                  <a:schemeClr val="accent3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rPr>
              <a:t>грамматичкских</a:t>
            </a:r>
            <a:r>
              <a:rPr lang="ru-RU" sz="3600" b="0" i="0" kern="1200" dirty="0">
                <a:solidFill>
                  <a:schemeClr val="accent3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rPr>
              <a:t> средств, являющаяся орудием общения</a:t>
            </a:r>
            <a:endParaRPr lang="en-US" sz="3600" b="0" i="0" kern="1200" dirty="0">
              <a:solidFill>
                <a:schemeClr val="accent3">
                  <a:lumMod val="40000"/>
                  <a:lumOff val="60000"/>
                </a:schemeClr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24" name="Freeform 36">
            <a:extLst>
              <a:ext uri="{FF2B5EF4-FFF2-40B4-BE49-F238E27FC236}">
                <a16:creationId xmlns:a16="http://schemas.microsoft.com/office/drawing/2014/main" id="{C24BEC42-AFF3-40D1-93A2-A27A42E1E23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463681" y="-1"/>
            <a:ext cx="559472" cy="3709642"/>
          </a:xfrm>
          <a:custGeom>
            <a:avLst/>
            <a:gdLst>
              <a:gd name="connsiteX0" fmla="*/ 0 w 559472"/>
              <a:gd name="connsiteY0" fmla="*/ 0 h 3709642"/>
              <a:gd name="connsiteX1" fmla="*/ 473952 w 559472"/>
              <a:gd name="connsiteY1" fmla="*/ 0 h 3709642"/>
              <a:gd name="connsiteX2" fmla="*/ 485840 w 559472"/>
              <a:gd name="connsiteY2" fmla="*/ 161194 h 3709642"/>
              <a:gd name="connsiteX3" fmla="*/ 523949 w 559472"/>
              <a:gd name="connsiteY3" fmla="*/ 3672197 h 3709642"/>
              <a:gd name="connsiteX4" fmla="*/ 454748 w 559472"/>
              <a:gd name="connsiteY4" fmla="*/ 3709642 h 3709642"/>
              <a:gd name="connsiteX5" fmla="*/ 448224 w 559472"/>
              <a:gd name="connsiteY5" fmla="*/ 3510471 h 3709642"/>
              <a:gd name="connsiteX6" fmla="*/ 443564 w 559472"/>
              <a:gd name="connsiteY6" fmla="*/ 3408563 h 3709642"/>
              <a:gd name="connsiteX7" fmla="*/ 438902 w 559472"/>
              <a:gd name="connsiteY7" fmla="*/ 3304407 h 3709642"/>
              <a:gd name="connsiteX8" fmla="*/ 433941 w 559472"/>
              <a:gd name="connsiteY8" fmla="*/ 3198777 h 3709642"/>
              <a:gd name="connsiteX9" fmla="*/ 427584 w 559472"/>
              <a:gd name="connsiteY9" fmla="*/ 3092510 h 3709642"/>
              <a:gd name="connsiteX10" fmla="*/ 420988 w 559472"/>
              <a:gd name="connsiteY10" fmla="*/ 2984390 h 3709642"/>
              <a:gd name="connsiteX11" fmla="*/ 414330 w 559472"/>
              <a:gd name="connsiteY11" fmla="*/ 2874401 h 3709642"/>
              <a:gd name="connsiteX12" fmla="*/ 406840 w 559472"/>
              <a:gd name="connsiteY12" fmla="*/ 2762980 h 3709642"/>
              <a:gd name="connsiteX13" fmla="*/ 397745 w 559472"/>
              <a:gd name="connsiteY13" fmla="*/ 2650566 h 3709642"/>
              <a:gd name="connsiteX14" fmla="*/ 389154 w 559472"/>
              <a:gd name="connsiteY14" fmla="*/ 2536612 h 3709642"/>
              <a:gd name="connsiteX15" fmla="*/ 379225 w 559472"/>
              <a:gd name="connsiteY15" fmla="*/ 2421642 h 3709642"/>
              <a:gd name="connsiteX16" fmla="*/ 368316 w 559472"/>
              <a:gd name="connsiteY16" fmla="*/ 2305627 h 3709642"/>
              <a:gd name="connsiteX17" fmla="*/ 357466 w 559472"/>
              <a:gd name="connsiteY17" fmla="*/ 2189233 h 3709642"/>
              <a:gd name="connsiteX18" fmla="*/ 344982 w 559472"/>
              <a:gd name="connsiteY18" fmla="*/ 2071473 h 3709642"/>
              <a:gd name="connsiteX19" fmla="*/ 332466 w 559472"/>
              <a:gd name="connsiteY19" fmla="*/ 1952216 h 3709642"/>
              <a:gd name="connsiteX20" fmla="*/ 319121 w 559472"/>
              <a:gd name="connsiteY20" fmla="*/ 1833776 h 3709642"/>
              <a:gd name="connsiteX21" fmla="*/ 304408 w 559472"/>
              <a:gd name="connsiteY21" fmla="*/ 1713948 h 3709642"/>
              <a:gd name="connsiteX22" fmla="*/ 288685 w 559472"/>
              <a:gd name="connsiteY22" fmla="*/ 1592703 h 3709642"/>
              <a:gd name="connsiteX23" fmla="*/ 273050 w 559472"/>
              <a:gd name="connsiteY23" fmla="*/ 1471451 h 3709642"/>
              <a:gd name="connsiteX24" fmla="*/ 255813 w 559472"/>
              <a:gd name="connsiteY24" fmla="*/ 1350328 h 3709642"/>
              <a:gd name="connsiteX25" fmla="*/ 237060 w 559472"/>
              <a:gd name="connsiteY25" fmla="*/ 1227080 h 3709642"/>
              <a:gd name="connsiteX26" fmla="*/ 218488 w 559472"/>
              <a:gd name="connsiteY26" fmla="*/ 1106065 h 3709642"/>
              <a:gd name="connsiteX27" fmla="*/ 198221 w 559472"/>
              <a:gd name="connsiteY27" fmla="*/ 982940 h 3709642"/>
              <a:gd name="connsiteX28" fmla="*/ 177152 w 559472"/>
              <a:gd name="connsiteY28" fmla="*/ 858755 h 3709642"/>
              <a:gd name="connsiteX29" fmla="*/ 155551 w 559472"/>
              <a:gd name="connsiteY29" fmla="*/ 736861 h 3709642"/>
              <a:gd name="connsiteX30" fmla="*/ 131782 w 559472"/>
              <a:gd name="connsiteY30" fmla="*/ 613645 h 3709642"/>
              <a:gd name="connsiteX31" fmla="*/ 107123 w 559472"/>
              <a:gd name="connsiteY31" fmla="*/ 490500 h 3709642"/>
              <a:gd name="connsiteX32" fmla="*/ 82552 w 559472"/>
              <a:gd name="connsiteY32" fmla="*/ 367348 h 3709642"/>
              <a:gd name="connsiteX33" fmla="*/ 55608 w 559472"/>
              <a:gd name="connsiteY33" fmla="*/ 244762 h 3709642"/>
              <a:gd name="connsiteX34" fmla="*/ 28130 w 559472"/>
              <a:gd name="connsiteY34" fmla="*/ 122220 h 3709642"/>
              <a:gd name="connsiteX35" fmla="*/ 0 w 559472"/>
              <a:gd name="connsiteY35" fmla="*/ 0 h 37096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559472" h="3709642">
                <a:moveTo>
                  <a:pt x="0" y="0"/>
                </a:moveTo>
                <a:lnTo>
                  <a:pt x="473952" y="0"/>
                </a:lnTo>
                <a:lnTo>
                  <a:pt x="485840" y="161194"/>
                </a:lnTo>
                <a:cubicBezTo>
                  <a:pt x="552063" y="1147770"/>
                  <a:pt x="592441" y="3086737"/>
                  <a:pt x="523949" y="3672197"/>
                </a:cubicBezTo>
                <a:cubicBezTo>
                  <a:pt x="500842" y="3684557"/>
                  <a:pt x="477855" y="3697282"/>
                  <a:pt x="454748" y="3709642"/>
                </a:cubicBezTo>
                <a:lnTo>
                  <a:pt x="448224" y="3510471"/>
                </a:lnTo>
                <a:lnTo>
                  <a:pt x="443564" y="3408563"/>
                </a:lnTo>
                <a:lnTo>
                  <a:pt x="438902" y="3304407"/>
                </a:lnTo>
                <a:lnTo>
                  <a:pt x="433941" y="3198777"/>
                </a:lnTo>
                <a:lnTo>
                  <a:pt x="427584" y="3092510"/>
                </a:lnTo>
                <a:lnTo>
                  <a:pt x="420988" y="2984390"/>
                </a:lnTo>
                <a:lnTo>
                  <a:pt x="414330" y="2874401"/>
                </a:lnTo>
                <a:lnTo>
                  <a:pt x="406840" y="2762980"/>
                </a:lnTo>
                <a:lnTo>
                  <a:pt x="397745" y="2650566"/>
                </a:lnTo>
                <a:lnTo>
                  <a:pt x="389154" y="2536612"/>
                </a:lnTo>
                <a:lnTo>
                  <a:pt x="379225" y="2421642"/>
                </a:lnTo>
                <a:lnTo>
                  <a:pt x="368316" y="2305627"/>
                </a:lnTo>
                <a:lnTo>
                  <a:pt x="357466" y="2189233"/>
                </a:lnTo>
                <a:lnTo>
                  <a:pt x="344982" y="2071473"/>
                </a:lnTo>
                <a:lnTo>
                  <a:pt x="332466" y="1952216"/>
                </a:lnTo>
                <a:lnTo>
                  <a:pt x="319121" y="1833776"/>
                </a:lnTo>
                <a:lnTo>
                  <a:pt x="304408" y="1713948"/>
                </a:lnTo>
                <a:lnTo>
                  <a:pt x="288685" y="1592703"/>
                </a:lnTo>
                <a:lnTo>
                  <a:pt x="273050" y="1471451"/>
                </a:lnTo>
                <a:lnTo>
                  <a:pt x="255813" y="1350328"/>
                </a:lnTo>
                <a:lnTo>
                  <a:pt x="237060" y="1227080"/>
                </a:lnTo>
                <a:lnTo>
                  <a:pt x="218488" y="1106065"/>
                </a:lnTo>
                <a:lnTo>
                  <a:pt x="198221" y="982940"/>
                </a:lnTo>
                <a:lnTo>
                  <a:pt x="177152" y="858755"/>
                </a:lnTo>
                <a:lnTo>
                  <a:pt x="155551" y="736861"/>
                </a:lnTo>
                <a:lnTo>
                  <a:pt x="131782" y="613645"/>
                </a:lnTo>
                <a:lnTo>
                  <a:pt x="107123" y="490500"/>
                </a:lnTo>
                <a:lnTo>
                  <a:pt x="82552" y="367348"/>
                </a:lnTo>
                <a:lnTo>
                  <a:pt x="55608" y="244762"/>
                </a:lnTo>
                <a:lnTo>
                  <a:pt x="28130" y="12222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26" name="Freeform: Shape 25">
            <a:extLst>
              <a:ext uri="{FF2B5EF4-FFF2-40B4-BE49-F238E27FC236}">
                <a16:creationId xmlns:a16="http://schemas.microsoft.com/office/drawing/2014/main" id="{608F427C-1EC9-4280-9367-F2B3AA063E8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7809954" cy="6858000"/>
          </a:xfrm>
          <a:custGeom>
            <a:avLst/>
            <a:gdLst>
              <a:gd name="connsiteX0" fmla="*/ 6465239 w 7809954"/>
              <a:gd name="connsiteY0" fmla="*/ 0 h 6858000"/>
              <a:gd name="connsiteX1" fmla="*/ 7808777 w 7809954"/>
              <a:gd name="connsiteY1" fmla="*/ 0 h 6858000"/>
              <a:gd name="connsiteX2" fmla="*/ 7783732 w 7809954"/>
              <a:gd name="connsiteY2" fmla="*/ 155676 h 6858000"/>
              <a:gd name="connsiteX3" fmla="*/ 7759863 w 7809954"/>
              <a:gd name="connsiteY3" fmla="*/ 310667 h 6858000"/>
              <a:gd name="connsiteX4" fmla="*/ 7736499 w 7809954"/>
              <a:gd name="connsiteY4" fmla="*/ 466344 h 6858000"/>
              <a:gd name="connsiteX5" fmla="*/ 7716496 w 7809954"/>
              <a:gd name="connsiteY5" fmla="*/ 622706 h 6858000"/>
              <a:gd name="connsiteX6" fmla="*/ 7696325 w 7809954"/>
              <a:gd name="connsiteY6" fmla="*/ 778383 h 6858000"/>
              <a:gd name="connsiteX7" fmla="*/ 7677499 w 7809954"/>
              <a:gd name="connsiteY7" fmla="*/ 934745 h 6858000"/>
              <a:gd name="connsiteX8" fmla="*/ 7661363 w 7809954"/>
              <a:gd name="connsiteY8" fmla="*/ 1089050 h 6858000"/>
              <a:gd name="connsiteX9" fmla="*/ 7646067 w 7809954"/>
              <a:gd name="connsiteY9" fmla="*/ 1245413 h 6858000"/>
              <a:gd name="connsiteX10" fmla="*/ 7632115 w 7809954"/>
              <a:gd name="connsiteY10" fmla="*/ 1401089 h 6858000"/>
              <a:gd name="connsiteX11" fmla="*/ 7620013 w 7809954"/>
              <a:gd name="connsiteY11" fmla="*/ 1554023 h 6858000"/>
              <a:gd name="connsiteX12" fmla="*/ 7607910 w 7809954"/>
              <a:gd name="connsiteY12" fmla="*/ 1709013 h 6858000"/>
              <a:gd name="connsiteX13" fmla="*/ 7597825 w 7809954"/>
              <a:gd name="connsiteY13" fmla="*/ 1861947 h 6858000"/>
              <a:gd name="connsiteX14" fmla="*/ 7589925 w 7809954"/>
              <a:gd name="connsiteY14" fmla="*/ 2014880 h 6858000"/>
              <a:gd name="connsiteX15" fmla="*/ 7581688 w 7809954"/>
              <a:gd name="connsiteY15" fmla="*/ 2167128 h 6858000"/>
              <a:gd name="connsiteX16" fmla="*/ 7574797 w 7809954"/>
              <a:gd name="connsiteY16" fmla="*/ 2318004 h 6858000"/>
              <a:gd name="connsiteX17" fmla="*/ 7569922 w 7809954"/>
              <a:gd name="connsiteY17" fmla="*/ 2467508 h 6858000"/>
              <a:gd name="connsiteX18" fmla="*/ 7565720 w 7809954"/>
              <a:gd name="connsiteY18" fmla="*/ 2617013 h 6858000"/>
              <a:gd name="connsiteX19" fmla="*/ 7561686 w 7809954"/>
              <a:gd name="connsiteY19" fmla="*/ 2765145 h 6858000"/>
              <a:gd name="connsiteX20" fmla="*/ 7559837 w 7809954"/>
              <a:gd name="connsiteY20" fmla="*/ 2911221 h 6858000"/>
              <a:gd name="connsiteX21" fmla="*/ 7557820 w 7809954"/>
              <a:gd name="connsiteY21" fmla="*/ 3057296 h 6858000"/>
              <a:gd name="connsiteX22" fmla="*/ 7556811 w 7809954"/>
              <a:gd name="connsiteY22" fmla="*/ 3201314 h 6858000"/>
              <a:gd name="connsiteX23" fmla="*/ 7557820 w 7809954"/>
              <a:gd name="connsiteY23" fmla="*/ 3343960 h 6858000"/>
              <a:gd name="connsiteX24" fmla="*/ 7557820 w 7809954"/>
              <a:gd name="connsiteY24" fmla="*/ 3485235 h 6858000"/>
              <a:gd name="connsiteX25" fmla="*/ 7559837 w 7809954"/>
              <a:gd name="connsiteY25" fmla="*/ 3625138 h 6858000"/>
              <a:gd name="connsiteX26" fmla="*/ 7562862 w 7809954"/>
              <a:gd name="connsiteY26" fmla="*/ 3762298 h 6858000"/>
              <a:gd name="connsiteX27" fmla="*/ 7565720 w 7809954"/>
              <a:gd name="connsiteY27" fmla="*/ 3898087 h 6858000"/>
              <a:gd name="connsiteX28" fmla="*/ 7568914 w 7809954"/>
              <a:gd name="connsiteY28" fmla="*/ 4031132 h 6858000"/>
              <a:gd name="connsiteX29" fmla="*/ 7573788 w 7809954"/>
              <a:gd name="connsiteY29" fmla="*/ 4163491 h 6858000"/>
              <a:gd name="connsiteX30" fmla="*/ 7578999 w 7809954"/>
              <a:gd name="connsiteY30" fmla="*/ 4293793 h 6858000"/>
              <a:gd name="connsiteX31" fmla="*/ 7583705 w 7809954"/>
              <a:gd name="connsiteY31" fmla="*/ 4421352 h 6858000"/>
              <a:gd name="connsiteX32" fmla="*/ 7596985 w 7809954"/>
              <a:gd name="connsiteY32" fmla="*/ 4670298 h 6858000"/>
              <a:gd name="connsiteX33" fmla="*/ 7611104 w 7809954"/>
              <a:gd name="connsiteY33" fmla="*/ 4908956 h 6858000"/>
              <a:gd name="connsiteX34" fmla="*/ 7625896 w 7809954"/>
              <a:gd name="connsiteY34" fmla="*/ 5138013 h 6858000"/>
              <a:gd name="connsiteX35" fmla="*/ 7642201 w 7809954"/>
              <a:gd name="connsiteY35" fmla="*/ 5354726 h 6858000"/>
              <a:gd name="connsiteX36" fmla="*/ 7659178 w 7809954"/>
              <a:gd name="connsiteY36" fmla="*/ 5561838 h 6858000"/>
              <a:gd name="connsiteX37" fmla="*/ 7677499 w 7809954"/>
              <a:gd name="connsiteY37" fmla="*/ 5753862 h 6858000"/>
              <a:gd name="connsiteX38" fmla="*/ 7695485 w 7809954"/>
              <a:gd name="connsiteY38" fmla="*/ 5934227 h 6858000"/>
              <a:gd name="connsiteX39" fmla="*/ 7713470 w 7809954"/>
              <a:gd name="connsiteY39" fmla="*/ 6100191 h 6858000"/>
              <a:gd name="connsiteX40" fmla="*/ 7730447 w 7809954"/>
              <a:gd name="connsiteY40" fmla="*/ 6252438 h 6858000"/>
              <a:gd name="connsiteX41" fmla="*/ 7746584 w 7809954"/>
              <a:gd name="connsiteY41" fmla="*/ 6387541 h 6858000"/>
              <a:gd name="connsiteX42" fmla="*/ 7761880 w 7809954"/>
              <a:gd name="connsiteY42" fmla="*/ 6509613 h 6858000"/>
              <a:gd name="connsiteX43" fmla="*/ 7774655 w 7809954"/>
              <a:gd name="connsiteY43" fmla="*/ 6612483 h 6858000"/>
              <a:gd name="connsiteX44" fmla="*/ 7786757 w 7809954"/>
              <a:gd name="connsiteY44" fmla="*/ 6698894 h 6858000"/>
              <a:gd name="connsiteX45" fmla="*/ 7804071 w 7809954"/>
              <a:gd name="connsiteY45" fmla="*/ 6817538 h 6858000"/>
              <a:gd name="connsiteX46" fmla="*/ 7809954 w 7809954"/>
              <a:gd name="connsiteY46" fmla="*/ 6858000 h 6858000"/>
              <a:gd name="connsiteX47" fmla="*/ 7157124 w 7809954"/>
              <a:gd name="connsiteY47" fmla="*/ 6858000 h 6858000"/>
              <a:gd name="connsiteX48" fmla="*/ 7157124 w 7809954"/>
              <a:gd name="connsiteY48" fmla="*/ 6858000 h 6858000"/>
              <a:gd name="connsiteX49" fmla="*/ 0 w 7809954"/>
              <a:gd name="connsiteY49" fmla="*/ 6858000 h 6858000"/>
              <a:gd name="connsiteX50" fmla="*/ 0 w 7809954"/>
              <a:gd name="connsiteY50" fmla="*/ 0 h 6858000"/>
              <a:gd name="connsiteX51" fmla="*/ 6465239 w 7809954"/>
              <a:gd name="connsiteY51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</a:cxnLst>
            <a:rect l="l" t="t" r="r" b="b"/>
            <a:pathLst>
              <a:path w="7809954" h="6858000">
                <a:moveTo>
                  <a:pt x="6465239" y="0"/>
                </a:moveTo>
                <a:lnTo>
                  <a:pt x="7808777" y="0"/>
                </a:lnTo>
                <a:lnTo>
                  <a:pt x="7783732" y="155676"/>
                </a:lnTo>
                <a:lnTo>
                  <a:pt x="7759863" y="310667"/>
                </a:lnTo>
                <a:lnTo>
                  <a:pt x="7736499" y="466344"/>
                </a:lnTo>
                <a:lnTo>
                  <a:pt x="7716496" y="622706"/>
                </a:lnTo>
                <a:lnTo>
                  <a:pt x="7696325" y="778383"/>
                </a:lnTo>
                <a:lnTo>
                  <a:pt x="7677499" y="934745"/>
                </a:lnTo>
                <a:lnTo>
                  <a:pt x="7661363" y="1089050"/>
                </a:lnTo>
                <a:lnTo>
                  <a:pt x="7646067" y="1245413"/>
                </a:lnTo>
                <a:lnTo>
                  <a:pt x="7632115" y="1401089"/>
                </a:lnTo>
                <a:lnTo>
                  <a:pt x="7620013" y="1554023"/>
                </a:lnTo>
                <a:lnTo>
                  <a:pt x="7607910" y="1709013"/>
                </a:lnTo>
                <a:lnTo>
                  <a:pt x="7597825" y="1861947"/>
                </a:lnTo>
                <a:lnTo>
                  <a:pt x="7589925" y="2014880"/>
                </a:lnTo>
                <a:lnTo>
                  <a:pt x="7581688" y="2167128"/>
                </a:lnTo>
                <a:lnTo>
                  <a:pt x="7574797" y="2318004"/>
                </a:lnTo>
                <a:lnTo>
                  <a:pt x="7569922" y="2467508"/>
                </a:lnTo>
                <a:lnTo>
                  <a:pt x="7565720" y="2617013"/>
                </a:lnTo>
                <a:lnTo>
                  <a:pt x="7561686" y="2765145"/>
                </a:lnTo>
                <a:lnTo>
                  <a:pt x="7559837" y="2911221"/>
                </a:lnTo>
                <a:lnTo>
                  <a:pt x="7557820" y="3057296"/>
                </a:lnTo>
                <a:lnTo>
                  <a:pt x="7556811" y="3201314"/>
                </a:lnTo>
                <a:lnTo>
                  <a:pt x="7557820" y="3343960"/>
                </a:lnTo>
                <a:lnTo>
                  <a:pt x="7557820" y="3485235"/>
                </a:lnTo>
                <a:lnTo>
                  <a:pt x="7559837" y="3625138"/>
                </a:lnTo>
                <a:lnTo>
                  <a:pt x="7562862" y="3762298"/>
                </a:lnTo>
                <a:lnTo>
                  <a:pt x="7565720" y="3898087"/>
                </a:lnTo>
                <a:lnTo>
                  <a:pt x="7568914" y="4031132"/>
                </a:lnTo>
                <a:lnTo>
                  <a:pt x="7573788" y="4163491"/>
                </a:lnTo>
                <a:lnTo>
                  <a:pt x="7578999" y="4293793"/>
                </a:lnTo>
                <a:lnTo>
                  <a:pt x="7583705" y="4421352"/>
                </a:lnTo>
                <a:lnTo>
                  <a:pt x="7596985" y="4670298"/>
                </a:lnTo>
                <a:lnTo>
                  <a:pt x="7611104" y="4908956"/>
                </a:lnTo>
                <a:lnTo>
                  <a:pt x="7625896" y="5138013"/>
                </a:lnTo>
                <a:lnTo>
                  <a:pt x="7642201" y="5354726"/>
                </a:lnTo>
                <a:lnTo>
                  <a:pt x="7659178" y="5561838"/>
                </a:lnTo>
                <a:lnTo>
                  <a:pt x="7677499" y="5753862"/>
                </a:lnTo>
                <a:lnTo>
                  <a:pt x="7695485" y="5934227"/>
                </a:lnTo>
                <a:lnTo>
                  <a:pt x="7713470" y="6100191"/>
                </a:lnTo>
                <a:lnTo>
                  <a:pt x="7730447" y="6252438"/>
                </a:lnTo>
                <a:lnTo>
                  <a:pt x="7746584" y="6387541"/>
                </a:lnTo>
                <a:lnTo>
                  <a:pt x="7761880" y="6509613"/>
                </a:lnTo>
                <a:lnTo>
                  <a:pt x="7774655" y="6612483"/>
                </a:lnTo>
                <a:lnTo>
                  <a:pt x="7786757" y="6698894"/>
                </a:lnTo>
                <a:lnTo>
                  <a:pt x="7804071" y="6817538"/>
                </a:lnTo>
                <a:lnTo>
                  <a:pt x="7809954" y="6858000"/>
                </a:lnTo>
                <a:lnTo>
                  <a:pt x="7157124" y="6858000"/>
                </a:lnTo>
                <a:lnTo>
                  <a:pt x="7157124" y="6858000"/>
                </a:lnTo>
                <a:lnTo>
                  <a:pt x="0" y="6858000"/>
                </a:lnTo>
                <a:lnTo>
                  <a:pt x="0" y="0"/>
                </a:lnTo>
                <a:lnTo>
                  <a:pt x="6465239" y="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F98810A7-E114-447A-A7D6-69B27CFB565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5" name="Объект 4" descr="Изображение выглядит как текст&#10;&#10;Описание создано с очень высокой степенью достоверности">
            <a:extLst>
              <a:ext uri="{FF2B5EF4-FFF2-40B4-BE49-F238E27FC236}">
                <a16:creationId xmlns:a16="http://schemas.microsoft.com/office/drawing/2014/main" id="{378353DD-231E-42D3-B705-B197F23A60D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3854" y="873473"/>
            <a:ext cx="6270662" cy="5110589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p14="http://schemas.microsoft.com/office/powerpoint/2010/main" val="170195483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bg2">
                <a:shade val="69000"/>
                <a:hueMod val="108000"/>
                <a:satMod val="164000"/>
                <a:lumMod val="74000"/>
              </a:schemeClr>
              <a:schemeClr val="bg2">
                <a:tint val="96000"/>
                <a:hueMod val="88000"/>
                <a:satMod val="140000"/>
                <a:lumMod val="132000"/>
              </a:schemeClr>
            </a:duotone>
            <a:extLst/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3B401DC-D137-40A0-A41D-B09CD83571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0669" y="629266"/>
            <a:ext cx="3330328" cy="1641986"/>
          </a:xfrm>
        </p:spPr>
        <p:txBody>
          <a:bodyPr>
            <a:normAutofit/>
          </a:bodyPr>
          <a:lstStyle/>
          <a:p>
            <a:endParaRPr lang="ru-RU"/>
          </a:p>
        </p:txBody>
      </p:sp>
      <p:pic>
        <p:nvPicPr>
          <p:cNvPr id="12" name="Объект 4">
            <a:extLst>
              <a:ext uri="{FF2B5EF4-FFF2-40B4-BE49-F238E27FC236}">
                <a16:creationId xmlns:a16="http://schemas.microsoft.com/office/drawing/2014/main" id="{DD339D43-8087-417B-9457-91091FCE003E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426" r="18676"/>
          <a:stretch/>
        </p:blipFill>
        <p:spPr>
          <a:xfrm>
            <a:off x="4634680" y="10"/>
            <a:ext cx="7560130" cy="6857990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A26E2FAE-FA60-497B-B2CB-7702C6FF3A3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4" name="Content Placeholder 9">
            <a:extLst>
              <a:ext uri="{FF2B5EF4-FFF2-40B4-BE49-F238E27FC236}">
                <a16:creationId xmlns:a16="http://schemas.microsoft.com/office/drawing/2014/main" id="{4D6B1A07-BE0D-42E6-BC54-AF60215AF7E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452488"/>
            <a:ext cx="3638746" cy="5795912"/>
          </a:xfrm>
        </p:spPr>
        <p:txBody>
          <a:bodyPr>
            <a:normAutofit/>
          </a:bodyPr>
          <a:lstStyle/>
          <a:p>
            <a:r>
              <a:rPr lang="ru-RU" sz="3600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Подвижный мышечный орган в полости рта, </a:t>
            </a:r>
            <a:r>
              <a:rPr lang="ru-RU" sz="3600" dirty="0" err="1">
                <a:solidFill>
                  <a:schemeClr val="accent3">
                    <a:lumMod val="40000"/>
                    <a:lumOff val="60000"/>
                  </a:schemeClr>
                </a:solidFill>
              </a:rPr>
              <a:t>воспринима-ющий</a:t>
            </a:r>
            <a:r>
              <a:rPr lang="ru-RU" sz="3600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 вкусовые ощущения</a:t>
            </a:r>
            <a:endParaRPr lang="en-US" sz="3600" dirty="0">
              <a:solidFill>
                <a:schemeClr val="accent3">
                  <a:lumMod val="40000"/>
                  <a:lumOff val="6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243199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bg2">
                <a:shade val="69000"/>
                <a:hueMod val="108000"/>
                <a:satMod val="164000"/>
                <a:lumMod val="74000"/>
              </a:schemeClr>
              <a:schemeClr val="bg2">
                <a:tint val="96000"/>
                <a:hueMod val="88000"/>
                <a:satMod val="140000"/>
                <a:lumMod val="132000"/>
              </a:schemeClr>
            </a:duotone>
            <a:extLst/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>
            <a:extLst>
              <a:ext uri="{FF2B5EF4-FFF2-40B4-BE49-F238E27FC236}">
                <a16:creationId xmlns:a16="http://schemas.microsoft.com/office/drawing/2014/main" id="{412E3267-7ABE-412B-8580-47EC0D1F61F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20B62C5A-2250-4380-AB23-DB87446CCED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20" name="Oval 19">
            <a:extLst>
              <a:ext uri="{FF2B5EF4-FFF2-40B4-BE49-F238E27FC236}">
                <a16:creationId xmlns:a16="http://schemas.microsoft.com/office/drawing/2014/main" id="{D42CF425-7213-4F89-B0FF-4C2BDDD9C68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D35DA97D-88F8-4249-B650-4FC9FD50A38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43F38673-6E30-4BAE-AC67-0B283EBF429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26" name="Rectangle 25">
            <a:extLst>
              <a:ext uri="{FF2B5EF4-FFF2-40B4-BE49-F238E27FC236}">
                <a16:creationId xmlns:a16="http://schemas.microsoft.com/office/drawing/2014/main" id="{202A25CB-1ED1-4C87-AB49-8D3BC684D1C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48C26FC-77C4-4BF9-822E-7ACCEC25EE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6112" y="452718"/>
            <a:ext cx="4165580" cy="1400530"/>
          </a:xfrm>
        </p:spPr>
        <p:txBody>
          <a:bodyPr vert="horz" lIns="91440" tIns="45720" rIns="91440" bIns="45720" rtlCol="0" anchor="t">
            <a:noAutofit/>
          </a:bodyPr>
          <a:lstStyle/>
          <a:p>
            <a:pPr>
              <a:lnSpc>
                <a:spcPct val="90000"/>
              </a:lnSpc>
            </a:pPr>
            <a:r>
              <a:rPr lang="en-US" sz="3600" dirty="0" err="1">
                <a:solidFill>
                  <a:schemeClr val="accent3">
                    <a:lumMod val="40000"/>
                    <a:lumOff val="60000"/>
                  </a:schemeClr>
                </a:solidFill>
              </a:rPr>
              <a:t>Система</a:t>
            </a:r>
            <a:r>
              <a:rPr lang="en-US" sz="3600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 </a:t>
            </a:r>
            <a:r>
              <a:rPr lang="en-US" sz="3600" dirty="0" err="1">
                <a:solidFill>
                  <a:schemeClr val="accent3">
                    <a:lumMod val="40000"/>
                    <a:lumOff val="60000"/>
                  </a:schemeClr>
                </a:solidFill>
              </a:rPr>
              <a:t>знаков</a:t>
            </a:r>
            <a:r>
              <a:rPr lang="en-US" sz="3600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, </a:t>
            </a:r>
            <a:r>
              <a:rPr lang="en-US" sz="3600" dirty="0" err="1">
                <a:solidFill>
                  <a:schemeClr val="accent3">
                    <a:lumMod val="40000"/>
                    <a:lumOff val="60000"/>
                  </a:schemeClr>
                </a:solidFill>
              </a:rPr>
              <a:t>передающих</a:t>
            </a:r>
            <a:r>
              <a:rPr lang="en-US" sz="3600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 </a:t>
            </a:r>
            <a:r>
              <a:rPr lang="en-US" sz="3600" dirty="0" err="1">
                <a:solidFill>
                  <a:schemeClr val="accent3">
                    <a:lumMod val="40000"/>
                    <a:lumOff val="60000"/>
                  </a:schemeClr>
                </a:solidFill>
              </a:rPr>
              <a:t>информацию</a:t>
            </a:r>
            <a:endParaRPr lang="en-US" sz="3600" dirty="0">
              <a:solidFill>
                <a:schemeClr val="accent3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28" name="Freeform 23">
            <a:extLst>
              <a:ext uri="{FF2B5EF4-FFF2-40B4-BE49-F238E27FC236}">
                <a16:creationId xmlns:a16="http://schemas.microsoft.com/office/drawing/2014/main" id="{C866818C-1E5F-475A-B310-3C06B555FB6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994020" y="-1"/>
            <a:ext cx="559472" cy="3709642"/>
          </a:xfrm>
          <a:custGeom>
            <a:avLst/>
            <a:gdLst>
              <a:gd name="connsiteX0" fmla="*/ 0 w 559472"/>
              <a:gd name="connsiteY0" fmla="*/ 0 h 3709642"/>
              <a:gd name="connsiteX1" fmla="*/ 473952 w 559472"/>
              <a:gd name="connsiteY1" fmla="*/ 0 h 3709642"/>
              <a:gd name="connsiteX2" fmla="*/ 485840 w 559472"/>
              <a:gd name="connsiteY2" fmla="*/ 161194 h 3709642"/>
              <a:gd name="connsiteX3" fmla="*/ 523949 w 559472"/>
              <a:gd name="connsiteY3" fmla="*/ 3672197 h 3709642"/>
              <a:gd name="connsiteX4" fmla="*/ 454748 w 559472"/>
              <a:gd name="connsiteY4" fmla="*/ 3709642 h 3709642"/>
              <a:gd name="connsiteX5" fmla="*/ 448224 w 559472"/>
              <a:gd name="connsiteY5" fmla="*/ 3510471 h 3709642"/>
              <a:gd name="connsiteX6" fmla="*/ 443564 w 559472"/>
              <a:gd name="connsiteY6" fmla="*/ 3408563 h 3709642"/>
              <a:gd name="connsiteX7" fmla="*/ 438902 w 559472"/>
              <a:gd name="connsiteY7" fmla="*/ 3304407 h 3709642"/>
              <a:gd name="connsiteX8" fmla="*/ 433941 w 559472"/>
              <a:gd name="connsiteY8" fmla="*/ 3198777 h 3709642"/>
              <a:gd name="connsiteX9" fmla="*/ 427584 w 559472"/>
              <a:gd name="connsiteY9" fmla="*/ 3092510 h 3709642"/>
              <a:gd name="connsiteX10" fmla="*/ 420988 w 559472"/>
              <a:gd name="connsiteY10" fmla="*/ 2984390 h 3709642"/>
              <a:gd name="connsiteX11" fmla="*/ 414330 w 559472"/>
              <a:gd name="connsiteY11" fmla="*/ 2874401 h 3709642"/>
              <a:gd name="connsiteX12" fmla="*/ 406840 w 559472"/>
              <a:gd name="connsiteY12" fmla="*/ 2762980 h 3709642"/>
              <a:gd name="connsiteX13" fmla="*/ 397745 w 559472"/>
              <a:gd name="connsiteY13" fmla="*/ 2650566 h 3709642"/>
              <a:gd name="connsiteX14" fmla="*/ 389154 w 559472"/>
              <a:gd name="connsiteY14" fmla="*/ 2536612 h 3709642"/>
              <a:gd name="connsiteX15" fmla="*/ 379225 w 559472"/>
              <a:gd name="connsiteY15" fmla="*/ 2421642 h 3709642"/>
              <a:gd name="connsiteX16" fmla="*/ 368316 w 559472"/>
              <a:gd name="connsiteY16" fmla="*/ 2305627 h 3709642"/>
              <a:gd name="connsiteX17" fmla="*/ 357466 w 559472"/>
              <a:gd name="connsiteY17" fmla="*/ 2189233 h 3709642"/>
              <a:gd name="connsiteX18" fmla="*/ 344982 w 559472"/>
              <a:gd name="connsiteY18" fmla="*/ 2071473 h 3709642"/>
              <a:gd name="connsiteX19" fmla="*/ 332466 w 559472"/>
              <a:gd name="connsiteY19" fmla="*/ 1952216 h 3709642"/>
              <a:gd name="connsiteX20" fmla="*/ 319121 w 559472"/>
              <a:gd name="connsiteY20" fmla="*/ 1833776 h 3709642"/>
              <a:gd name="connsiteX21" fmla="*/ 304408 w 559472"/>
              <a:gd name="connsiteY21" fmla="*/ 1713948 h 3709642"/>
              <a:gd name="connsiteX22" fmla="*/ 288685 w 559472"/>
              <a:gd name="connsiteY22" fmla="*/ 1592703 h 3709642"/>
              <a:gd name="connsiteX23" fmla="*/ 273050 w 559472"/>
              <a:gd name="connsiteY23" fmla="*/ 1471451 h 3709642"/>
              <a:gd name="connsiteX24" fmla="*/ 255813 w 559472"/>
              <a:gd name="connsiteY24" fmla="*/ 1350328 h 3709642"/>
              <a:gd name="connsiteX25" fmla="*/ 237060 w 559472"/>
              <a:gd name="connsiteY25" fmla="*/ 1227080 h 3709642"/>
              <a:gd name="connsiteX26" fmla="*/ 218488 w 559472"/>
              <a:gd name="connsiteY26" fmla="*/ 1106065 h 3709642"/>
              <a:gd name="connsiteX27" fmla="*/ 198221 w 559472"/>
              <a:gd name="connsiteY27" fmla="*/ 982940 h 3709642"/>
              <a:gd name="connsiteX28" fmla="*/ 177152 w 559472"/>
              <a:gd name="connsiteY28" fmla="*/ 858755 h 3709642"/>
              <a:gd name="connsiteX29" fmla="*/ 155551 w 559472"/>
              <a:gd name="connsiteY29" fmla="*/ 736861 h 3709642"/>
              <a:gd name="connsiteX30" fmla="*/ 131782 w 559472"/>
              <a:gd name="connsiteY30" fmla="*/ 613645 h 3709642"/>
              <a:gd name="connsiteX31" fmla="*/ 107123 w 559472"/>
              <a:gd name="connsiteY31" fmla="*/ 490500 h 3709642"/>
              <a:gd name="connsiteX32" fmla="*/ 82552 w 559472"/>
              <a:gd name="connsiteY32" fmla="*/ 367348 h 3709642"/>
              <a:gd name="connsiteX33" fmla="*/ 55608 w 559472"/>
              <a:gd name="connsiteY33" fmla="*/ 244762 h 3709642"/>
              <a:gd name="connsiteX34" fmla="*/ 28130 w 559472"/>
              <a:gd name="connsiteY34" fmla="*/ 122220 h 3709642"/>
              <a:gd name="connsiteX35" fmla="*/ 0 w 559472"/>
              <a:gd name="connsiteY35" fmla="*/ 0 h 37096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559472" h="3709642">
                <a:moveTo>
                  <a:pt x="0" y="0"/>
                </a:moveTo>
                <a:lnTo>
                  <a:pt x="473952" y="0"/>
                </a:lnTo>
                <a:lnTo>
                  <a:pt x="485840" y="161194"/>
                </a:lnTo>
                <a:cubicBezTo>
                  <a:pt x="552063" y="1147770"/>
                  <a:pt x="592441" y="3086737"/>
                  <a:pt x="523949" y="3672197"/>
                </a:cubicBezTo>
                <a:cubicBezTo>
                  <a:pt x="500842" y="3684557"/>
                  <a:pt x="477855" y="3697282"/>
                  <a:pt x="454748" y="3709642"/>
                </a:cubicBezTo>
                <a:lnTo>
                  <a:pt x="448224" y="3510471"/>
                </a:lnTo>
                <a:lnTo>
                  <a:pt x="443564" y="3408563"/>
                </a:lnTo>
                <a:lnTo>
                  <a:pt x="438902" y="3304407"/>
                </a:lnTo>
                <a:lnTo>
                  <a:pt x="433941" y="3198777"/>
                </a:lnTo>
                <a:lnTo>
                  <a:pt x="427584" y="3092510"/>
                </a:lnTo>
                <a:lnTo>
                  <a:pt x="420988" y="2984390"/>
                </a:lnTo>
                <a:lnTo>
                  <a:pt x="414330" y="2874401"/>
                </a:lnTo>
                <a:lnTo>
                  <a:pt x="406840" y="2762980"/>
                </a:lnTo>
                <a:lnTo>
                  <a:pt x="397745" y="2650566"/>
                </a:lnTo>
                <a:lnTo>
                  <a:pt x="389154" y="2536612"/>
                </a:lnTo>
                <a:lnTo>
                  <a:pt x="379225" y="2421642"/>
                </a:lnTo>
                <a:lnTo>
                  <a:pt x="368316" y="2305627"/>
                </a:lnTo>
                <a:lnTo>
                  <a:pt x="357466" y="2189233"/>
                </a:lnTo>
                <a:lnTo>
                  <a:pt x="344982" y="2071473"/>
                </a:lnTo>
                <a:lnTo>
                  <a:pt x="332466" y="1952216"/>
                </a:lnTo>
                <a:lnTo>
                  <a:pt x="319121" y="1833776"/>
                </a:lnTo>
                <a:lnTo>
                  <a:pt x="304408" y="1713948"/>
                </a:lnTo>
                <a:lnTo>
                  <a:pt x="288685" y="1592703"/>
                </a:lnTo>
                <a:lnTo>
                  <a:pt x="273050" y="1471451"/>
                </a:lnTo>
                <a:lnTo>
                  <a:pt x="255813" y="1350328"/>
                </a:lnTo>
                <a:lnTo>
                  <a:pt x="237060" y="1227080"/>
                </a:lnTo>
                <a:lnTo>
                  <a:pt x="218488" y="1106065"/>
                </a:lnTo>
                <a:lnTo>
                  <a:pt x="198221" y="982940"/>
                </a:lnTo>
                <a:lnTo>
                  <a:pt x="177152" y="858755"/>
                </a:lnTo>
                <a:lnTo>
                  <a:pt x="155551" y="736861"/>
                </a:lnTo>
                <a:lnTo>
                  <a:pt x="131782" y="613645"/>
                </a:lnTo>
                <a:lnTo>
                  <a:pt x="107123" y="490500"/>
                </a:lnTo>
                <a:lnTo>
                  <a:pt x="82552" y="367348"/>
                </a:lnTo>
                <a:lnTo>
                  <a:pt x="55608" y="244762"/>
                </a:lnTo>
                <a:lnTo>
                  <a:pt x="28130" y="122220"/>
                </a:lnTo>
                <a:lnTo>
                  <a:pt x="0" y="0"/>
                </a:ln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Freeform 5">
            <a:extLst>
              <a:ext uri="{FF2B5EF4-FFF2-40B4-BE49-F238E27FC236}">
                <a16:creationId xmlns:a16="http://schemas.microsoft.com/office/drawing/2014/main" id="{CED8A8E7-35BC-4471-B4CF-ACFC3E7F06F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">
          <a:xfrm rot="16200000">
            <a:off x="2450577" y="2756642"/>
            <a:ext cx="6858000" cy="1344715"/>
          </a:xfrm>
          <a:custGeom>
            <a:avLst/>
            <a:gdLst/>
            <a:ahLst/>
            <a:cxnLst/>
            <a:rect l="l" t="t" r="r" b="b"/>
            <a:pathLst>
              <a:path w="10000" h="8000">
                <a:moveTo>
                  <a:pt x="0" y="0"/>
                </a:moveTo>
                <a:lnTo>
                  <a:pt x="0" y="7970"/>
                </a:lnTo>
                <a:lnTo>
                  <a:pt x="10000" y="8000"/>
                </a:lnTo>
                <a:lnTo>
                  <a:pt x="10000" y="7"/>
                </a:lnTo>
                <a:lnTo>
                  <a:pt x="10000" y="7"/>
                </a:lnTo>
                <a:lnTo>
                  <a:pt x="9773" y="156"/>
                </a:lnTo>
                <a:lnTo>
                  <a:pt x="9547" y="298"/>
                </a:lnTo>
                <a:lnTo>
                  <a:pt x="9320" y="437"/>
                </a:lnTo>
                <a:lnTo>
                  <a:pt x="9092" y="556"/>
                </a:lnTo>
                <a:lnTo>
                  <a:pt x="8865" y="676"/>
                </a:lnTo>
                <a:lnTo>
                  <a:pt x="8637" y="788"/>
                </a:lnTo>
                <a:lnTo>
                  <a:pt x="8412" y="884"/>
                </a:lnTo>
                <a:lnTo>
                  <a:pt x="8184" y="975"/>
                </a:lnTo>
                <a:lnTo>
                  <a:pt x="7957" y="1058"/>
                </a:lnTo>
                <a:lnTo>
                  <a:pt x="7734" y="1130"/>
                </a:lnTo>
                <a:lnTo>
                  <a:pt x="7508" y="1202"/>
                </a:lnTo>
                <a:lnTo>
                  <a:pt x="7285" y="1262"/>
                </a:lnTo>
                <a:lnTo>
                  <a:pt x="7062" y="1309"/>
                </a:lnTo>
                <a:lnTo>
                  <a:pt x="6840" y="1358"/>
                </a:lnTo>
                <a:lnTo>
                  <a:pt x="6620" y="1399"/>
                </a:lnTo>
                <a:lnTo>
                  <a:pt x="6402" y="1428"/>
                </a:lnTo>
                <a:lnTo>
                  <a:pt x="6184" y="1453"/>
                </a:lnTo>
                <a:lnTo>
                  <a:pt x="5968" y="1477"/>
                </a:lnTo>
                <a:lnTo>
                  <a:pt x="5755" y="1488"/>
                </a:lnTo>
                <a:lnTo>
                  <a:pt x="5542" y="1500"/>
                </a:lnTo>
                <a:lnTo>
                  <a:pt x="5332" y="1506"/>
                </a:lnTo>
                <a:lnTo>
                  <a:pt x="5124" y="1500"/>
                </a:lnTo>
                <a:lnTo>
                  <a:pt x="4918" y="1500"/>
                </a:lnTo>
                <a:lnTo>
                  <a:pt x="4714" y="1488"/>
                </a:lnTo>
                <a:lnTo>
                  <a:pt x="4514" y="1470"/>
                </a:lnTo>
                <a:lnTo>
                  <a:pt x="4316" y="1453"/>
                </a:lnTo>
                <a:lnTo>
                  <a:pt x="4122" y="1434"/>
                </a:lnTo>
                <a:lnTo>
                  <a:pt x="3929" y="1405"/>
                </a:lnTo>
                <a:lnTo>
                  <a:pt x="3739" y="1374"/>
                </a:lnTo>
                <a:lnTo>
                  <a:pt x="3553" y="1346"/>
                </a:lnTo>
                <a:lnTo>
                  <a:pt x="3190" y="1267"/>
                </a:lnTo>
                <a:lnTo>
                  <a:pt x="2842" y="1183"/>
                </a:lnTo>
                <a:lnTo>
                  <a:pt x="2508" y="1095"/>
                </a:lnTo>
                <a:lnTo>
                  <a:pt x="2192" y="998"/>
                </a:lnTo>
                <a:lnTo>
                  <a:pt x="1890" y="897"/>
                </a:lnTo>
                <a:lnTo>
                  <a:pt x="1610" y="788"/>
                </a:lnTo>
                <a:lnTo>
                  <a:pt x="1347" y="681"/>
                </a:lnTo>
                <a:lnTo>
                  <a:pt x="1105" y="574"/>
                </a:lnTo>
                <a:lnTo>
                  <a:pt x="883" y="473"/>
                </a:lnTo>
                <a:lnTo>
                  <a:pt x="686" y="377"/>
                </a:lnTo>
                <a:lnTo>
                  <a:pt x="508" y="286"/>
                </a:lnTo>
                <a:lnTo>
                  <a:pt x="358" y="210"/>
                </a:lnTo>
                <a:lnTo>
                  <a:pt x="232" y="138"/>
                </a:lnTo>
                <a:lnTo>
                  <a:pt x="59" y="35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1EB0BF28-EC06-4525-BF31-73A9489ADB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094411" y="0"/>
            <a:ext cx="6098008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Объект 7" descr="Изображение выглядит как объект&#10;&#10;Описание создано с очень высокой степенью достоверности">
            <a:extLst>
              <a:ext uri="{FF2B5EF4-FFF2-40B4-BE49-F238E27FC236}">
                <a16:creationId xmlns:a16="http://schemas.microsoft.com/office/drawing/2014/main" id="{0D5494B5-AD90-4691-8A9D-A5DBB2299ED2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4410" y="717466"/>
            <a:ext cx="5449471" cy="2543796"/>
          </a:xfrm>
          <a:prstGeom prst="rect">
            <a:avLst/>
          </a:prstGeom>
          <a:effectLst/>
        </p:spPr>
      </p:pic>
      <p:sp>
        <p:nvSpPr>
          <p:cNvPr id="34" name="Rectangle 33">
            <a:extLst>
              <a:ext uri="{FF2B5EF4-FFF2-40B4-BE49-F238E27FC236}">
                <a16:creationId xmlns:a16="http://schemas.microsoft.com/office/drawing/2014/main" id="{D12AFDE8-E1ED-4A49-B8B3-4953F4B8ACB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44244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3" name="Content Placeholder 12">
            <a:extLst>
              <a:ext uri="{FF2B5EF4-FFF2-40B4-BE49-F238E27FC236}">
                <a16:creationId xmlns:a16="http://schemas.microsoft.com/office/drawing/2014/main" id="{22D7B4D1-7505-4445-863C-C1880DB8199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46113" y="2052918"/>
            <a:ext cx="4165146" cy="4195481"/>
          </a:xfrm>
        </p:spPr>
        <p:txBody>
          <a:bodyPr vert="horz" lIns="91440" tIns="45720" rIns="91440" bIns="45720" rtlCol="0">
            <a:normAutofit/>
          </a:bodyPr>
          <a:lstStyle/>
          <a:p>
            <a:endParaRPr lang="en-US" dirty="0"/>
          </a:p>
        </p:txBody>
      </p:sp>
      <p:pic>
        <p:nvPicPr>
          <p:cNvPr id="11" name="Объект 5">
            <a:extLst>
              <a:ext uri="{FF2B5EF4-FFF2-40B4-BE49-F238E27FC236}">
                <a16:creationId xmlns:a16="http://schemas.microsoft.com/office/drawing/2014/main" id="{8C8106CA-A122-4405-B046-16EFF8204E58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0099" y="3526971"/>
            <a:ext cx="4838092" cy="2721427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p14="http://schemas.microsoft.com/office/powerpoint/2010/main" val="140173094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bg2">
                <a:shade val="69000"/>
                <a:hueMod val="108000"/>
                <a:satMod val="164000"/>
                <a:lumMod val="74000"/>
              </a:schemeClr>
              <a:schemeClr val="bg2">
                <a:tint val="96000"/>
                <a:hueMod val="88000"/>
                <a:satMod val="140000"/>
                <a:lumMod val="132000"/>
              </a:schemeClr>
            </a:duotone>
            <a:extLst/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DF19BAF3-7E20-4B9D-B544-BABAEEA1FA7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950648F4-ABCD-4DF0-8641-76CFB235472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4" name="Oval 13">
            <a:extLst>
              <a:ext uri="{FF2B5EF4-FFF2-40B4-BE49-F238E27FC236}">
                <a16:creationId xmlns:a16="http://schemas.microsoft.com/office/drawing/2014/main" id="{989BE678-777B-482A-A616-FEDC47B162E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CF1EB4BD-9C7E-4AA3-9681-C7EB0DA6250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94AAE3AA-3759-4D28-B0EF-575F25A5146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20" name="Rectangle 19">
            <a:extLst>
              <a:ext uri="{FF2B5EF4-FFF2-40B4-BE49-F238E27FC236}">
                <a16:creationId xmlns:a16="http://schemas.microsoft.com/office/drawing/2014/main" id="{D28BE0C3-2102-4820-B88B-A448B1840D1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7F7EC48-F4F2-4750-BAD7-FB3907923F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42108" y="1454964"/>
            <a:ext cx="4802191" cy="2238731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z="3600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То, что выражает, объясняет собой что-нибудь</a:t>
            </a:r>
            <a:endParaRPr lang="en-US" sz="3600" dirty="0">
              <a:solidFill>
                <a:schemeClr val="accent3">
                  <a:lumMod val="40000"/>
                  <a:lumOff val="60000"/>
                </a:schemeClr>
              </a:solidFill>
            </a:endParaRPr>
          </a:p>
        </p:txBody>
      </p:sp>
      <p:pic>
        <p:nvPicPr>
          <p:cNvPr id="5" name="Объект 4" descr="Изображение выглядит как человек, небо, спорт, женщина&#10;&#10;Описание создано с очень высокой степенью достоверности">
            <a:extLst>
              <a:ext uri="{FF2B5EF4-FFF2-40B4-BE49-F238E27FC236}">
                <a16:creationId xmlns:a16="http://schemas.microsoft.com/office/drawing/2014/main" id="{64A948D1-3818-4C5F-A75C-3FA8821742F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" b="2663"/>
          <a:stretch/>
        </p:blipFill>
        <p:spPr>
          <a:xfrm>
            <a:off x="-1" y="10"/>
            <a:ext cx="6094407" cy="68579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552331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C58DE54-9E1C-4862-9EC8-E01E6E568A5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54955" y="1447801"/>
            <a:ext cx="10015808" cy="1088010"/>
          </a:xfrm>
        </p:spPr>
        <p:txBody>
          <a:bodyPr/>
          <a:lstStyle/>
          <a:p>
            <a:r>
              <a:rPr lang="ru-RU" sz="3600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Какое слово объединяет все рисунки?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914FCA91-5FE0-4020-B2BB-B29B63C1761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54955" y="3195688"/>
            <a:ext cx="8825658" cy="1291472"/>
          </a:xfrm>
        </p:spPr>
        <p:txBody>
          <a:bodyPr>
            <a:noAutofit/>
          </a:bodyPr>
          <a:lstStyle/>
          <a:p>
            <a:pPr algn="ctr"/>
            <a:r>
              <a:rPr lang="ru-RU" sz="7200" dirty="0">
                <a:solidFill>
                  <a:schemeClr val="accent1"/>
                </a:solidFill>
                <a:latin typeface="Arial Black" panose="020B0A04020102020204" pitchFamily="34" charset="0"/>
              </a:rPr>
              <a:t>язык</a:t>
            </a:r>
          </a:p>
        </p:txBody>
      </p:sp>
    </p:spTree>
    <p:extLst>
      <p:ext uri="{BB962C8B-B14F-4D97-AF65-F5344CB8AC3E}">
        <p14:creationId xmlns:p14="http://schemas.microsoft.com/office/powerpoint/2010/main" val="30449626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он">
  <a:themeElements>
    <a:clrScheme name="Ион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Ион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он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</TotalTime>
  <Words>673</Words>
  <Application>Microsoft Office PowerPoint</Application>
  <PresentationFormat>Широкоэкранный</PresentationFormat>
  <Paragraphs>47</Paragraphs>
  <Slides>18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3" baseType="lpstr">
      <vt:lpstr>Arial</vt:lpstr>
      <vt:lpstr>Arial Black</vt:lpstr>
      <vt:lpstr>Century Gothic</vt:lpstr>
      <vt:lpstr>Wingdings 3</vt:lpstr>
      <vt:lpstr>Ион</vt:lpstr>
      <vt:lpstr>Язык – важнейшее средство общения</vt:lpstr>
      <vt:lpstr>Что объединяет картинки?</vt:lpstr>
      <vt:lpstr>То, что имеет удлинённую, вытянутую форму </vt:lpstr>
      <vt:lpstr>Презентация PowerPoint</vt:lpstr>
      <vt:lpstr>Исторически сложившаяся система звуковых, словарных и грамматичкских средств, являющаяся орудием общения</vt:lpstr>
      <vt:lpstr>Презентация PowerPoint</vt:lpstr>
      <vt:lpstr>Система знаков, передающих информацию</vt:lpstr>
      <vt:lpstr>То, что выражает, объясняет собой что-нибудь</vt:lpstr>
      <vt:lpstr>Какое слово объединяет все рисунки?</vt:lpstr>
      <vt:lpstr>Это было давным – давно, так давно, что эту историю уже забыли. В некотором царстве, в некотором государстве жили-были три брата. Жили - не тужили, занимались охотой, рыбной ловлей. А по соседству, в другом государстве, жил злой и коварный волшебник. Вот как-то раз во время охоты, догоняя дичь, перешли братья границу своей земли и даже глазом не успели моргнуть, как были захвачены в плен чародеем, который в наказание одного из них лишил зрения, другого – слуха, а третьего – дара речи. И сказал им злой колдун: «Наказание будет длиться до тех пор, пока каждый и вас не отыщет дороги домой». Развели братьев в разные стороны, и побрели они своим путём…   - Как вы думаете, что стало дальше?</vt:lpstr>
      <vt:lpstr>Первым возвратился домой слепой и тут же прозрел. Гораздо позже вернулся глухой и сразу же стал слышать. А тот, кто потерял способность говорить, совсем не вернулся.   Почему же не смог вернуться домой немой брат? Аргументируйте свое мнение.  </vt:lpstr>
      <vt:lpstr>Зачем нужен язык?</vt:lpstr>
      <vt:lpstr>- Какими примерами из своей жизни вы можете доказать, что язык - это средство общения?</vt:lpstr>
      <vt:lpstr>- Откройте учебник (упражнение №1). Прочитайте текст известного писателя Л.В. Успенского. Что нового о значении языка в жизни людей вы узнали? Обратите внимание на выделенные в тексте слова.</vt:lpstr>
      <vt:lpstr>Когда у нас возникает какая-либо мысль , нам хочется поделиться ею с другими. Для выражения мысли потребуется не одно предложение, а несколько, много.      В таком случае мы строим текст. Постройте текст из предложенных предложений. </vt:lpstr>
      <vt:lpstr>Презентация PowerPoint</vt:lpstr>
      <vt:lpstr>Писатель В.Солоухин заметил, что «почти всё у человека предназначено для самого себя: глаза – смотреть, ноги – ходить, рот – поглощать пищу, - всё нужно самому себе, кроме улыбки. Улыбка самому себе не нужна. Если бы не зеркала, вы её никогда бы даже не увидели. Улыбка предназначена другим людям, чтобы им с вами было хорошо, радостно и легко. Это ужасно, если за 10 дней тебе никто не улыбнулся и ты никому не улыбнулся. Душа зябнет и каменеет». Чтобы этого с нами не случилось, посмотрите друг на друга и улыбнитесь. </vt:lpstr>
      <vt:lpstr>Домашнее задание: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Язык – важнейшее средство общения</dc:title>
  <dc:creator>Александр Дубовицкий</dc:creator>
  <cp:lastModifiedBy>Александр Дубовицкий</cp:lastModifiedBy>
  <cp:revision>6</cp:revision>
  <dcterms:created xsi:type="dcterms:W3CDTF">2018-07-19T08:41:12Z</dcterms:created>
  <dcterms:modified xsi:type="dcterms:W3CDTF">2018-07-20T09:18:20Z</dcterms:modified>
</cp:coreProperties>
</file>