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6" r:id="rId2"/>
    <p:sldId id="288" r:id="rId3"/>
    <p:sldId id="289" r:id="rId4"/>
    <p:sldId id="290" r:id="rId5"/>
    <p:sldId id="291" r:id="rId6"/>
    <p:sldId id="292" r:id="rId7"/>
    <p:sldId id="293" r:id="rId8"/>
    <p:sldId id="294" r:id="rId9"/>
    <p:sldId id="295" r:id="rId10"/>
    <p:sldId id="296" r:id="rId11"/>
    <p:sldId id="297" r:id="rId12"/>
    <p:sldId id="298" r:id="rId13"/>
    <p:sldId id="299" r:id="rId14"/>
    <p:sldId id="300" r:id="rId15"/>
    <p:sldId id="301"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368" autoAdjust="0"/>
    <p:restoredTop sz="94660"/>
  </p:normalViewPr>
  <p:slideViewPr>
    <p:cSldViewPr>
      <p:cViewPr varScale="1">
        <p:scale>
          <a:sx n="73" d="100"/>
          <a:sy n="73" d="100"/>
        </p:scale>
        <p:origin x="-1140"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4500"/>
            </a:lvl1pPr>
          </a:lstStyle>
          <a:p>
            <a:r>
              <a:rPr lang="ru-RU" smtClean="0"/>
              <a:t>Образец заголовка</a:t>
            </a:r>
            <a:endParaRPr lang="ru-RU"/>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B9AF0FC-8D29-4ECE-9456-89F12D02D114}" type="datetimeFigureOut">
              <a:rPr lang="ru-RU" smtClean="0"/>
              <a:pPr/>
              <a:t>20.07.2018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07D5B83-277A-4D99-A63D-F00327472D7B}" type="slidenum">
              <a:rPr lang="ru-RU" smtClean="0"/>
              <a:pPr/>
              <a:t>‹#›</a:t>
            </a:fld>
            <a:endParaRPr lang="ru-RU"/>
          </a:p>
        </p:txBody>
      </p:sp>
    </p:spTree>
    <p:extLst>
      <p:ext uri="{BB962C8B-B14F-4D97-AF65-F5344CB8AC3E}">
        <p14:creationId xmlns:p14="http://schemas.microsoft.com/office/powerpoint/2010/main" xmlns="" val="24558135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B9AF0FC-8D29-4ECE-9456-89F12D02D114}" type="datetimeFigureOut">
              <a:rPr lang="ru-RU" smtClean="0"/>
              <a:pPr/>
              <a:t>20.07.2018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07D5B83-277A-4D99-A63D-F00327472D7B}" type="slidenum">
              <a:rPr lang="ru-RU" smtClean="0"/>
              <a:pPr/>
              <a:t>‹#›</a:t>
            </a:fld>
            <a:endParaRPr lang="ru-RU"/>
          </a:p>
        </p:txBody>
      </p:sp>
    </p:spTree>
    <p:extLst>
      <p:ext uri="{BB962C8B-B14F-4D97-AF65-F5344CB8AC3E}">
        <p14:creationId xmlns:p14="http://schemas.microsoft.com/office/powerpoint/2010/main" xmlns="" val="16282772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43675" y="365125"/>
            <a:ext cx="1971675"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B9AF0FC-8D29-4ECE-9456-89F12D02D114}" type="datetimeFigureOut">
              <a:rPr lang="ru-RU" smtClean="0"/>
              <a:pPr/>
              <a:t>20.07.2018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07D5B83-277A-4D99-A63D-F00327472D7B}" type="slidenum">
              <a:rPr lang="ru-RU" smtClean="0"/>
              <a:pPr/>
              <a:t>‹#›</a:t>
            </a:fld>
            <a:endParaRPr lang="ru-RU"/>
          </a:p>
        </p:txBody>
      </p:sp>
    </p:spTree>
    <p:extLst>
      <p:ext uri="{BB962C8B-B14F-4D97-AF65-F5344CB8AC3E}">
        <p14:creationId xmlns:p14="http://schemas.microsoft.com/office/powerpoint/2010/main" xmlns="" val="20447626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B9AF0FC-8D29-4ECE-9456-89F12D02D114}" type="datetimeFigureOut">
              <a:rPr lang="ru-RU" smtClean="0"/>
              <a:pPr/>
              <a:t>20.07.2018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07D5B83-277A-4D99-A63D-F00327472D7B}" type="slidenum">
              <a:rPr lang="ru-RU" smtClean="0"/>
              <a:pPr/>
              <a:t>‹#›</a:t>
            </a:fld>
            <a:endParaRPr lang="ru-RU"/>
          </a:p>
        </p:txBody>
      </p:sp>
    </p:spTree>
    <p:extLst>
      <p:ext uri="{BB962C8B-B14F-4D97-AF65-F5344CB8AC3E}">
        <p14:creationId xmlns:p14="http://schemas.microsoft.com/office/powerpoint/2010/main" xmlns="" val="31885197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9"/>
            <a:ext cx="7886700" cy="2852737"/>
          </a:xfrm>
        </p:spPr>
        <p:txBody>
          <a:bodyPr anchor="b"/>
          <a:lstStyle>
            <a:lvl1pPr>
              <a:defRPr sz="4500"/>
            </a:lvl1pPr>
          </a:lstStyle>
          <a:p>
            <a:r>
              <a:rPr lang="ru-RU" smtClean="0"/>
              <a:t>Образец заголовка</a:t>
            </a:r>
            <a:endParaRPr lang="ru-RU"/>
          </a:p>
        </p:txBody>
      </p:sp>
      <p:sp>
        <p:nvSpPr>
          <p:cNvPr id="3" name="Текст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B9AF0FC-8D29-4ECE-9456-89F12D02D114}" type="datetimeFigureOut">
              <a:rPr lang="ru-RU" smtClean="0"/>
              <a:pPr/>
              <a:t>20.07.2018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07D5B83-277A-4D99-A63D-F00327472D7B}" type="slidenum">
              <a:rPr lang="ru-RU" smtClean="0"/>
              <a:pPr/>
              <a:t>‹#›</a:t>
            </a:fld>
            <a:endParaRPr lang="ru-RU"/>
          </a:p>
        </p:txBody>
      </p:sp>
    </p:spTree>
    <p:extLst>
      <p:ext uri="{BB962C8B-B14F-4D97-AF65-F5344CB8AC3E}">
        <p14:creationId xmlns:p14="http://schemas.microsoft.com/office/powerpoint/2010/main" xmlns="" val="3153389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B9AF0FC-8D29-4ECE-9456-89F12D02D114}" type="datetimeFigureOut">
              <a:rPr lang="ru-RU" smtClean="0"/>
              <a:pPr/>
              <a:t>20.07.2018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07D5B83-277A-4D99-A63D-F00327472D7B}" type="slidenum">
              <a:rPr lang="ru-RU" smtClean="0"/>
              <a:pPr/>
              <a:t>‹#›</a:t>
            </a:fld>
            <a:endParaRPr lang="ru-RU"/>
          </a:p>
        </p:txBody>
      </p:sp>
    </p:spTree>
    <p:extLst>
      <p:ext uri="{BB962C8B-B14F-4D97-AF65-F5344CB8AC3E}">
        <p14:creationId xmlns:p14="http://schemas.microsoft.com/office/powerpoint/2010/main" xmlns="" val="1954301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365126"/>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4" name="Объект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6" name="Объект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B9AF0FC-8D29-4ECE-9456-89F12D02D114}" type="datetimeFigureOut">
              <a:rPr lang="ru-RU" smtClean="0"/>
              <a:pPr/>
              <a:t>20.07.2018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07D5B83-277A-4D99-A63D-F00327472D7B}" type="slidenum">
              <a:rPr lang="ru-RU" smtClean="0"/>
              <a:pPr/>
              <a:t>‹#›</a:t>
            </a:fld>
            <a:endParaRPr lang="ru-RU"/>
          </a:p>
        </p:txBody>
      </p:sp>
    </p:spTree>
    <p:extLst>
      <p:ext uri="{BB962C8B-B14F-4D97-AF65-F5344CB8AC3E}">
        <p14:creationId xmlns:p14="http://schemas.microsoft.com/office/powerpoint/2010/main" xmlns="" val="42215206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B9AF0FC-8D29-4ECE-9456-89F12D02D114}" type="datetimeFigureOut">
              <a:rPr lang="ru-RU" smtClean="0"/>
              <a:pPr/>
              <a:t>20.07.2018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07D5B83-277A-4D99-A63D-F00327472D7B}" type="slidenum">
              <a:rPr lang="ru-RU" smtClean="0"/>
              <a:pPr/>
              <a:t>‹#›</a:t>
            </a:fld>
            <a:endParaRPr lang="ru-RU"/>
          </a:p>
        </p:txBody>
      </p:sp>
    </p:spTree>
    <p:extLst>
      <p:ext uri="{BB962C8B-B14F-4D97-AF65-F5344CB8AC3E}">
        <p14:creationId xmlns:p14="http://schemas.microsoft.com/office/powerpoint/2010/main" xmlns="" val="35028000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B9AF0FC-8D29-4ECE-9456-89F12D02D114}" type="datetimeFigureOut">
              <a:rPr lang="ru-RU" smtClean="0"/>
              <a:pPr/>
              <a:t>20.07.2018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07D5B83-277A-4D99-A63D-F00327472D7B}" type="slidenum">
              <a:rPr lang="ru-RU" smtClean="0"/>
              <a:pPr/>
              <a:t>‹#›</a:t>
            </a:fld>
            <a:endParaRPr lang="ru-RU"/>
          </a:p>
        </p:txBody>
      </p:sp>
    </p:spTree>
    <p:extLst>
      <p:ext uri="{BB962C8B-B14F-4D97-AF65-F5344CB8AC3E}">
        <p14:creationId xmlns:p14="http://schemas.microsoft.com/office/powerpoint/2010/main" xmlns="" val="3442130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smtClean="0"/>
              <a:t>Образец заголовка</a:t>
            </a:r>
            <a:endParaRPr lang="ru-RU"/>
          </a:p>
        </p:txBody>
      </p:sp>
      <p:sp>
        <p:nvSpPr>
          <p:cNvPr id="3" name="Объект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Дата 4"/>
          <p:cNvSpPr>
            <a:spLocks noGrp="1"/>
          </p:cNvSpPr>
          <p:nvPr>
            <p:ph type="dt" sz="half" idx="10"/>
          </p:nvPr>
        </p:nvSpPr>
        <p:spPr/>
        <p:txBody>
          <a:bodyPr/>
          <a:lstStyle/>
          <a:p>
            <a:fld id="{8B9AF0FC-8D29-4ECE-9456-89F12D02D114}" type="datetimeFigureOut">
              <a:rPr lang="ru-RU" smtClean="0"/>
              <a:pPr/>
              <a:t>20.07.2018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07D5B83-277A-4D99-A63D-F00327472D7B}" type="slidenum">
              <a:rPr lang="ru-RU" smtClean="0"/>
              <a:pPr/>
              <a:t>‹#›</a:t>
            </a:fld>
            <a:endParaRPr lang="ru-RU"/>
          </a:p>
        </p:txBody>
      </p:sp>
    </p:spTree>
    <p:extLst>
      <p:ext uri="{BB962C8B-B14F-4D97-AF65-F5344CB8AC3E}">
        <p14:creationId xmlns:p14="http://schemas.microsoft.com/office/powerpoint/2010/main" xmlns="" val="1923642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smtClean="0"/>
              <a:t>Образец заголовка</a:t>
            </a:r>
            <a:endParaRPr lang="ru-RU"/>
          </a:p>
        </p:txBody>
      </p:sp>
      <p:sp>
        <p:nvSpPr>
          <p:cNvPr id="3" name="Рисунок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ru-RU"/>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Дата 4"/>
          <p:cNvSpPr>
            <a:spLocks noGrp="1"/>
          </p:cNvSpPr>
          <p:nvPr>
            <p:ph type="dt" sz="half" idx="10"/>
          </p:nvPr>
        </p:nvSpPr>
        <p:spPr/>
        <p:txBody>
          <a:bodyPr/>
          <a:lstStyle/>
          <a:p>
            <a:fld id="{8B9AF0FC-8D29-4ECE-9456-89F12D02D114}" type="datetimeFigureOut">
              <a:rPr lang="ru-RU" smtClean="0"/>
              <a:pPr/>
              <a:t>20.07.2018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07D5B83-277A-4D99-A63D-F00327472D7B}" type="slidenum">
              <a:rPr lang="ru-RU" smtClean="0"/>
              <a:pPr/>
              <a:t>‹#›</a:t>
            </a:fld>
            <a:endParaRPr lang="ru-RU"/>
          </a:p>
        </p:txBody>
      </p:sp>
    </p:spTree>
    <p:extLst>
      <p:ext uri="{BB962C8B-B14F-4D97-AF65-F5344CB8AC3E}">
        <p14:creationId xmlns:p14="http://schemas.microsoft.com/office/powerpoint/2010/main" xmlns="" val="10462084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B9AF0FC-8D29-4ECE-9456-89F12D02D114}" type="datetimeFigureOut">
              <a:rPr lang="ru-RU" smtClean="0"/>
              <a:pPr/>
              <a:t>20.07.2018</a:t>
            </a:fld>
            <a:endParaRPr lang="ru-RU"/>
          </a:p>
        </p:txBody>
      </p:sp>
      <p:sp>
        <p:nvSpPr>
          <p:cNvPr id="5" name="Нижний колонтитул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07D5B83-277A-4D99-A63D-F00327472D7B}" type="slidenum">
              <a:rPr lang="ru-RU" smtClean="0"/>
              <a:pPr/>
              <a:t>‹#›</a:t>
            </a:fld>
            <a:endParaRPr lang="ru-RU"/>
          </a:p>
        </p:txBody>
      </p:sp>
    </p:spTree>
    <p:extLst>
      <p:ext uri="{BB962C8B-B14F-4D97-AF65-F5344CB8AC3E}">
        <p14:creationId xmlns:p14="http://schemas.microsoft.com/office/powerpoint/2010/main" xmlns="" val="27228903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s://ru.wikipedia.org/wiki/%D0%9A%D1%80%D0%B8%D1%81%D1%82%D0%B0%D0%BB%D0%BB" TargetMode="External"/><Relationship Id="rId2" Type="http://schemas.openxmlformats.org/officeDocument/2006/relationships/hyperlink" Target="https://ru.wikipedia.org/wiki/%D0%A1%D0%BD%D0%B5%D0%B3"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b="1" i="1" dirty="0" smtClean="0">
                <a:solidFill>
                  <a:srgbClr val="002060"/>
                </a:solidFill>
                <a:latin typeface="Times New Roman" pitchFamily="18" charset="0"/>
                <a:cs typeface="Times New Roman" pitchFamily="18" charset="0"/>
              </a:rPr>
              <a:t> </a:t>
            </a:r>
            <a:endParaRPr lang="ru-RU" sz="3600" b="1" i="1" dirty="0">
              <a:solidFill>
                <a:srgbClr val="002060"/>
              </a:solidFill>
              <a:latin typeface="Times New Roman" pitchFamily="18" charset="0"/>
              <a:cs typeface="Times New Roman" pitchFamily="18" charset="0"/>
            </a:endParaRPr>
          </a:p>
        </p:txBody>
      </p:sp>
      <p:sp>
        <p:nvSpPr>
          <p:cNvPr id="5" name="Содержимое 4"/>
          <p:cNvSpPr>
            <a:spLocks noGrp="1"/>
          </p:cNvSpPr>
          <p:nvPr>
            <p:ph idx="1"/>
          </p:nvPr>
        </p:nvSpPr>
        <p:spPr>
          <a:xfrm>
            <a:off x="628650" y="500042"/>
            <a:ext cx="7886700" cy="5676921"/>
          </a:xfrm>
        </p:spPr>
        <p:txBody>
          <a:bodyPr/>
          <a:lstStyle/>
          <a:p>
            <a:pPr algn="ctr">
              <a:buNone/>
            </a:pPr>
            <a:endParaRPr lang="ru-RU" sz="2400" b="1" i="1" dirty="0" smtClean="0">
              <a:latin typeface="Times New Roman" pitchFamily="18" charset="0"/>
              <a:cs typeface="Times New Roman" pitchFamily="18" charset="0"/>
            </a:endParaRPr>
          </a:p>
          <a:p>
            <a:pPr algn="ctr">
              <a:buNone/>
            </a:pPr>
            <a:r>
              <a:rPr lang="ru-RU" sz="2400" b="1" i="1" dirty="0" err="1" smtClean="0">
                <a:latin typeface="Times New Roman" pitchFamily="18" charset="0"/>
                <a:cs typeface="Times New Roman" pitchFamily="18" charset="0"/>
              </a:rPr>
              <a:t>Мультимедийная</a:t>
            </a:r>
            <a:r>
              <a:rPr lang="ru-RU" sz="2400" b="1" i="1" dirty="0" smtClean="0">
                <a:latin typeface="Times New Roman" pitchFamily="18" charset="0"/>
                <a:cs typeface="Times New Roman" pitchFamily="18" charset="0"/>
              </a:rPr>
              <a:t> </a:t>
            </a:r>
            <a:r>
              <a:rPr lang="ru-RU" sz="2400" b="1" i="1" dirty="0" smtClean="0">
                <a:latin typeface="Times New Roman" pitchFamily="18" charset="0"/>
                <a:cs typeface="Times New Roman" pitchFamily="18" charset="0"/>
              </a:rPr>
              <a:t>разработка</a:t>
            </a:r>
          </a:p>
          <a:p>
            <a:pPr algn="ctr">
              <a:buNone/>
            </a:pPr>
            <a:r>
              <a:rPr lang="ru-RU" sz="2400" b="1" i="1" dirty="0" smtClean="0">
                <a:latin typeface="Times New Roman" pitchFamily="18" charset="0"/>
                <a:cs typeface="Times New Roman" pitchFamily="18" charset="0"/>
              </a:rPr>
              <a:t> образовательной деятельности </a:t>
            </a:r>
          </a:p>
          <a:p>
            <a:pPr algn="ctr">
              <a:buNone/>
            </a:pPr>
            <a:r>
              <a:rPr lang="ru-RU" sz="2400" b="1" i="1" dirty="0" smtClean="0">
                <a:latin typeface="Times New Roman" pitchFamily="18" charset="0"/>
                <a:cs typeface="Times New Roman" pitchFamily="18" charset="0"/>
              </a:rPr>
              <a:t>в средней </a:t>
            </a:r>
            <a:r>
              <a:rPr lang="ru-RU" sz="2400" b="1" i="1" dirty="0" smtClean="0">
                <a:latin typeface="Times New Roman" pitchFamily="18" charset="0"/>
                <a:cs typeface="Times New Roman" pitchFamily="18" charset="0"/>
              </a:rPr>
              <a:t>группе</a:t>
            </a:r>
          </a:p>
          <a:p>
            <a:pPr algn="ctr">
              <a:buNone/>
            </a:pPr>
            <a:r>
              <a:rPr lang="ru-RU" sz="2400" b="1" i="1" dirty="0" smtClean="0">
                <a:latin typeface="Times New Roman" pitchFamily="18" charset="0"/>
                <a:cs typeface="Times New Roman" pitchFamily="18" charset="0"/>
              </a:rPr>
              <a:t>  по </a:t>
            </a:r>
            <a:r>
              <a:rPr lang="ru-RU" sz="2400" b="1" i="1" dirty="0" smtClean="0">
                <a:latin typeface="Times New Roman" pitchFamily="18" charset="0"/>
                <a:cs typeface="Times New Roman" pitchFamily="18" charset="0"/>
              </a:rPr>
              <a:t>о</a:t>
            </a:r>
            <a:r>
              <a:rPr lang="ru-RU" sz="2400" b="1" i="1" dirty="0" smtClean="0">
                <a:latin typeface="Times New Roman" pitchFamily="18" charset="0"/>
                <a:cs typeface="Times New Roman" pitchFamily="18" charset="0"/>
              </a:rPr>
              <a:t>бразовательной области </a:t>
            </a:r>
            <a:r>
              <a:rPr lang="ru-RU" sz="2400" b="1" i="1" dirty="0" smtClean="0">
                <a:latin typeface="Times New Roman" pitchFamily="18" charset="0"/>
                <a:cs typeface="Times New Roman" pitchFamily="18" charset="0"/>
              </a:rPr>
              <a:t>«Речевое развитие»</a:t>
            </a:r>
          </a:p>
          <a:p>
            <a:pPr algn="ctr">
              <a:buNone/>
            </a:pPr>
            <a:r>
              <a:rPr lang="ru-RU" sz="2400" b="1" i="1" dirty="0" smtClean="0">
                <a:latin typeface="Times New Roman" pitchFamily="18" charset="0"/>
                <a:cs typeface="Times New Roman" pitchFamily="18" charset="0"/>
              </a:rPr>
              <a:t>о</a:t>
            </a:r>
            <a:r>
              <a:rPr lang="ru-RU" sz="2400" b="1" i="1" dirty="0" smtClean="0">
                <a:latin typeface="Times New Roman" pitchFamily="18" charset="0"/>
                <a:cs typeface="Times New Roman" pitchFamily="18" charset="0"/>
              </a:rPr>
              <a:t>ткрытая  образовательная </a:t>
            </a:r>
            <a:r>
              <a:rPr lang="ru-RU" sz="2400" b="1" i="1" dirty="0" smtClean="0">
                <a:latin typeface="Times New Roman" pitchFamily="18" charset="0"/>
                <a:cs typeface="Times New Roman" pitchFamily="18" charset="0"/>
              </a:rPr>
              <a:t>ситуация </a:t>
            </a:r>
            <a:r>
              <a:rPr lang="ru-RU" sz="2400" b="1" i="1" dirty="0" smtClean="0">
                <a:latin typeface="Times New Roman" pitchFamily="18" charset="0"/>
                <a:cs typeface="Times New Roman" pitchFamily="18" charset="0"/>
              </a:rPr>
              <a:t> </a:t>
            </a:r>
            <a:endParaRPr lang="ru-RU" sz="2400" b="1" i="1" dirty="0" smtClean="0">
              <a:latin typeface="Times New Roman" pitchFamily="18" charset="0"/>
              <a:cs typeface="Times New Roman" pitchFamily="18" charset="0"/>
            </a:endParaRPr>
          </a:p>
          <a:p>
            <a:pPr algn="ctr">
              <a:buNone/>
            </a:pPr>
            <a:r>
              <a:rPr lang="ru-RU" sz="2400" b="1" i="1" dirty="0" smtClean="0">
                <a:latin typeface="Times New Roman" pitchFamily="18" charset="0"/>
                <a:cs typeface="Times New Roman" pitchFamily="18" charset="0"/>
              </a:rPr>
              <a:t>«Зима»</a:t>
            </a:r>
          </a:p>
          <a:p>
            <a:pPr>
              <a:buNone/>
            </a:pPr>
            <a:endParaRPr lang="ru-RU" sz="2000" dirty="0" smtClean="0"/>
          </a:p>
          <a:p>
            <a:pPr>
              <a:buNone/>
            </a:pPr>
            <a:endParaRPr lang="ru-RU" dirty="0"/>
          </a:p>
        </p:txBody>
      </p:sp>
      <p:sp>
        <p:nvSpPr>
          <p:cNvPr id="9" name="Прямоугольник 8"/>
          <p:cNvSpPr/>
          <p:nvPr/>
        </p:nvSpPr>
        <p:spPr>
          <a:xfrm>
            <a:off x="2286000" y="4286256"/>
            <a:ext cx="6500842" cy="1754326"/>
          </a:xfrm>
          <a:prstGeom prst="rect">
            <a:avLst/>
          </a:prstGeom>
        </p:spPr>
        <p:txBody>
          <a:bodyPr wrap="square">
            <a:spAutoFit/>
          </a:bodyPr>
          <a:lstStyle/>
          <a:p>
            <a:pPr algn="r">
              <a:buNone/>
            </a:pPr>
            <a:endParaRPr lang="ru-RU" dirty="0" smtClean="0"/>
          </a:p>
          <a:p>
            <a:pPr algn="r">
              <a:buNone/>
            </a:pPr>
            <a:endParaRPr lang="ru-RU" dirty="0" smtClean="0"/>
          </a:p>
          <a:p>
            <a:pPr algn="r">
              <a:buNone/>
            </a:pPr>
            <a:endParaRPr lang="ru-RU" dirty="0" smtClean="0"/>
          </a:p>
          <a:p>
            <a:pPr algn="r">
              <a:buNone/>
            </a:pPr>
            <a:r>
              <a:rPr lang="ru-RU" dirty="0" smtClean="0"/>
              <a:t>МАДОУ детский сад №14 г.Гусева</a:t>
            </a:r>
          </a:p>
          <a:p>
            <a:pPr algn="r">
              <a:buNone/>
            </a:pPr>
            <a:r>
              <a:rPr lang="ru-RU" dirty="0" smtClean="0"/>
              <a:t> Воспитатель: Павлова Е.В. </a:t>
            </a:r>
          </a:p>
          <a:p>
            <a:pPr algn="r">
              <a:buNone/>
            </a:pPr>
            <a:r>
              <a:rPr lang="ru-RU" dirty="0" smtClean="0"/>
              <a:t> </a:t>
            </a:r>
            <a:endParaRPr lang="ru-RU" dirty="0"/>
          </a:p>
        </p:txBody>
      </p:sp>
      <p:pic>
        <p:nvPicPr>
          <p:cNvPr id="6" name="Picture 2" descr="C:\Users\Лена\Desktop\НОД речевое развитие\IMG_3410.JPG"/>
          <p:cNvPicPr>
            <a:picLocks noChangeAspect="1" noChangeArrowheads="1"/>
          </p:cNvPicPr>
          <p:nvPr/>
        </p:nvPicPr>
        <p:blipFill>
          <a:blip r:embed="rId2" cstate="screen"/>
          <a:srcRect/>
          <a:stretch>
            <a:fillRect/>
          </a:stretch>
        </p:blipFill>
        <p:spPr bwMode="auto">
          <a:xfrm>
            <a:off x="642910" y="3714752"/>
            <a:ext cx="3714775" cy="2786082"/>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700" dirty="0" smtClean="0">
                <a:latin typeface="Times New Roman" pitchFamily="18" charset="0"/>
                <a:cs typeface="Times New Roman" pitchFamily="18" charset="0"/>
              </a:rPr>
              <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Воспитатель просит детей встать в круг.</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 </a:t>
            </a:r>
            <a:r>
              <a:rPr lang="ru-RU" sz="2700" u="sng" dirty="0" smtClean="0">
                <a:latin typeface="Times New Roman" pitchFamily="18" charset="0"/>
                <a:cs typeface="Times New Roman" pitchFamily="18" charset="0"/>
              </a:rPr>
              <a:t>Физкультминутка:</a:t>
            </a:r>
            <a:r>
              <a:rPr lang="ru-RU" sz="2700" dirty="0" smtClean="0">
                <a:latin typeface="Times New Roman" pitchFamily="18" charset="0"/>
                <a:cs typeface="Times New Roman" pitchFamily="18" charset="0"/>
              </a:rPr>
              <a:t/>
            </a:r>
            <a:br>
              <a:rPr lang="ru-RU" sz="2700" dirty="0" smtClean="0">
                <a:latin typeface="Times New Roman" pitchFamily="18" charset="0"/>
                <a:cs typeface="Times New Roman" pitchFamily="18" charset="0"/>
              </a:rPr>
            </a:br>
            <a:r>
              <a:rPr lang="ru-RU" sz="2700" dirty="0" err="1" smtClean="0">
                <a:latin typeface="Times New Roman" pitchFamily="18" charset="0"/>
                <a:cs typeface="Times New Roman" pitchFamily="18" charset="0"/>
              </a:rPr>
              <a:t>Снего-снего-снегопад</a:t>
            </a:r>
            <a:r>
              <a:rPr lang="ru-RU" sz="2700" dirty="0" smtClean="0">
                <a:latin typeface="Times New Roman" pitchFamily="18" charset="0"/>
                <a:cs typeface="Times New Roman" pitchFamily="18" charset="0"/>
              </a:rPr>
              <a:t>,</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Каждый очень, очень рад,</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Будут лыжи и коньки,</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Будут санки и снежки.</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Мы погреемся немножко,</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Мы похлопаем в ладошки,</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Ножками потопаем</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И себе похлопаем.</a:t>
            </a:r>
            <a:r>
              <a:rPr lang="ru-RU" dirty="0" smtClean="0"/>
              <a:t/>
            </a:r>
            <a:br>
              <a:rPr lang="ru-RU" dirty="0" smtClean="0"/>
            </a:br>
            <a:endParaRPr lang="ru-RU" dirty="0"/>
          </a:p>
        </p:txBody>
      </p:sp>
      <p:pic>
        <p:nvPicPr>
          <p:cNvPr id="20482" name="Picture 2" descr="C:\Users\Лена\Desktop\НОД речевое развитие\IMG_3406.JPG"/>
          <p:cNvPicPr>
            <a:picLocks noChangeAspect="1" noChangeArrowheads="1"/>
          </p:cNvPicPr>
          <p:nvPr/>
        </p:nvPicPr>
        <p:blipFill>
          <a:blip r:embed="rId2" cstate="screen"/>
          <a:srcRect/>
          <a:stretch>
            <a:fillRect/>
          </a:stretch>
        </p:blipFill>
        <p:spPr bwMode="auto">
          <a:xfrm>
            <a:off x="4214810" y="2643182"/>
            <a:ext cx="4572000" cy="34290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u="sng" dirty="0" smtClean="0">
                <a:latin typeface="Times New Roman" pitchFamily="18" charset="0"/>
                <a:cs typeface="Times New Roman" pitchFamily="18" charset="0"/>
              </a:rPr>
              <a:t/>
            </a:r>
            <a:br>
              <a:rPr lang="ru-RU" sz="2400" u="sng"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
            </a:r>
            <a:br>
              <a:rPr lang="ru-RU" sz="2400" u="sng"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
            </a:r>
            <a:br>
              <a:rPr lang="ru-RU" sz="2400" u="sng"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
            </a:r>
            <a:br>
              <a:rPr lang="ru-RU" sz="2400" u="sng"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
            </a:r>
            <a:br>
              <a:rPr lang="ru-RU" sz="2400" u="sng"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
            </a:r>
            <a:br>
              <a:rPr lang="ru-RU" sz="2400" u="sng"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
            </a:r>
            <a:br>
              <a:rPr lang="ru-RU" sz="2400" u="sng"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
            </a:r>
            <a:br>
              <a:rPr lang="ru-RU" sz="2400" u="sng"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Воспитатель: </a:t>
            </a:r>
            <a:r>
              <a:rPr lang="ru-RU" sz="2400" dirty="0" smtClean="0">
                <a:latin typeface="Times New Roman" pitchFamily="18" charset="0"/>
                <a:cs typeface="Times New Roman" pitchFamily="18" charset="0"/>
              </a:rPr>
              <a:t>  Ребята, подойдите к мольберту. Что изображено на картинках? (Времена года). Мишка, на какой картинке  изображена зима.</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Мишка смотрит, он притих.</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Он понять не может. Кто ему поможет? (Дети показывают картинку)</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Почему вы считаете, что тут нарисована зима? (Ответы детей)</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Правильно, ребята.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Присаживайтесь на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стульчики.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t>
            </a:r>
            <a:br>
              <a:rPr lang="ru-RU" sz="2400" dirty="0" smtClean="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pic>
        <p:nvPicPr>
          <p:cNvPr id="21506" name="Picture 2" descr="C:\Users\Лена\Desktop\НОД речевое развитие\IMG_3407.JPG"/>
          <p:cNvPicPr>
            <a:picLocks noChangeAspect="1" noChangeArrowheads="1"/>
          </p:cNvPicPr>
          <p:nvPr/>
        </p:nvPicPr>
        <p:blipFill>
          <a:blip r:embed="rId2" cstate="screen"/>
          <a:srcRect/>
          <a:stretch>
            <a:fillRect/>
          </a:stretch>
        </p:blipFill>
        <p:spPr bwMode="auto">
          <a:xfrm>
            <a:off x="3714744" y="2714619"/>
            <a:ext cx="5214942" cy="3911207"/>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Дети садятся на стульчики перед экраном.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t>
            </a:r>
            <a:r>
              <a:rPr lang="ru-RU" sz="2400" u="sng" dirty="0" smtClean="0">
                <a:latin typeface="Times New Roman" pitchFamily="18" charset="0"/>
                <a:cs typeface="Times New Roman" pitchFamily="18" charset="0"/>
              </a:rPr>
              <a:t>Воспитатель: </a:t>
            </a:r>
            <a:r>
              <a:rPr lang="ru-RU" sz="2400" dirty="0" smtClean="0">
                <a:latin typeface="Times New Roman" pitchFamily="18" charset="0"/>
                <a:cs typeface="Times New Roman" pitchFamily="18" charset="0"/>
              </a:rPr>
              <a:t>Народ издавна  следил за погодой, замечал ее изменения и записывал приметы: «Зима снежная – лето дождливое»,   «Зимой собаки валяются – к метели».</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Бабушки, матушки, нянюшки сложили много песенок, </a:t>
            </a:r>
            <a:r>
              <a:rPr lang="ru-RU" sz="2400" dirty="0" err="1" smtClean="0">
                <a:latin typeface="Times New Roman" pitchFamily="18" charset="0"/>
                <a:cs typeface="Times New Roman" pitchFamily="18" charset="0"/>
              </a:rPr>
              <a:t>потешек</a:t>
            </a:r>
            <a:r>
              <a:rPr lang="ru-RU" sz="2400" dirty="0" smtClean="0">
                <a:latin typeface="Times New Roman" pitchFamily="18" charset="0"/>
                <a:cs typeface="Times New Roman" pitchFamily="18" charset="0"/>
              </a:rPr>
              <a:t>, загадок о зиме.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Дети, а вы любите отгадывать загадки?  Сейчас  мы это проверим.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(Показ презентации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«Загадки о зиме»)</a:t>
            </a:r>
            <a:br>
              <a:rPr lang="ru-RU" sz="2400" dirty="0" smtClean="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pic>
        <p:nvPicPr>
          <p:cNvPr id="22530" name="Picture 2" descr="C:\Users\Лена\Desktop\НОД речевое развитие\IMG_3410.JPG"/>
          <p:cNvPicPr>
            <a:picLocks noChangeAspect="1" noChangeArrowheads="1"/>
          </p:cNvPicPr>
          <p:nvPr/>
        </p:nvPicPr>
        <p:blipFill>
          <a:blip r:embed="rId2" cstate="screen"/>
          <a:srcRect/>
          <a:stretch>
            <a:fillRect/>
          </a:stretch>
        </p:blipFill>
        <p:spPr bwMode="auto">
          <a:xfrm>
            <a:off x="3714744" y="2714620"/>
            <a:ext cx="5000628" cy="3750471"/>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01002" cy="5349890"/>
          </a:xfrm>
        </p:spPr>
        <p:txBody>
          <a:bodyPr>
            <a:noAutofit/>
          </a:bodyPr>
          <a:lstStyle/>
          <a:p>
            <a:r>
              <a:rPr lang="ru-RU" sz="2400" u="sng" dirty="0" smtClean="0">
                <a:latin typeface="Times New Roman" pitchFamily="18" charset="0"/>
                <a:cs typeface="Times New Roman" pitchFamily="18" charset="0"/>
              </a:rPr>
              <a:t>Воспитатель:</a:t>
            </a:r>
            <a:r>
              <a:rPr lang="ru-RU" sz="2400" dirty="0" smtClean="0">
                <a:latin typeface="Times New Roman" pitchFamily="18" charset="0"/>
                <a:cs typeface="Times New Roman" pitchFamily="18" charset="0"/>
              </a:rPr>
              <a:t>   Молодцы, ребята! Все загадки разгадали.</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А  стихи о зиме вы знаете? Давайте расскажем их медвежонку.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(Дети рассказывают стихи)</a:t>
            </a:r>
            <a:r>
              <a:rPr lang="ru-RU" sz="2400" u="sng" dirty="0" smtClean="0"/>
              <a:t> Воспитатель: </a:t>
            </a:r>
            <a:r>
              <a:rPr lang="ru-RU" sz="2400" dirty="0" smtClean="0"/>
              <a:t> А какие </a:t>
            </a:r>
            <a:r>
              <a:rPr lang="ru-RU" sz="2400" dirty="0" smtClean="0">
                <a:latin typeface="Times New Roman" pitchFamily="18" charset="0"/>
                <a:cs typeface="Times New Roman" pitchFamily="18" charset="0"/>
              </a:rPr>
              <a:t>поговорки о зиме вы знаете?</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(ответы детей)</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Декабрь год кончает, зиму начинает.</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Февраль силен метелью, а март – капелью.</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Мороз не велик,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да стоять не велит.</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Много  снега – много  хлеба.</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Зима не лето – в шубу одета..</a:t>
            </a:r>
            <a:br>
              <a:rPr lang="ru-RU" sz="2400" dirty="0" smtClean="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pic>
        <p:nvPicPr>
          <p:cNvPr id="23554" name="Picture 2" descr="C:\Users\Лена\Desktop\НОД речевое развитие\IMG_3412.JPG"/>
          <p:cNvPicPr>
            <a:picLocks noChangeAspect="1" noChangeArrowheads="1"/>
          </p:cNvPicPr>
          <p:nvPr/>
        </p:nvPicPr>
        <p:blipFill>
          <a:blip r:embed="rId2" cstate="screen"/>
          <a:srcRect/>
          <a:stretch>
            <a:fillRect/>
          </a:stretch>
        </p:blipFill>
        <p:spPr bwMode="auto">
          <a:xfrm>
            <a:off x="4643438" y="3500438"/>
            <a:ext cx="4095778" cy="3071834"/>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86700" cy="2420932"/>
          </a:xfrm>
        </p:spPr>
        <p:txBody>
          <a:bodyPr>
            <a:normAutofit fontScale="90000"/>
          </a:bodyPr>
          <a:lstStyle/>
          <a:p>
            <a:r>
              <a:rPr lang="ru-RU" sz="2700" u="sng" dirty="0" smtClean="0">
                <a:latin typeface="Times New Roman" pitchFamily="18" charset="0"/>
                <a:cs typeface="Times New Roman" pitchFamily="18" charset="0"/>
              </a:rPr>
              <a:t>Воспитатель:</a:t>
            </a:r>
            <a:r>
              <a:rPr lang="ru-RU" sz="2700" dirty="0" smtClean="0">
                <a:latin typeface="Times New Roman" pitchFamily="18" charset="0"/>
                <a:cs typeface="Times New Roman" pitchFamily="18" charset="0"/>
              </a:rPr>
              <a:t>   Молодцы! Теперь медвежонок  понял, что такое зима.  Он говорит, что ему пора возвращаться в сказку.  Давайте  ему на прощание споем  русскую народную песенку  «Как на тоненький ледок…» Вставайте в хоровод.</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(Дети поют и танцуют)</a:t>
            </a:r>
            <a:r>
              <a:rPr lang="ru-RU" dirty="0" smtClean="0"/>
              <a:t/>
            </a:r>
            <a:br>
              <a:rPr lang="ru-RU" dirty="0" smtClean="0"/>
            </a:br>
            <a:endParaRPr lang="ru-RU" dirty="0"/>
          </a:p>
        </p:txBody>
      </p:sp>
      <p:pic>
        <p:nvPicPr>
          <p:cNvPr id="24578" name="Picture 2" descr="C:\Users\Лена\Desktop\НОД речевое развитие\IMG_3415.JPG"/>
          <p:cNvPicPr>
            <a:picLocks noChangeAspect="1" noChangeArrowheads="1"/>
          </p:cNvPicPr>
          <p:nvPr/>
        </p:nvPicPr>
        <p:blipFill>
          <a:blip r:embed="rId2" cstate="screen"/>
          <a:srcRect/>
          <a:stretch>
            <a:fillRect/>
          </a:stretch>
        </p:blipFill>
        <p:spPr bwMode="auto">
          <a:xfrm>
            <a:off x="2143108" y="2500306"/>
            <a:ext cx="5357818" cy="4018364"/>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86700" cy="3206750"/>
          </a:xfrm>
        </p:spPr>
        <p:txBody>
          <a:bodyPr>
            <a:normAutofit/>
          </a:bodyPr>
          <a:lstStyle/>
          <a:p>
            <a:r>
              <a:rPr lang="ru-RU" sz="2400" u="sng" dirty="0" smtClean="0">
                <a:latin typeface="Times New Roman" pitchFamily="18" charset="0"/>
                <a:cs typeface="Times New Roman" pitchFamily="18" charset="0"/>
              </a:rPr>
              <a:t>Воспитатель: </a:t>
            </a:r>
            <a:r>
              <a:rPr lang="ru-RU" sz="2400" dirty="0" smtClean="0">
                <a:latin typeface="Times New Roman" pitchFamily="18" charset="0"/>
                <a:cs typeface="Times New Roman" pitchFamily="18" charset="0"/>
              </a:rPr>
              <a:t> Мишка, теперь ты понял, что такое зима? </a:t>
            </a:r>
            <a:br>
              <a:rPr lang="ru-RU" sz="2400"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Мишка: </a:t>
            </a:r>
            <a:r>
              <a:rPr lang="ru-RU" sz="2400" dirty="0" smtClean="0">
                <a:latin typeface="Times New Roman" pitchFamily="18" charset="0"/>
                <a:cs typeface="Times New Roman" pitchFamily="18" charset="0"/>
              </a:rPr>
              <a:t>Да!</a:t>
            </a:r>
            <a:br>
              <a:rPr lang="ru-RU" sz="2400"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Воспитатель: </a:t>
            </a:r>
            <a:r>
              <a:rPr lang="ru-RU" sz="2400" dirty="0" smtClean="0">
                <a:latin typeface="Times New Roman" pitchFamily="18" charset="0"/>
                <a:cs typeface="Times New Roman" pitchFamily="18" charset="0"/>
              </a:rPr>
              <a:t>Ребята, а можно зимой в лесу встретить мишку? А почему?  О чем мы сегодня рассказали Мишке?   Чем мы сегодня занимались? (ответы детей)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Мишка тоже принес вам подарок. Воспитатель дарит книгу. И нам пора возвращаться в группу,  скажем всем «До свидания!».</a:t>
            </a:r>
            <a:br>
              <a:rPr lang="ru-RU" sz="2400" dirty="0" smtClean="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pic>
        <p:nvPicPr>
          <p:cNvPr id="25602" name="Picture 2" descr="C:\Users\Лена\Desktop\НОД речевое развитие\IMG_3417.JPG"/>
          <p:cNvPicPr>
            <a:picLocks noChangeAspect="1" noChangeArrowheads="1"/>
          </p:cNvPicPr>
          <p:nvPr/>
        </p:nvPicPr>
        <p:blipFill>
          <a:blip r:embed="rId2" cstate="screen"/>
          <a:srcRect/>
          <a:stretch>
            <a:fillRect/>
          </a:stretch>
        </p:blipFill>
        <p:spPr bwMode="auto">
          <a:xfrm>
            <a:off x="285720" y="3357562"/>
            <a:ext cx="4071934" cy="3053951"/>
          </a:xfrm>
          <a:prstGeom prst="rect">
            <a:avLst/>
          </a:prstGeom>
          <a:noFill/>
        </p:spPr>
      </p:pic>
      <p:pic>
        <p:nvPicPr>
          <p:cNvPr id="25603" name="Picture 3" descr="C:\Users\Лена\Desktop\НОД речевое развитие\IMG_3396.JPG"/>
          <p:cNvPicPr>
            <a:picLocks noChangeAspect="1" noChangeArrowheads="1"/>
          </p:cNvPicPr>
          <p:nvPr/>
        </p:nvPicPr>
        <p:blipFill>
          <a:blip r:embed="rId3" cstate="screen"/>
          <a:srcRect/>
          <a:stretch>
            <a:fillRect/>
          </a:stretch>
        </p:blipFill>
        <p:spPr bwMode="auto">
          <a:xfrm>
            <a:off x="4786314" y="3411116"/>
            <a:ext cx="4000528" cy="300039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357166"/>
            <a:ext cx="8929718" cy="6370975"/>
          </a:xfrm>
          <a:prstGeom prst="rect">
            <a:avLst/>
          </a:prstGeom>
        </p:spPr>
        <p:txBody>
          <a:bodyPr wrap="square">
            <a:spAutoFit/>
          </a:bodyPr>
          <a:lstStyle/>
          <a:p>
            <a:r>
              <a:rPr lang="ru-RU" sz="2400" b="1" i="1" dirty="0" smtClean="0">
                <a:latin typeface="Times New Roman" pitchFamily="18" charset="0"/>
                <a:cs typeface="Times New Roman" pitchFamily="18" charset="0"/>
              </a:rPr>
              <a:t>Цель:</a:t>
            </a:r>
            <a:r>
              <a:rPr lang="ru-RU" sz="2400" i="1" dirty="0" smtClean="0">
                <a:latin typeface="Times New Roman" pitchFamily="18" charset="0"/>
                <a:cs typeface="Times New Roman" pitchFamily="18" charset="0"/>
              </a:rPr>
              <a:t>   развитие  речи детей через народное творчество</a:t>
            </a:r>
            <a:br>
              <a:rPr lang="ru-RU" sz="2400" i="1" dirty="0" smtClean="0">
                <a:latin typeface="Times New Roman" pitchFamily="18" charset="0"/>
                <a:cs typeface="Times New Roman" pitchFamily="18" charset="0"/>
              </a:rPr>
            </a:br>
            <a:r>
              <a:rPr lang="ru-RU" sz="2400" b="1" i="1" dirty="0" smtClean="0">
                <a:latin typeface="Times New Roman" pitchFamily="18" charset="0"/>
                <a:cs typeface="Times New Roman" pitchFamily="18" charset="0"/>
              </a:rPr>
              <a:t>Задачи:</a:t>
            </a:r>
          </a:p>
          <a:p>
            <a:pPr lvl="0"/>
            <a:r>
              <a:rPr lang="ru-RU" sz="2400" i="1" u="sng" dirty="0" smtClean="0">
                <a:latin typeface="Times New Roman" pitchFamily="18" charset="0"/>
                <a:cs typeface="Times New Roman" pitchFamily="18" charset="0"/>
              </a:rPr>
              <a:t>Образовательные</a:t>
            </a:r>
            <a:r>
              <a:rPr lang="ru-RU" sz="2400" i="1" dirty="0" smtClean="0">
                <a:latin typeface="Times New Roman" pitchFamily="18" charset="0"/>
                <a:cs typeface="Times New Roman" pitchFamily="18" charset="0"/>
              </a:rPr>
              <a:t>: </a:t>
            </a:r>
          </a:p>
          <a:p>
            <a:pPr lvl="0">
              <a:buFont typeface="Wingdings" pitchFamily="2" charset="2"/>
              <a:buChar char="Ø"/>
            </a:pPr>
            <a:r>
              <a:rPr lang="ru-RU" sz="2400" i="1" dirty="0" smtClean="0">
                <a:latin typeface="Times New Roman" pitchFamily="18" charset="0"/>
                <a:cs typeface="Times New Roman" pitchFamily="18" charset="0"/>
              </a:rPr>
              <a:t>закреплять знания детей о зиме, как времени года; </a:t>
            </a:r>
          </a:p>
          <a:p>
            <a:pPr>
              <a:buFont typeface="Wingdings" pitchFamily="2" charset="2"/>
              <a:buChar char="Ø"/>
            </a:pPr>
            <a:r>
              <a:rPr lang="ru-RU" sz="2400" i="1" dirty="0" smtClean="0">
                <a:latin typeface="Times New Roman" pitchFamily="18" charset="0"/>
                <a:cs typeface="Times New Roman" pitchFamily="18" charset="0"/>
              </a:rPr>
              <a:t>упражнять в  отгадывание описательных загадок о зиме;</a:t>
            </a:r>
          </a:p>
          <a:p>
            <a:pPr>
              <a:buFont typeface="Wingdings" pitchFamily="2" charset="2"/>
              <a:buChar char="Ø"/>
            </a:pPr>
            <a:r>
              <a:rPr lang="ru-RU" sz="2400" i="1" dirty="0" smtClean="0">
                <a:latin typeface="Times New Roman" pitchFamily="18" charset="0"/>
                <a:cs typeface="Times New Roman" pitchFamily="18" charset="0"/>
              </a:rPr>
              <a:t>закреплять знания </a:t>
            </a:r>
            <a:r>
              <a:rPr lang="ru-RU" sz="2400" i="1" dirty="0" err="1" smtClean="0">
                <a:latin typeface="Times New Roman" pitchFamily="18" charset="0"/>
                <a:cs typeface="Times New Roman" pitchFamily="18" charset="0"/>
              </a:rPr>
              <a:t>потешки</a:t>
            </a:r>
            <a:r>
              <a:rPr lang="ru-RU" sz="2400" i="1" dirty="0" smtClean="0">
                <a:latin typeface="Times New Roman" pitchFamily="18" charset="0"/>
                <a:cs typeface="Times New Roman" pitchFamily="18" charset="0"/>
              </a:rPr>
              <a:t> «Как на тоненький ледок», стихов и пословиц о зиме;</a:t>
            </a:r>
          </a:p>
          <a:p>
            <a:pPr>
              <a:buFont typeface="Wingdings" pitchFamily="2" charset="2"/>
              <a:buChar char="Ø"/>
            </a:pPr>
            <a:r>
              <a:rPr lang="ru-RU" sz="2400" i="1" dirty="0" smtClean="0">
                <a:latin typeface="Times New Roman" pitchFamily="18" charset="0"/>
                <a:cs typeface="Times New Roman" pitchFamily="18" charset="0"/>
              </a:rPr>
              <a:t>упражнять детей в подборе эпитетов к словам;</a:t>
            </a:r>
          </a:p>
          <a:p>
            <a:r>
              <a:rPr lang="ru-RU" sz="2400" i="1" u="sng" dirty="0" smtClean="0">
                <a:latin typeface="Times New Roman" pitchFamily="18" charset="0"/>
                <a:cs typeface="Times New Roman" pitchFamily="18" charset="0"/>
              </a:rPr>
              <a:t>Развивающие:</a:t>
            </a:r>
          </a:p>
          <a:p>
            <a:pPr>
              <a:buFont typeface="Wingdings" pitchFamily="2" charset="2"/>
              <a:buChar char="Ø"/>
            </a:pPr>
            <a:r>
              <a:rPr lang="ru-RU" sz="2400" i="1" dirty="0" smtClean="0">
                <a:latin typeface="Times New Roman" pitchFamily="18" charset="0"/>
                <a:cs typeface="Times New Roman" pitchFamily="18" charset="0"/>
              </a:rPr>
              <a:t>формировать умение детей составлять рассказ по опорным картинкам;</a:t>
            </a:r>
          </a:p>
          <a:p>
            <a:pPr>
              <a:buFont typeface="Wingdings" pitchFamily="2" charset="2"/>
              <a:buChar char="Ø"/>
            </a:pPr>
            <a:r>
              <a:rPr lang="ru-RU" sz="2400" i="1" dirty="0" smtClean="0">
                <a:latin typeface="Times New Roman" pitchFamily="18" charset="0"/>
                <a:cs typeface="Times New Roman" pitchFamily="18" charset="0"/>
              </a:rPr>
              <a:t>закрепить изолированное произнесение звуков «с», «</a:t>
            </a:r>
            <a:r>
              <a:rPr lang="ru-RU" sz="2400" i="1" dirty="0" err="1" smtClean="0">
                <a:latin typeface="Times New Roman" pitchFamily="18" charset="0"/>
                <a:cs typeface="Times New Roman" pitchFamily="18" charset="0"/>
              </a:rPr>
              <a:t>з</a:t>
            </a:r>
            <a:r>
              <a:rPr lang="ru-RU" sz="2400" i="1" dirty="0" smtClean="0">
                <a:latin typeface="Times New Roman" pitchFamily="18" charset="0"/>
                <a:cs typeface="Times New Roman" pitchFamily="18" charset="0"/>
              </a:rPr>
              <a:t>», «</a:t>
            </a:r>
            <a:r>
              <a:rPr lang="ru-RU" sz="2400" i="1" dirty="0" err="1" smtClean="0">
                <a:latin typeface="Times New Roman" pitchFamily="18" charset="0"/>
                <a:cs typeface="Times New Roman" pitchFamily="18" charset="0"/>
              </a:rPr>
              <a:t>ш</a:t>
            </a:r>
            <a:r>
              <a:rPr lang="ru-RU" sz="2400" i="1" dirty="0" smtClean="0">
                <a:latin typeface="Times New Roman" pitchFamily="18" charset="0"/>
                <a:cs typeface="Times New Roman" pitchFamily="18" charset="0"/>
              </a:rPr>
              <a:t>», «ж»;</a:t>
            </a:r>
          </a:p>
          <a:p>
            <a:pPr>
              <a:buFont typeface="Wingdings" pitchFamily="2" charset="2"/>
              <a:buChar char="Ø"/>
            </a:pPr>
            <a:r>
              <a:rPr lang="ru-RU" sz="2400" i="1" dirty="0" smtClean="0">
                <a:latin typeface="Times New Roman" pitchFamily="18" charset="0"/>
                <a:cs typeface="Times New Roman" pitchFamily="18" charset="0"/>
              </a:rPr>
              <a:t>развивать мышление, внимание и память</a:t>
            </a:r>
          </a:p>
          <a:p>
            <a:r>
              <a:rPr lang="ru-RU" sz="2400" i="1" u="sng" dirty="0" smtClean="0">
                <a:latin typeface="Times New Roman" pitchFamily="18" charset="0"/>
                <a:cs typeface="Times New Roman" pitchFamily="18" charset="0"/>
              </a:rPr>
              <a:t>Воспитательные:</a:t>
            </a:r>
          </a:p>
          <a:p>
            <a:pPr>
              <a:buFont typeface="Wingdings" pitchFamily="2" charset="2"/>
              <a:buChar char="Ø"/>
            </a:pPr>
            <a:r>
              <a:rPr lang="ru-RU" sz="2400" i="1" dirty="0" smtClean="0">
                <a:latin typeface="Times New Roman" pitchFamily="18" charset="0"/>
                <a:cs typeface="Times New Roman" pitchFamily="18" charset="0"/>
              </a:rPr>
              <a:t>воспитывать бережное и заботливое отношение к природе.</a:t>
            </a:r>
          </a:p>
          <a:p>
            <a:endParaRPr lang="ru-RU" sz="2400"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428596" y="428604"/>
            <a:ext cx="8715404"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endParaRPr kumimoji="0" lang="ru-RU" sz="2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fontAlgn="base">
              <a:spcBef>
                <a:spcPct val="0"/>
              </a:spcBef>
              <a:spcAft>
                <a:spcPct val="0"/>
              </a:spcAft>
            </a:pPr>
            <a:endParaRPr lang="ru-RU" sz="2400" b="1" i="1" dirty="0" smtClean="0">
              <a:latin typeface="Times New Roman" pitchFamily="18" charset="0"/>
              <a:ea typeface="Times New Roman" pitchFamily="18" charset="0"/>
              <a:cs typeface="Times New Roman" pitchFamily="18" charset="0"/>
            </a:endParaRPr>
          </a:p>
          <a:p>
            <a:pPr fontAlgn="base">
              <a:spcBef>
                <a:spcPct val="0"/>
              </a:spcBef>
              <a:spcAft>
                <a:spcPct val="0"/>
              </a:spcAft>
            </a:pPr>
            <a:endParaRPr kumimoji="0" lang="ru-RU" sz="2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fontAlgn="base">
              <a:spcBef>
                <a:spcPct val="0"/>
              </a:spcBef>
              <a:spcAft>
                <a:spcPct val="0"/>
              </a:spcAft>
            </a:pPr>
            <a:r>
              <a:rPr kumimoji="0" lang="ru-RU" sz="2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Материал</a:t>
            </a:r>
            <a:r>
              <a:rPr kumimoji="0" lang="ru-RU" sz="2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ru-RU" sz="240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lang="ru-RU" sz="2400" i="1" dirty="0" smtClean="0">
                <a:latin typeface="Times New Roman" pitchFamily="18" charset="0"/>
                <a:cs typeface="Times New Roman" pitchFamily="18" charset="0"/>
              </a:rPr>
              <a:t>предметные картинки по теме «ЗИМА»,   магнитофон, ноутбук,  запись песни " Как на тоненький ледок ", запись вьюги,   снежинки, игрушка Мишка,   дидактические картинки «Времена года», презентация «Загадки о зиме».</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sz="2400" i="1" u="none" strike="noStrike" cap="none" normalizeH="0" baseline="0" dirty="0" smtClean="0">
              <a:ln>
                <a:noFill/>
              </a:ln>
              <a:solidFill>
                <a:schemeClr val="tx1"/>
              </a:solidFill>
              <a:effectLst/>
              <a:latin typeface="Times New Roman" pitchFamily="18" charset="0"/>
              <a:cs typeface="Times New Roman" pitchFamily="18" charset="0"/>
            </a:endParaRPr>
          </a:p>
          <a:p>
            <a:pPr lvl="0" eaLnBrk="0" fontAlgn="base" hangingPunct="0">
              <a:spcBef>
                <a:spcPct val="0"/>
              </a:spcBef>
              <a:spcAft>
                <a:spcPct val="0"/>
              </a:spcAft>
            </a:pPr>
            <a:r>
              <a:rPr kumimoji="0" lang="ru-RU" sz="2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Предварительная работа: </a:t>
            </a:r>
            <a:r>
              <a:rPr kumimoji="0" lang="ru-RU" sz="240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lang="ru-RU" sz="2400" i="1" dirty="0" smtClean="0">
                <a:latin typeface="Times New Roman" pitchFamily="18" charset="0"/>
                <a:cs typeface="Times New Roman" pitchFamily="18" charset="0"/>
              </a:rPr>
              <a:t>разучивание  стихотворений, поговорок  о зиме; </a:t>
            </a:r>
            <a:r>
              <a:rPr lang="ru-RU" sz="2400" i="1" dirty="0" err="1" smtClean="0">
                <a:latin typeface="Times New Roman" pitchFamily="18" charset="0"/>
                <a:cs typeface="Times New Roman" pitchFamily="18" charset="0"/>
              </a:rPr>
              <a:t>песенки-потешки</a:t>
            </a:r>
            <a:r>
              <a:rPr lang="ru-RU" sz="2400" i="1" dirty="0" smtClean="0">
                <a:latin typeface="Times New Roman" pitchFamily="18" charset="0"/>
                <a:cs typeface="Times New Roman" pitchFamily="18" charset="0"/>
              </a:rPr>
              <a:t> «Как на тоненький ледок»; наблюдения за изменениями в природе зимой.</a:t>
            </a:r>
            <a:r>
              <a:rPr kumimoji="0" lang="ru-RU" sz="240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sz="2400" i="1"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ru-RU" b="1" u="sng" dirty="0" smtClean="0"/>
              <a:t/>
            </a:r>
            <a:br>
              <a:rPr lang="ru-RU" b="1" u="sng" dirty="0" smtClean="0"/>
            </a:br>
            <a:r>
              <a:rPr lang="ru-RU" b="1" u="sng" dirty="0" smtClean="0"/>
              <a:t/>
            </a:r>
            <a:br>
              <a:rPr lang="ru-RU" b="1" u="sng" dirty="0" smtClean="0"/>
            </a:br>
            <a:r>
              <a:rPr lang="ru-RU" b="1" u="sng" dirty="0" smtClean="0"/>
              <a:t/>
            </a:r>
            <a:br>
              <a:rPr lang="ru-RU" b="1" u="sng" dirty="0" smtClean="0"/>
            </a:br>
            <a:r>
              <a:rPr lang="ru-RU" b="1" u="sng" dirty="0" smtClean="0"/>
              <a:t/>
            </a:r>
            <a:br>
              <a:rPr lang="ru-RU" b="1" u="sng" dirty="0" smtClean="0"/>
            </a:br>
            <a:r>
              <a:rPr lang="ru-RU" sz="2700" b="1" u="sng" dirty="0" smtClean="0">
                <a:latin typeface="Times New Roman" pitchFamily="18" charset="0"/>
                <a:cs typeface="Times New Roman" pitchFamily="18" charset="0"/>
              </a:rPr>
              <a:t>Ход занятия:</a:t>
            </a:r>
            <a:r>
              <a:rPr lang="ru-RU" sz="2700" dirty="0" smtClean="0">
                <a:latin typeface="Times New Roman" pitchFamily="18" charset="0"/>
                <a:cs typeface="Times New Roman" pitchFamily="18" charset="0"/>
              </a:rPr>
              <a:t/>
            </a:r>
            <a:br>
              <a:rPr lang="ru-RU" sz="2700" dirty="0" smtClean="0">
                <a:latin typeface="Times New Roman" pitchFamily="18" charset="0"/>
                <a:cs typeface="Times New Roman" pitchFamily="18" charset="0"/>
              </a:rPr>
            </a:br>
            <a:r>
              <a:rPr lang="ru-RU" sz="2700" i="1" dirty="0" smtClean="0">
                <a:latin typeface="Times New Roman" pitchFamily="18" charset="0"/>
                <a:cs typeface="Times New Roman" pitchFamily="18" charset="0"/>
              </a:rPr>
              <a:t>Дети заходят в музыкальный зал, здороваются с гостями.  </a:t>
            </a:r>
            <a:r>
              <a:rPr lang="ru-RU" sz="2700" dirty="0" smtClean="0">
                <a:latin typeface="Times New Roman" pitchFamily="18" charset="0"/>
                <a:cs typeface="Times New Roman" pitchFamily="18" charset="0"/>
              </a:rPr>
              <a:t/>
            </a:r>
            <a:br>
              <a:rPr lang="ru-RU" sz="2700" dirty="0" smtClean="0">
                <a:latin typeface="Times New Roman" pitchFamily="18" charset="0"/>
                <a:cs typeface="Times New Roman" pitchFamily="18" charset="0"/>
              </a:rPr>
            </a:br>
            <a:r>
              <a:rPr lang="ru-RU" sz="2700" u="sng" dirty="0" smtClean="0">
                <a:latin typeface="Times New Roman" pitchFamily="18" charset="0"/>
                <a:cs typeface="Times New Roman" pitchFamily="18" charset="0"/>
              </a:rPr>
              <a:t>Воспитатель: </a:t>
            </a:r>
            <a:r>
              <a:rPr lang="ru-RU" sz="2700" dirty="0" smtClean="0">
                <a:latin typeface="Times New Roman" pitchFamily="18" charset="0"/>
                <a:cs typeface="Times New Roman" pitchFamily="18" charset="0"/>
              </a:rPr>
              <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Становитесь дети в круг.  </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Ты - мой друг и я - твой друг!</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Дружно за руки возьмемся,  </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И друг другу улыбнемся!</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
            </a:r>
            <a:br>
              <a:rPr lang="ru-RU" sz="2700" dirty="0" smtClean="0">
                <a:latin typeface="Times New Roman" pitchFamily="18" charset="0"/>
                <a:cs typeface="Times New Roman" pitchFamily="18" charset="0"/>
              </a:rPr>
            </a:br>
            <a:endParaRPr lang="ru-RU" sz="2700" dirty="0">
              <a:latin typeface="Times New Roman" pitchFamily="18" charset="0"/>
              <a:cs typeface="Times New Roman" pitchFamily="18" charset="0"/>
            </a:endParaRPr>
          </a:p>
        </p:txBody>
      </p:sp>
      <p:pic>
        <p:nvPicPr>
          <p:cNvPr id="1026" name="Picture 2" descr="C:\Users\Лена\Desktop\НОД речевое развитие\IMG_3397.JPG"/>
          <p:cNvPicPr>
            <a:picLocks noChangeAspect="1" noChangeArrowheads="1"/>
          </p:cNvPicPr>
          <p:nvPr/>
        </p:nvPicPr>
        <p:blipFill>
          <a:blip r:embed="rId2" cstate="screen"/>
          <a:srcRect/>
          <a:stretch>
            <a:fillRect/>
          </a:stretch>
        </p:blipFill>
        <p:spPr bwMode="auto">
          <a:xfrm>
            <a:off x="2214546" y="2786058"/>
            <a:ext cx="5119723" cy="3839793"/>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365126"/>
            <a:ext cx="7943878" cy="6135708"/>
          </a:xfrm>
        </p:spPr>
        <p:txBody>
          <a:bodyPr>
            <a:noAutofit/>
          </a:bodyPr>
          <a:lstStyle/>
          <a:p>
            <a:r>
              <a:rPr lang="ru-RU" sz="2400" u="sng" dirty="0" smtClean="0">
                <a:latin typeface="Times New Roman" pitchFamily="18" charset="0"/>
                <a:cs typeface="Times New Roman" pitchFamily="18" charset="0"/>
              </a:rPr>
              <a:t>Воспитатель: </a:t>
            </a:r>
            <a:r>
              <a:rPr lang="ru-RU" sz="2400" dirty="0" smtClean="0">
                <a:latin typeface="Times New Roman" pitchFamily="18" charset="0"/>
                <a:cs typeface="Times New Roman" pitchFamily="18" charset="0"/>
              </a:rPr>
              <a:t>Светло и красиво стало в нашем зале от ваших улыбок.</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Давайте разговаривать,</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И будем выговаривать!</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Всё правильно и внятно,</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Чтоб было всем понятно.</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Потренируем наш язычок?!</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-Как жук жужжит? Ж-ж-ж</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-Как комар звенит? </a:t>
            </a:r>
            <a:r>
              <a:rPr lang="ru-RU" sz="2400" dirty="0" err="1" smtClean="0">
                <a:latin typeface="Times New Roman" pitchFamily="18" charset="0"/>
                <a:cs typeface="Times New Roman" pitchFamily="18" charset="0"/>
              </a:rPr>
              <a:t>З-з-з</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-Как змея шипит? </a:t>
            </a:r>
            <a:r>
              <a:rPr lang="ru-RU" sz="2400" dirty="0" err="1" smtClean="0">
                <a:latin typeface="Times New Roman" pitchFamily="18" charset="0"/>
                <a:cs typeface="Times New Roman" pitchFamily="18" charset="0"/>
              </a:rPr>
              <a:t>Ш-ш-ш</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-Как чайник свистит? </a:t>
            </a:r>
            <a:r>
              <a:rPr lang="ru-RU" sz="2400" dirty="0" err="1" smtClean="0">
                <a:latin typeface="Times New Roman" pitchFamily="18" charset="0"/>
                <a:cs typeface="Times New Roman" pitchFamily="18" charset="0"/>
              </a:rPr>
              <a:t>С-с-с</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Молодцы, ребята.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Присаживайтесь на стульчики.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(Дети садятся полукругом). </a:t>
            </a:r>
            <a:endParaRPr lang="ru-RU" sz="24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365126"/>
            <a:ext cx="8086754" cy="2778122"/>
          </a:xfrm>
        </p:spPr>
        <p:txBody>
          <a:bodyPr>
            <a:noAutofit/>
          </a:bodyPr>
          <a:lstStyle/>
          <a:p>
            <a:r>
              <a:rPr lang="ru-RU" sz="2400" u="sng" dirty="0" smtClean="0">
                <a:latin typeface="Times New Roman" pitchFamily="18" charset="0"/>
                <a:cs typeface="Times New Roman" pitchFamily="18" charset="0"/>
              </a:rPr>
              <a:t>Воспитатель: (</a:t>
            </a:r>
            <a:r>
              <a:rPr lang="ru-RU" sz="2400" dirty="0" smtClean="0">
                <a:latin typeface="Times New Roman" pitchFamily="18" charset="0"/>
                <a:cs typeface="Times New Roman" pitchFamily="18" charset="0"/>
              </a:rPr>
              <a:t>обращает внимание на медвежонка) Ребята, посмотрите, кто это прячется? Вы видите? Как он здесь оказался, что он сейчас должен делать? Скажите, кого можно встретить в зимнем лесу? (ответы детей)  Мишка, почему ты не спишь?   </a:t>
            </a:r>
            <a:br>
              <a:rPr lang="ru-RU" sz="2400"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Медвежонок: </a:t>
            </a:r>
            <a:r>
              <a:rPr lang="ru-RU" sz="2400" dirty="0" smtClean="0">
                <a:latin typeface="Times New Roman" pitchFamily="18" charset="0"/>
                <a:cs typeface="Times New Roman" pitchFamily="18" charset="0"/>
              </a:rPr>
              <a:t>Я никогда не видел зимы.  Я очень хочу узнать, что такое  зима? И что же бывает зимой? Вы мне поможете?</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pic>
        <p:nvPicPr>
          <p:cNvPr id="17410" name="Picture 2" descr="C:\Users\Лена\Desktop\НОД речевое развитие\IMG_3400.JPG"/>
          <p:cNvPicPr>
            <a:picLocks noChangeAspect="1" noChangeArrowheads="1"/>
          </p:cNvPicPr>
          <p:nvPr/>
        </p:nvPicPr>
        <p:blipFill>
          <a:blip r:embed="rId2" cstate="screen"/>
          <a:srcRect/>
          <a:stretch>
            <a:fillRect/>
          </a:stretch>
        </p:blipFill>
        <p:spPr bwMode="auto">
          <a:xfrm>
            <a:off x="2214546" y="2643182"/>
            <a:ext cx="5214974" cy="3911231"/>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365126"/>
            <a:ext cx="8086754" cy="1849428"/>
          </a:xfrm>
        </p:spPr>
        <p:txBody>
          <a:bodyPr>
            <a:noAutofit/>
          </a:bodyPr>
          <a:lstStyle/>
          <a:p>
            <a:pPr>
              <a:buFont typeface="Wingdings" pitchFamily="2" charset="2"/>
              <a:buChar char="ü"/>
            </a:pPr>
            <a:r>
              <a:rPr lang="ru-RU" sz="2400" u="sng" dirty="0" smtClean="0">
                <a:latin typeface="Times New Roman" pitchFamily="18" charset="0"/>
                <a:cs typeface="Times New Roman" pitchFamily="18" charset="0"/>
              </a:rPr>
              <a:t/>
            </a:r>
            <a:br>
              <a:rPr lang="ru-RU" sz="2400" u="sng"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
            </a:r>
            <a:br>
              <a:rPr lang="ru-RU" sz="2400" u="sng"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
            </a:r>
            <a:br>
              <a:rPr lang="ru-RU" sz="2400" u="sng"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
            </a:r>
            <a:br>
              <a:rPr lang="ru-RU" sz="2400" u="sng"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
            </a:r>
            <a:br>
              <a:rPr lang="ru-RU" sz="2400" u="sng"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
            </a:r>
            <a:br>
              <a:rPr lang="ru-RU" sz="2400" u="sng"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
            </a:r>
            <a:br>
              <a:rPr lang="ru-RU" sz="2400" u="sng"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
            </a:r>
            <a:br>
              <a:rPr lang="ru-RU" sz="2400" u="sng"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
            </a:r>
            <a:br>
              <a:rPr lang="ru-RU" sz="2400" u="sng"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
            </a:r>
            <a:br>
              <a:rPr lang="ru-RU" sz="2400" u="sng"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Воспитатель:</a:t>
            </a:r>
            <a:r>
              <a:rPr lang="ru-RU" sz="2400" b="1"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Ребята, поможем медвежонку узнать, что же бывает зимой?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У нас есть картинки-помощники, давайте по ним расскажем мишке о  зиме.</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(показывает опорные картинки и просит ребенка назвать признак зимы, начиная предложение со слов «Зимой….»)</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a:t>
            </a:r>
            <a:r>
              <a:rPr lang="ru-RU" sz="2000" dirty="0" smtClean="0">
                <a:latin typeface="Times New Roman" pitchFamily="18" charset="0"/>
                <a:cs typeface="Times New Roman" pitchFamily="18" charset="0"/>
              </a:rPr>
              <a:t>Солнце светит, но не греет.</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-На улице холодно, морозно.</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-Люди надевают теплую, зимнюю одежду.</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-День – короткий, а ночь – длинная.</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-Реки покрываются льдом.</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-Часто дует холодный сильный ветер.</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-Зимой катаются на санках, на лыжах,</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на коньках, лепят снеговика.</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-Часто идет снег.</a:t>
            </a:r>
            <a:br>
              <a:rPr lang="ru-RU" sz="2000" dirty="0" smtClean="0">
                <a:latin typeface="Times New Roman" pitchFamily="18" charset="0"/>
                <a:cs typeface="Times New Roman" pitchFamily="18" charset="0"/>
              </a:rPr>
            </a:br>
            <a:endParaRPr lang="ru-RU" sz="2000" dirty="0">
              <a:latin typeface="Times New Roman" pitchFamily="18" charset="0"/>
              <a:cs typeface="Times New Roman" pitchFamily="18" charset="0"/>
            </a:endParaRPr>
          </a:p>
        </p:txBody>
      </p:sp>
      <p:pic>
        <p:nvPicPr>
          <p:cNvPr id="18434" name="Picture 2" descr="C:\Users\Лена\Desktop\НОД речевое развитие\IMG_3401.JPG"/>
          <p:cNvPicPr>
            <a:picLocks noChangeAspect="1" noChangeArrowheads="1"/>
          </p:cNvPicPr>
          <p:nvPr/>
        </p:nvPicPr>
        <p:blipFill>
          <a:blip r:embed="rId2" cstate="screen"/>
          <a:srcRect/>
          <a:stretch>
            <a:fillRect/>
          </a:stretch>
        </p:blipFill>
        <p:spPr bwMode="auto">
          <a:xfrm>
            <a:off x="4643438" y="3429000"/>
            <a:ext cx="4143372" cy="3107529"/>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smtClean="0">
                <a:latin typeface="Times New Roman" pitchFamily="18" charset="0"/>
                <a:cs typeface="Times New Roman" pitchFamily="18" charset="0"/>
              </a:rPr>
              <a:t>Воспитатель просит одного или нескольких детей рассказать о зиме.</a:t>
            </a:r>
            <a:br>
              <a:rPr lang="ru-RU" sz="2400" dirty="0" smtClean="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pic>
        <p:nvPicPr>
          <p:cNvPr id="19458" name="Picture 2" descr="C:\Users\Лена\Desktop\НОД речевое развитие\IMG_3402.JPG"/>
          <p:cNvPicPr>
            <a:picLocks noChangeAspect="1" noChangeArrowheads="1"/>
          </p:cNvPicPr>
          <p:nvPr/>
        </p:nvPicPr>
        <p:blipFill>
          <a:blip r:embed="rId2" cstate="screen"/>
          <a:srcRect/>
          <a:stretch>
            <a:fillRect/>
          </a:stretch>
        </p:blipFill>
        <p:spPr bwMode="auto">
          <a:xfrm>
            <a:off x="1571604" y="1500174"/>
            <a:ext cx="6429388" cy="4822041"/>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786" y="365126"/>
            <a:ext cx="7729564" cy="3849692"/>
          </a:xfrm>
        </p:spPr>
        <p:txBody>
          <a:bodyPr>
            <a:noAutofit/>
          </a:bodyPr>
          <a:lstStyle/>
          <a:p>
            <a:r>
              <a:rPr lang="ru-RU" sz="2400" u="sng" dirty="0" smtClean="0">
                <a:latin typeface="Times New Roman" pitchFamily="18" charset="0"/>
                <a:cs typeface="Times New Roman" pitchFamily="18" charset="0"/>
              </a:rPr>
              <a:t/>
            </a:r>
            <a:br>
              <a:rPr lang="ru-RU" sz="2400" u="sng"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
            </a:r>
            <a:br>
              <a:rPr lang="ru-RU" sz="2400" u="sng"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
            </a:r>
            <a:br>
              <a:rPr lang="ru-RU" sz="2400" u="sng"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
            </a:r>
            <a:br>
              <a:rPr lang="ru-RU" sz="2400" u="sng"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
            </a:r>
            <a:br>
              <a:rPr lang="ru-RU" sz="2400" u="sng"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
            </a:r>
            <a:br>
              <a:rPr lang="ru-RU" sz="2400" u="sng"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
            </a:r>
            <a:br>
              <a:rPr lang="ru-RU" sz="2400" u="sng"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Воспитатель:</a:t>
            </a:r>
            <a:r>
              <a:rPr lang="ru-RU" sz="2400" dirty="0" smtClean="0">
                <a:latin typeface="Times New Roman" pitchFamily="18" charset="0"/>
                <a:cs typeface="Times New Roman" pitchFamily="18" charset="0"/>
              </a:rPr>
              <a:t> Да, зимой часто идет снег. А какой снег? (Ответы детей: </a:t>
            </a:r>
            <a:r>
              <a:rPr lang="ru-RU" sz="2400" i="1" dirty="0" smtClean="0">
                <a:latin typeface="Times New Roman" pitchFamily="18" charset="0"/>
                <a:cs typeface="Times New Roman" pitchFamily="18" charset="0"/>
              </a:rPr>
              <a:t>белый, мягкий, пушистый, лёгкий, липкий, искристый)</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Воспитатель: </a:t>
            </a:r>
            <a:r>
              <a:rPr lang="ru-RU" sz="2400" dirty="0" smtClean="0">
                <a:latin typeface="Times New Roman" pitchFamily="18" charset="0"/>
                <a:cs typeface="Times New Roman" pitchFamily="18" charset="0"/>
              </a:rPr>
              <a:t>Мишка, а знаешь,  из чего состоит снег? </a:t>
            </a:r>
            <a:br>
              <a:rPr lang="ru-RU" sz="2400"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Мишка:</a:t>
            </a:r>
            <a:r>
              <a:rPr lang="ru-RU" sz="2400" dirty="0" smtClean="0">
                <a:latin typeface="Times New Roman" pitchFamily="18" charset="0"/>
                <a:cs typeface="Times New Roman" pitchFamily="18" charset="0"/>
              </a:rPr>
              <a:t> Нет, не знаю.</a:t>
            </a:r>
            <a:br>
              <a:rPr lang="ru-RU" sz="2400"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Воспитатель:</a:t>
            </a:r>
            <a:r>
              <a:rPr lang="ru-RU" sz="2400" dirty="0" smtClean="0">
                <a:latin typeface="Times New Roman" pitchFamily="18" charset="0"/>
                <a:cs typeface="Times New Roman" pitchFamily="18" charset="0"/>
              </a:rPr>
              <a:t> Дети, из чего состоит снег? ( Из снежинок).  Снежинки какие? (</a:t>
            </a:r>
            <a:r>
              <a:rPr lang="ru-RU" sz="2400" i="1" dirty="0" smtClean="0">
                <a:latin typeface="Times New Roman" pitchFamily="18" charset="0"/>
                <a:cs typeface="Times New Roman" pitchFamily="18" charset="0"/>
              </a:rPr>
              <a:t>белые, лёгкие, мохнатые, пушистые, красивые, прозрачные, холодные и др.) </a:t>
            </a:r>
            <a:r>
              <a:rPr lang="ru-RU" sz="2400" dirty="0" smtClean="0">
                <a:latin typeface="Times New Roman" pitchFamily="18" charset="0"/>
                <a:cs typeface="Times New Roman" pitchFamily="18" charset="0"/>
              </a:rPr>
              <a:t>Воспитатель показывает фотографию снежинок. Снежинка – это </a:t>
            </a:r>
            <a:r>
              <a:rPr lang="ru-RU" sz="2400" dirty="0" smtClean="0">
                <a:latin typeface="Times New Roman" pitchFamily="18" charset="0"/>
                <a:cs typeface="Times New Roman" pitchFamily="18" charset="0"/>
                <a:hlinkClick r:id="rId2" tooltip="Снег"/>
              </a:rPr>
              <a:t>снежный</a:t>
            </a:r>
            <a:r>
              <a:rPr lang="ru-RU"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hlinkClick r:id="rId3" tooltip="Кристалл"/>
              </a:rPr>
              <a:t>кристалл</a:t>
            </a:r>
            <a:r>
              <a:rPr lang="ru-RU" sz="2400" dirty="0" smtClean="0">
                <a:latin typeface="Times New Roman" pitchFamily="18" charset="0"/>
                <a:cs typeface="Times New Roman" pitchFamily="18" charset="0"/>
              </a:rPr>
              <a:t>, похожий на звездочку.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Дует сильный ветер, снег летит, кружится. Как называется это явление? (</a:t>
            </a:r>
            <a:r>
              <a:rPr lang="ru-RU" sz="2400" i="1" dirty="0" smtClean="0">
                <a:latin typeface="Times New Roman" pitchFamily="18" charset="0"/>
                <a:cs typeface="Times New Roman" pitchFamily="18" charset="0"/>
              </a:rPr>
              <a:t>Метель, вьюга</a:t>
            </a:r>
            <a:r>
              <a:rPr lang="ru-RU" sz="2400" dirty="0" smtClean="0">
                <a:latin typeface="Times New Roman" pitchFamily="18" charset="0"/>
                <a:cs typeface="Times New Roman" pitchFamily="18" charset="0"/>
              </a:rPr>
              <a:t>)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Давайте послушаем, как воет вьюга (Звукозапись с завыванием вьюги).</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Если снег падает тихо, не спеша, как называется это явление? (</a:t>
            </a:r>
            <a:r>
              <a:rPr lang="ru-RU" sz="2400" i="1" dirty="0" smtClean="0">
                <a:latin typeface="Times New Roman" pitchFamily="18" charset="0"/>
                <a:cs typeface="Times New Roman" pitchFamily="18" charset="0"/>
              </a:rPr>
              <a:t>Снегопад</a:t>
            </a:r>
            <a:r>
              <a:rPr lang="ru-RU" sz="2400" dirty="0" smtClean="0">
                <a:latin typeface="Times New Roman" pitchFamily="18" charset="0"/>
                <a:cs typeface="Times New Roman" pitchFamily="18" charset="0"/>
              </a:rPr>
              <a:t>)</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Правильно, снегопад.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t>
            </a:r>
            <a:br>
              <a:rPr lang="ru-RU" sz="2400" dirty="0" smtClean="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1004</TotalTime>
  <Words>181</Words>
  <Application>Microsoft Office PowerPoint</Application>
  <PresentationFormat>Экран (4:3)</PresentationFormat>
  <Paragraphs>44</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 </vt:lpstr>
      <vt:lpstr>Слайд 2</vt:lpstr>
      <vt:lpstr>Слайд 3</vt:lpstr>
      <vt:lpstr>    Ход занятия: Дети заходят в музыкальный зал, здороваются с гостями.   Воспитатель:  Становитесь дети в круг.   Ты - мой друг и я - твой друг! Дружно за руки возьмемся,   И друг другу улыбнемся!  </vt:lpstr>
      <vt:lpstr>Воспитатель: Светло и красиво стало в нашем зале от ваших улыбок.  Давайте разговаривать, И будем выговаривать! Всё правильно и внятно, Чтоб было всем понятно.  Потренируем наш язычок?!   -Как жук жужжит? Ж-ж-ж -Как комар звенит? З-з-з -Как змея шипит? Ш-ш-ш -Как чайник свистит? С-с-с   Молодцы, ребята.  Присаживайтесь на стульчики.  (Дети садятся полукругом). </vt:lpstr>
      <vt:lpstr>Воспитатель: (обращает внимание на медвежонка) Ребята, посмотрите, кто это прячется? Вы видите? Как он здесь оказался, что он сейчас должен делать? Скажите, кого можно встретить в зимнем лесу? (ответы детей)  Мишка, почему ты не спишь?    Медвежонок: Я никогда не видел зимы.  Я очень хочу узнать, что такое  зима? И что же бывает зимой? Вы мне поможете?  </vt:lpstr>
      <vt:lpstr>          Воспитатель: Ребята, поможем медвежонку узнать, что же бывает зимой?  У нас есть картинки-помощники, давайте по ним расскажем мишке о  зиме.  (показывает опорные картинки и просит ребенка назвать признак зимы, начиная предложение со слов «Зимой….») -Солнце светит, но не греет. -На улице холодно, морозно. -Люди надевают теплую, зимнюю одежду. -День – короткий, а ночь – длинная. -Реки покрываются льдом. -Часто дует холодный сильный ветер. -Зимой катаются на санках, на лыжах, на коньках, лепят снеговика. -Часто идет снег. </vt:lpstr>
      <vt:lpstr>Воспитатель просит одного или нескольких детей рассказать о зиме. </vt:lpstr>
      <vt:lpstr>       Воспитатель: Да, зимой часто идет снег. А какой снег? (Ответы детей: белый, мягкий, пушистый, лёгкий, липкий, искристый) Воспитатель: Мишка, а знаешь,  из чего состоит снег?  Мишка: Нет, не знаю. Воспитатель: Дети, из чего состоит снег? ( Из снежинок).  Снежинки какие? (белые, лёгкие, мохнатые, пушистые, красивые, прозрачные, холодные и др.) Воспитатель показывает фотографию снежинок. Снежинка – это снежный  кристалл, похожий на звездочку.  Дует сильный ветер, снег летит, кружится. Как называется это явление? (Метель, вьюга)  Давайте послушаем, как воет вьюга (Звукозапись с завыванием вьюги). Если снег падает тихо, не спеша, как называется это явление? (Снегопад) Правильно, снегопад.    </vt:lpstr>
      <vt:lpstr>         Воспитатель просит детей встать в круг.  Физкультминутка: Снего-снего-снегопад, Каждый очень, очень рад, Будут лыжи и коньки, Будут санки и снежки. Мы погреемся немножко, Мы похлопаем в ладошки, Ножками потопаем И себе похлопаем. </vt:lpstr>
      <vt:lpstr>        Воспитатель:   Ребята, подойдите к мольберту. Что изображено на картинках? (Времена года). Мишка, на какой картинке  изображена зима. Мишка смотрит, он притих. Он понять не может. Кто ему поможет? (Дети показывают картинку) Почему вы считаете, что тут нарисована зима? (Ответы детей) Правильно, ребята.   Присаживайтесь на  стульчики.    </vt:lpstr>
      <vt:lpstr>      Дети садятся на стульчики перед экраном.   Воспитатель: Народ издавна  следил за погодой, замечал ее изменения и записывал приметы: «Зима снежная – лето дождливое»,   «Зимой собаки валяются – к метели». Бабушки, матушки, нянюшки сложили много песенок, потешек, загадок о зиме.  Дети, а вы любите отгадывать загадки?  Сейчас  мы это проверим.  (Показ презентации  «Загадки о зиме») </vt:lpstr>
      <vt:lpstr>Воспитатель:   Молодцы, ребята! Все загадки разгадали. А  стихи о зиме вы знаете? Давайте расскажем их медвежонку.   (Дети рассказывают стихи) Воспитатель:  А какие поговорки о зиме вы знаете? (ответы детей) Декабрь год кончает, зиму начинает. Февраль силен метелью, а март – капелью. Мороз не велик,  да стоять не велит. Много  снега – много  хлеба. Зима не лето – в шубу одета.. </vt:lpstr>
      <vt:lpstr>Воспитатель:   Молодцы! Теперь медвежонок  понял, что такое зима.  Он говорит, что ему пора возвращаться в сказку.  Давайте  ему на прощание споем  русскую народную песенку  «Как на тоненький ледок…» Вставайте в хоровод. (Дети поют и танцуют) </vt:lpstr>
      <vt:lpstr>Воспитатель:  Мишка, теперь ты понял, что такое зима?  Мишка: Да! Воспитатель: Ребята, а можно зимой в лесу встретить мишку? А почему?  О чем мы сегодня рассказали Мишке?   Чем мы сегодня занимались? (ответы детей)  Мишка тоже принес вам подарок. Воспитатель дарит книгу. И нам пора возвращаться в группу,  скажем всем «До свидания!».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Основы конструирования и робототехники</dc:title>
  <dc:creator>User</dc:creator>
  <cp:lastModifiedBy>Лена</cp:lastModifiedBy>
  <cp:revision>69</cp:revision>
  <dcterms:created xsi:type="dcterms:W3CDTF">2015-02-15T14:40:51Z</dcterms:created>
  <dcterms:modified xsi:type="dcterms:W3CDTF">2018-07-20T10:46:01Z</dcterms:modified>
</cp:coreProperties>
</file>