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60" r:id="rId4"/>
    <p:sldId id="264" r:id="rId5"/>
    <p:sldId id="281" r:id="rId6"/>
    <p:sldId id="287" r:id="rId7"/>
    <p:sldId id="282" r:id="rId8"/>
    <p:sldId id="286" r:id="rId9"/>
    <p:sldId id="285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00CC"/>
    <a:srgbClr val="CC00CC"/>
    <a:srgbClr val="FF3399"/>
    <a:srgbClr val="FFFF00"/>
    <a:srgbClr val="008000"/>
    <a:srgbClr val="6600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787" autoAdjust="0"/>
    <p:restoredTop sz="94602" autoAdjust="0"/>
  </p:normalViewPr>
  <p:slideViewPr>
    <p:cSldViewPr>
      <p:cViewPr varScale="1">
        <p:scale>
          <a:sx n="81" d="100"/>
          <a:sy n="81" d="100"/>
        </p:scale>
        <p:origin x="44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BF12355-5E7D-4E86-9D9B-B87173619C15}" type="datetimeFigureOut">
              <a:rPr lang="ru-RU"/>
              <a:pPr>
                <a:defRPr/>
              </a:pPr>
              <a:t>21.07.2018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C6FBC91-1CBC-4760-8E96-430C5F11E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2147483646 h 1912"/>
              <a:gd name="T4" fmla="*/ 0 w 1588"/>
              <a:gd name="T5" fmla="*/ 2147483646 h 1912"/>
              <a:gd name="T6" fmla="*/ 0 w 1588"/>
              <a:gd name="T7" fmla="*/ 2147483646 h 1912"/>
              <a:gd name="T8" fmla="*/ 0 w 1588"/>
              <a:gd name="T9" fmla="*/ 2147483646 h 1912"/>
              <a:gd name="T10" fmla="*/ 0 w 1588"/>
              <a:gd name="T11" fmla="*/ 2147483646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857EC-5A0A-4FC6-94B4-03261360BF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83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91A18-4C04-4B42-B29A-85AAFC6547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303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65BEC-6CB3-4A71-B433-85C471551E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8032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CBBA9-9BBE-4342-A40F-46328F9ABB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6061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C837D-DAD0-49E9-BA8B-B2B44E6A10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921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56B1E-6395-4670-96CD-4AEF0D6558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947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93DEA-50A4-48B3-9476-C49312076F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3115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DF325-0838-478A-B6AB-7DD05EE5ED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2161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45E58-30E1-4B35-9A2B-F2C317E002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7922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A0AE0-5AC2-44B4-A6F5-BCBC453CE2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3726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06CB0-B071-4A39-BED6-97D1A61E35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0878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4106EF4-C4C6-48F9-847A-211CAAC2B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4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44E909"/>
              </a:gs>
              <a:gs pos="100000">
                <a:srgbClr val="FFFF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/>
          </a:p>
        </p:txBody>
      </p:sp>
      <p:pic>
        <p:nvPicPr>
          <p:cNvPr id="4099" name="Picture 4" descr="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4713" y="3140075"/>
            <a:ext cx="4918075" cy="23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4213" y="2420938"/>
            <a:ext cx="77724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  <a:t>Проект</a:t>
            </a:r>
            <a:b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</a:br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«Школа Мяча»</a:t>
            </a:r>
            <a: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FF"/>
                </a:solidFill>
                <a:latin typeface="Monotype Corsiva" pitchFamily="66" charset="0"/>
              </a:rPr>
            </a:b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5589588"/>
            <a:ext cx="6400800" cy="10541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9933FF"/>
                </a:solidFill>
              </a:rPr>
              <a:t>Автор проекта: инструктор по физической культуре МБДОУ «Детский сад №5»г.Никольска Пензенской области  </a:t>
            </a:r>
            <a:endParaRPr lang="ru-RU" sz="2400" dirty="0" smtClean="0">
              <a:solidFill>
                <a:srgbClr val="99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ChangeArrowheads="1"/>
          </p:cNvSpPr>
          <p:nvPr/>
        </p:nvSpPr>
        <p:spPr bwMode="auto">
          <a:xfrm>
            <a:off x="-32160" y="-15600"/>
            <a:ext cx="9144001" cy="6858000"/>
          </a:xfrm>
          <a:prstGeom prst="rect">
            <a:avLst/>
          </a:prstGeo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2700000" scaled="1"/>
          </a:gra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042988" y="5516563"/>
            <a:ext cx="834866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chemeClr val="accent1"/>
                </a:solidFill>
                <a:latin typeface="Rage Italic" pitchFamily="66" charset="0"/>
              </a:rPr>
              <a:t>      </a:t>
            </a: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95288" y="260350"/>
            <a:ext cx="8497887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>
                <a:solidFill>
                  <a:srgbClr val="00FFFF"/>
                </a:solidFill>
                <a:latin typeface="Rage Italic" pitchFamily="66" charset="0"/>
              </a:rPr>
              <a:t>Стенды для родителей</a:t>
            </a:r>
            <a:endParaRPr lang="ru-RU" sz="3600" b="1" i="1" dirty="0" smtClean="0">
              <a:solidFill>
                <a:srgbClr val="00FFFF"/>
              </a:solidFill>
              <a:latin typeface="Rage Italic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914445"/>
            <a:ext cx="4464496" cy="3602118"/>
          </a:xfrm>
          <a:prstGeom prst="rect">
            <a:avLst/>
          </a:prstGeo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18487" cy="2232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FF3399"/>
                </a:solidFill>
                <a:latin typeface="Monotype Corsiva" pitchFamily="66" charset="0"/>
              </a:rPr>
              <a:t>Цель</a:t>
            </a:r>
            <a:r>
              <a:rPr lang="ru-RU" sz="7200" dirty="0" smtClean="0">
                <a:solidFill>
                  <a:srgbClr val="FF3399"/>
                </a:solidFill>
                <a:latin typeface="Monotype Corsiva" pitchFamily="66" charset="0"/>
              </a:rPr>
              <a:t> </a:t>
            </a:r>
            <a:r>
              <a:rPr lang="ru-RU" sz="2000" dirty="0">
                <a:solidFill>
                  <a:srgbClr val="FF3399"/>
                </a:solidFill>
                <a:latin typeface="Monotype Corsiva" pitchFamily="66" charset="0"/>
              </a:rPr>
              <a:t>проекта</a:t>
            </a:r>
            <a:r>
              <a:rPr lang="ru-RU" sz="2000" dirty="0" smtClean="0">
                <a:solidFill>
                  <a:srgbClr val="FF3399"/>
                </a:solidFill>
                <a:latin typeface="Monotype Corsiva" pitchFamily="66" charset="0"/>
              </a:rPr>
              <a:t>: Формирование </a:t>
            </a:r>
            <a:r>
              <a:rPr lang="ru-RU" sz="2000" dirty="0">
                <a:solidFill>
                  <a:srgbClr val="FF3399"/>
                </a:solidFill>
                <a:latin typeface="Monotype Corsiva" pitchFamily="66" charset="0"/>
              </a:rPr>
              <a:t>устойчивой потребности в двигательной активности, с использованием различных мячей.</a:t>
            </a:r>
            <a:br>
              <a:rPr lang="ru-RU" sz="2000" dirty="0">
                <a:solidFill>
                  <a:srgbClr val="FF3399"/>
                </a:solidFill>
                <a:latin typeface="Monotype Corsiva" pitchFamily="66" charset="0"/>
              </a:rPr>
            </a:br>
            <a:endParaRPr lang="ru-RU" sz="2000" dirty="0" smtClean="0">
              <a:solidFill>
                <a:srgbClr val="FF3399"/>
              </a:solidFill>
              <a:latin typeface="Monotype Corsiva" pitchFamily="66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349500"/>
            <a:ext cx="2665412" cy="50323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1100" b="1" i="1" dirty="0" smtClean="0">
                <a:solidFill>
                  <a:schemeClr val="hlink"/>
                </a:solidFill>
              </a:rPr>
              <a:t>Задачи</a:t>
            </a:r>
          </a:p>
        </p:txBody>
      </p:sp>
      <p:sp>
        <p:nvSpPr>
          <p:cNvPr id="5124" name="Прямоугольник 2"/>
          <p:cNvSpPr>
            <a:spLocks noChangeArrowheads="1"/>
          </p:cNvSpPr>
          <p:nvPr/>
        </p:nvSpPr>
        <p:spPr bwMode="auto">
          <a:xfrm>
            <a:off x="1835150" y="3198813"/>
            <a:ext cx="6049963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/>
              <a:t>Оздоровительные</a:t>
            </a:r>
            <a:br>
              <a:rPr lang="ru-RU" altLang="ru-RU" sz="1400"/>
            </a:br>
            <a:r>
              <a:rPr lang="ru-RU" altLang="ru-RU" sz="1400"/>
              <a:t>-Укреплять здоровье и улучшать физическое развитие.</a:t>
            </a:r>
            <a:br>
              <a:rPr lang="ru-RU" altLang="ru-RU" sz="1400"/>
            </a:br>
            <a:r>
              <a:rPr lang="ru-RU" altLang="ru-RU" sz="1400"/>
              <a:t>-Формировать правильную осанку и укреплять мышцы туловища.</a:t>
            </a:r>
            <a:br>
              <a:rPr lang="ru-RU" altLang="ru-RU" sz="1400"/>
            </a:br>
            <a:r>
              <a:rPr lang="ru-RU" altLang="ru-RU" sz="1400"/>
              <a:t>-Совершенствовать деятельность сердечно - сосудистой и дыхательной системы.</a:t>
            </a:r>
            <a:br>
              <a:rPr lang="ru-RU" altLang="ru-RU" sz="1400"/>
            </a:br>
            <a:r>
              <a:rPr lang="ru-RU" altLang="ru-RU" sz="1400"/>
              <a:t>Образовательные</a:t>
            </a:r>
            <a:br>
              <a:rPr lang="ru-RU" altLang="ru-RU" sz="1400"/>
            </a:br>
            <a:r>
              <a:rPr lang="ru-RU" altLang="ru-RU" sz="1400"/>
              <a:t>-Развивать физические качества.</a:t>
            </a:r>
            <a:br>
              <a:rPr lang="ru-RU" altLang="ru-RU" sz="1400"/>
            </a:br>
            <a:r>
              <a:rPr lang="ru-RU" altLang="ru-RU" sz="1400"/>
              <a:t>-Познакомить детей с историей мяча и его разновидностями.</a:t>
            </a:r>
            <a:br>
              <a:rPr lang="ru-RU" altLang="ru-RU" sz="1400"/>
            </a:br>
            <a:r>
              <a:rPr lang="ru-RU" altLang="ru-RU" sz="1400"/>
              <a:t>-Формировать навыки передачи, ловли, ведения, броска мяча и умение применять их в двигательных действиях с мячом.</a:t>
            </a:r>
            <a:br>
              <a:rPr lang="ru-RU" altLang="ru-RU" sz="1400"/>
            </a:br>
            <a:r>
              <a:rPr lang="ru-RU" altLang="ru-RU" sz="1400"/>
              <a:t>Воспитательные</a:t>
            </a:r>
            <a:br>
              <a:rPr lang="ru-RU" altLang="ru-RU" sz="1400"/>
            </a:br>
            <a:r>
              <a:rPr lang="ru-RU" altLang="ru-RU" sz="1400"/>
              <a:t>-Воспитывать любовь к физической культуре, интерес к результатам полученных знаний умений и навыков.</a:t>
            </a:r>
            <a:br>
              <a:rPr lang="ru-RU" altLang="ru-RU" sz="1400"/>
            </a:br>
            <a:r>
              <a:rPr lang="ru-RU" altLang="ru-RU" sz="1400"/>
              <a:t>-Воспитывать нравственные и волевые качества.</a:t>
            </a:r>
            <a:br>
              <a:rPr lang="ru-RU" altLang="ru-RU" sz="1400"/>
            </a:br>
            <a:endParaRPr lang="ru-RU" alt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</p:spPr>
        <p:txBody>
          <a:bodyPr/>
          <a:lstStyle/>
          <a:p>
            <a:pPr algn="ctr" eaLnBrk="1" hangingPunct="1">
              <a:defRPr/>
            </a:pPr>
            <a:r>
              <a:rPr lang="ru-RU" sz="1800" dirty="0">
                <a:solidFill>
                  <a:srgbClr val="FFFF00"/>
                </a:solidFill>
              </a:rPr>
              <a:t>Срок реализации: сентябрь 2017г-сентябрь2019г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Принципы работы по проекту: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	Принцип постепенности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	Принцип доступности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	Принцип систематичности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	Принцип сознательности и активности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	Принцип наглядности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Основные формы работы над проектом: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	НОД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	Индивидуальная работа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	Беседа по теме: «Мячи разных видов спорта», история мяча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	Совместная работа с участниками образовательного процесса 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>	Взаимодействие с семьями детей</a:t>
            </a:r>
            <a:br>
              <a:rPr lang="ru-RU" sz="1800" dirty="0">
                <a:solidFill>
                  <a:srgbClr val="FFFF00"/>
                </a:solidFill>
              </a:rPr>
            </a:br>
            <a:r>
              <a:rPr lang="ru-RU" sz="1800" dirty="0">
                <a:solidFill>
                  <a:srgbClr val="FFFF00"/>
                </a:solidFill>
              </a:rPr>
              <a:t/>
            </a:r>
            <a:br>
              <a:rPr lang="ru-RU" sz="1800" dirty="0">
                <a:solidFill>
                  <a:srgbClr val="FFFF00"/>
                </a:solidFill>
              </a:rPr>
            </a:br>
            <a:endParaRPr lang="ru-RU" sz="18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5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solnishk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0" y="0"/>
            <a:ext cx="2214563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Прямоугольник 7"/>
          <p:cNvSpPr>
            <a:spLocks noChangeArrowheads="1"/>
          </p:cNvSpPr>
          <p:nvPr/>
        </p:nvSpPr>
        <p:spPr bwMode="auto">
          <a:xfrm>
            <a:off x="5572125" y="1857375"/>
            <a:ext cx="3071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2800" b="1" i="1">
                <a:solidFill>
                  <a:srgbClr val="FFFF00"/>
                </a:solidFill>
              </a:rPr>
              <a:t>             </a:t>
            </a:r>
          </a:p>
        </p:txBody>
      </p:sp>
      <p:sp>
        <p:nvSpPr>
          <p:cNvPr id="7173" name="Прямоугольник 2"/>
          <p:cNvSpPr>
            <a:spLocks noChangeArrowheads="1"/>
          </p:cNvSpPr>
          <p:nvPr/>
        </p:nvSpPr>
        <p:spPr bwMode="auto">
          <a:xfrm>
            <a:off x="1547813" y="28575"/>
            <a:ext cx="709612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Ожидаемые результаты работы над проектом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Для детей: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Развитая общая и мелкая моторика;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Развита ловкость, быстрота реакции;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Развита координация движений;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Выполняют упражнения с мячом по правилам безопасности;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Проявляют интерес к участию в народных подвижных играх.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Для родителей: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Информированность о роли физического воспитания и значимости мяча в физическом развитии дошкольника.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Пополнение физкультурного оборудования в домашних условиях.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 Для педагогов: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Взаимодействие специалистов и педагогов ДОУ;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Создание и совершенствование развивающей среды в группах.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8B049"/>
              </a:gs>
              <a:gs pos="17999">
                <a:srgbClr val="B43E85"/>
              </a:gs>
              <a:gs pos="31000">
                <a:srgbClr val="C50849"/>
              </a:gs>
              <a:gs pos="33000">
                <a:srgbClr val="F952A0"/>
              </a:gs>
              <a:gs pos="37000">
                <a:srgbClr val="FEE7F2"/>
              </a:gs>
              <a:gs pos="78999">
                <a:srgbClr val="F8B049"/>
              </a:gs>
              <a:gs pos="87000">
                <a:srgbClr val="F8B049"/>
              </a:gs>
              <a:gs pos="100000">
                <a:srgbClr val="FC9FCB"/>
              </a:gs>
            </a:gsLst>
            <a:lin ang="18900000" scaled="1"/>
          </a:gradFill>
          <a:ln w="38100">
            <a:solidFill>
              <a:srgbClr val="F0240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000" b="1" i="1" dirty="0">
                <a:solidFill>
                  <a:srgbClr val="9900CC"/>
                </a:solidFill>
                <a:latin typeface="Monotype Corsiva" pitchFamily="66" charset="0"/>
              </a:rPr>
              <a:t>Знакомство с историей мяча: очень много интересного дети узнали о мяче. Это и история возникновения, разнообразие игр и упражнений с мячом, виды мячей, их предназначении, а также о технике безопасности при играх с мячом</a:t>
            </a:r>
            <a:r>
              <a:rPr lang="ru-RU" b="1" i="1" dirty="0">
                <a:solidFill>
                  <a:srgbClr val="9900CC"/>
                </a:solidFill>
                <a:latin typeface="Monotype Corsiva" pitchFamily="66" charset="0"/>
              </a:rPr>
              <a:t>.</a:t>
            </a:r>
            <a:endParaRPr lang="ru-RU" b="1" i="1" dirty="0" smtClean="0">
              <a:solidFill>
                <a:srgbClr val="9900CC"/>
              </a:solidFill>
              <a:latin typeface="Monotype Corsiva" pitchFamily="66" charset="0"/>
            </a:endParaRPr>
          </a:p>
        </p:txBody>
      </p:sp>
      <p:pic>
        <p:nvPicPr>
          <p:cNvPr id="8196" name="Picture 6" descr="мяч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724400"/>
            <a:ext cx="1944687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Объект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9792" y="2582862"/>
            <a:ext cx="3249116" cy="2493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33CC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/>
          </a:p>
        </p:txBody>
      </p:sp>
      <p:sp>
        <p:nvSpPr>
          <p:cNvPr id="8192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857250" y="357188"/>
            <a:ext cx="7700963" cy="78581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00FFFF"/>
                </a:solidFill>
              </a:rPr>
              <a:t/>
            </a:r>
            <a:br>
              <a:rPr lang="ru-RU" sz="2800" dirty="0" smtClean="0">
                <a:solidFill>
                  <a:srgbClr val="00FFFF"/>
                </a:solidFill>
              </a:rPr>
            </a:br>
            <a:r>
              <a:rPr lang="ru-RU" sz="2800" dirty="0" smtClean="0">
                <a:solidFill>
                  <a:srgbClr val="00FFFF"/>
                </a:solidFill>
              </a:rPr>
              <a:t/>
            </a:r>
            <a:br>
              <a:rPr lang="ru-RU" sz="2800" dirty="0" smtClean="0">
                <a:solidFill>
                  <a:srgbClr val="00FFFF"/>
                </a:solidFill>
              </a:rPr>
            </a:br>
            <a:endParaRPr lang="ru-RU" sz="2400" dirty="0" smtClean="0">
              <a:solidFill>
                <a:srgbClr val="00FFFF"/>
              </a:solidFill>
            </a:endParaRPr>
          </a:p>
        </p:txBody>
      </p:sp>
      <p:sp>
        <p:nvSpPr>
          <p:cNvPr id="81929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4214813" y="836613"/>
            <a:ext cx="4929187" cy="72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>
                <a:solidFill>
                  <a:srgbClr val="00FFFF"/>
                </a:solidFill>
              </a:rPr>
              <a:t>Выставка рисунков</a:t>
            </a:r>
            <a:endParaRPr lang="ru-RU" sz="2400" dirty="0" smtClean="0">
              <a:solidFill>
                <a:srgbClr val="00FFFF"/>
              </a:solidFill>
            </a:endParaRPr>
          </a:p>
        </p:txBody>
      </p:sp>
      <p:pic>
        <p:nvPicPr>
          <p:cNvPr id="9223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357313"/>
            <a:ext cx="340201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100" y="2251075"/>
            <a:ext cx="3352800" cy="222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7191375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9000">
                <a:srgbClr val="99CCFF"/>
              </a:gs>
              <a:gs pos="17999">
                <a:srgbClr val="9966FF"/>
              </a:gs>
              <a:gs pos="30499">
                <a:srgbClr val="CC99FF"/>
              </a:gs>
              <a:gs pos="41000">
                <a:srgbClr val="99CCFF"/>
              </a:gs>
              <a:gs pos="50000">
                <a:srgbClr val="CCCCFF"/>
              </a:gs>
              <a:gs pos="59000">
                <a:srgbClr val="99CCFF"/>
              </a:gs>
              <a:gs pos="69501">
                <a:srgbClr val="CC99FF"/>
              </a:gs>
              <a:gs pos="82001">
                <a:srgbClr val="9966FF"/>
              </a:gs>
              <a:gs pos="91000">
                <a:srgbClr val="99CCFF"/>
              </a:gs>
              <a:gs pos="100000">
                <a:srgbClr val="CCCCF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/>
              <a:t>Спортивные досуги с мячом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3813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b="1" i="1" dirty="0" smtClean="0">
                <a:solidFill>
                  <a:srgbClr val="FFFF00"/>
                </a:solidFill>
                <a:latin typeface="Rockwell" pitchFamily="18" charset="0"/>
              </a:rPr>
              <a:t>     </a:t>
            </a:r>
            <a:endParaRPr lang="ru-RU" sz="3600" b="1" i="1" dirty="0" smtClean="0">
              <a:solidFill>
                <a:srgbClr val="FFFF00"/>
              </a:solidFill>
              <a:latin typeface="Rockwell" pitchFamily="18" charset="0"/>
            </a:endParaRPr>
          </a:p>
        </p:txBody>
      </p:sp>
      <p:pic>
        <p:nvPicPr>
          <p:cNvPr id="10244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24" y="692150"/>
            <a:ext cx="2927748" cy="2808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077072"/>
            <a:ext cx="3225478" cy="2427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204524"/>
            <a:ext cx="9144000" cy="6858000"/>
          </a:xfrm>
          <a:prstGeom prst="rect">
            <a:avLst/>
          </a:prstGeom>
          <a:gradFill rotWithShape="1">
            <a:gsLst>
              <a:gs pos="0">
                <a:srgbClr val="CC99FF"/>
              </a:gs>
              <a:gs pos="50000">
                <a:srgbClr val="9900CC"/>
              </a:gs>
              <a:gs pos="100000">
                <a:srgbClr val="CC99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 dirty="0">
                <a:solidFill>
                  <a:srgbClr val="66FF33"/>
                </a:solidFill>
                <a:latin typeface="Rockwell" panose="02060603020205020403" pitchFamily="18" charset="0"/>
              </a:rPr>
              <a:t>Работа с родителями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0063" y="500063"/>
            <a:ext cx="8458200" cy="9271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rgbClr val="66FF33"/>
                </a:solidFill>
                <a:latin typeface="Rockwell" pitchFamily="18" charset="0"/>
              </a:rPr>
              <a:t/>
            </a:r>
            <a:br>
              <a:rPr lang="ru-RU" sz="3600" b="1" i="1" dirty="0" smtClean="0">
                <a:solidFill>
                  <a:srgbClr val="66FF33"/>
                </a:solidFill>
                <a:latin typeface="Rockwell" pitchFamily="18" charset="0"/>
              </a:rPr>
            </a:br>
            <a:r>
              <a:rPr lang="ru-RU" sz="3600" b="1" i="1" dirty="0" smtClean="0">
                <a:solidFill>
                  <a:srgbClr val="66FF33"/>
                </a:solidFill>
                <a:latin typeface="Rockwell" pitchFamily="18" charset="0"/>
              </a:rPr>
              <a:t/>
            </a:r>
            <a:br>
              <a:rPr lang="ru-RU" sz="3600" b="1" i="1" dirty="0" smtClean="0">
                <a:solidFill>
                  <a:srgbClr val="66FF33"/>
                </a:solidFill>
                <a:latin typeface="Rockwell" pitchFamily="18" charset="0"/>
              </a:rPr>
            </a:br>
            <a:endParaRPr lang="ru-RU" sz="3600" b="1" i="1" dirty="0" smtClean="0">
              <a:solidFill>
                <a:srgbClr val="66FF33"/>
              </a:solidFill>
              <a:latin typeface="Rockwell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874" y="764704"/>
            <a:ext cx="2442982" cy="2664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3633524"/>
            <a:ext cx="2912368" cy="2587659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title"/>
          </p:nvPr>
        </p:nvSpPr>
        <p:spPr>
          <a:xfrm>
            <a:off x="0" y="3068638"/>
            <a:ext cx="9144000" cy="10080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i="1" dirty="0" smtClean="0">
                <a:solidFill>
                  <a:srgbClr val="008000"/>
                </a:solidFill>
                <a:latin typeface="Pristina" pitchFamily="66" charset="0"/>
              </a:rPr>
              <a:t>Упражнения и игры </a:t>
            </a:r>
            <a:r>
              <a:rPr lang="ru-RU" sz="3200" b="1" i="1" smtClean="0">
                <a:solidFill>
                  <a:srgbClr val="008000"/>
                </a:solidFill>
                <a:latin typeface="Pristina" pitchFamily="66" charset="0"/>
              </a:rPr>
              <a:t>с мячом</a:t>
            </a:r>
            <a:endParaRPr lang="ru-RU" sz="3200" b="1" i="1" dirty="0" smtClean="0">
              <a:solidFill>
                <a:srgbClr val="008000"/>
              </a:solidFill>
              <a:latin typeface="Pristina" pitchFamily="66" charset="0"/>
            </a:endParaRPr>
          </a:p>
        </p:txBody>
      </p:sp>
      <p:pic>
        <p:nvPicPr>
          <p:cNvPr id="12292" name="Picture 15" descr="i?id=31284227-08-72&amp;n=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8675" y="571500"/>
            <a:ext cx="2963863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4221088"/>
            <a:ext cx="3384376" cy="2232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689894"/>
            <a:ext cx="3456384" cy="2595089"/>
          </a:xfrm>
          <a:prstGeom prst="rect">
            <a:avLst/>
          </a:prstGeo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02402"/>
        </a:solidFill>
        <a:ln w="38100" cap="flat" cmpd="sng" algn="ctr">
          <a:solidFill>
            <a:srgbClr val="F024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02402"/>
        </a:solidFill>
        <a:ln w="38100" cap="flat" cmpd="sng" algn="ctr">
          <a:solidFill>
            <a:srgbClr val="F024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708</TotalTime>
  <Words>180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Monotype Corsiva</vt:lpstr>
      <vt:lpstr>Pristina</vt:lpstr>
      <vt:lpstr>Rage Italic</vt:lpstr>
      <vt:lpstr>Rockwell</vt:lpstr>
      <vt:lpstr>Tahoma</vt:lpstr>
      <vt:lpstr>Wingdings</vt:lpstr>
      <vt:lpstr>Океан</vt:lpstr>
      <vt:lpstr>    Проект «Школа Мяча» </vt:lpstr>
      <vt:lpstr>Цель проекта: Формирование устойчивой потребности в двигательной активности, с использованием различных мячей. </vt:lpstr>
      <vt:lpstr>Срок реализации: сентябрь 2017г-сентябрь2019г Принципы работы по проекту:  Принцип постепенности  Принцип доступности  Принцип систематичности  Принцип сознательности и активности  Принцип наглядности Основные формы работы над проектом:  НОД  Индивидуальная работа  Беседа по теме: «Мячи разных видов спорта», история мяча  Совместная работа с участниками образовательного процесса   Взаимодействие с семьями детей  </vt:lpstr>
      <vt:lpstr>Презентация PowerPoint</vt:lpstr>
      <vt:lpstr>Знакомство с историей мяча: очень много интересного дети узнали о мяче. Это и история возникновения, разнообразие игр и упражнений с мячом, виды мячей, их предназначении, а также о технике безопасности при играх с мячом.</vt:lpstr>
      <vt:lpstr>  </vt:lpstr>
      <vt:lpstr>     </vt:lpstr>
      <vt:lpstr>  </vt:lpstr>
      <vt:lpstr>Упражнения и игры с мячом</vt:lpstr>
      <vt:lpstr>     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средней группы на тему:  «Мой веселый звонкий мяч»</dc:title>
  <dc:creator>XP GAME 2007</dc:creator>
  <cp:lastModifiedBy>1</cp:lastModifiedBy>
  <cp:revision>64</cp:revision>
  <dcterms:created xsi:type="dcterms:W3CDTF">2012-01-14T14:24:19Z</dcterms:created>
  <dcterms:modified xsi:type="dcterms:W3CDTF">2018-07-20T22:06:03Z</dcterms:modified>
</cp:coreProperties>
</file>