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4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80" r:id="rId23"/>
    <p:sldId id="277" r:id="rId24"/>
    <p:sldId id="278" r:id="rId25"/>
    <p:sldId id="279" r:id="rId26"/>
    <p:sldId id="281" r:id="rId27"/>
    <p:sldId id="282" r:id="rId2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4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K:\ProPowerPoint\Шаблоны\В работе\Химия\Himi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987824" y="836712"/>
            <a:ext cx="5832648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635896" y="2636912"/>
            <a:ext cx="5040560" cy="79208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A39B99D3-72FD-4A74-8A49-480EB1174442}" type="datetimeFigureOut">
              <a:rPr lang="ru-RU"/>
              <a:pPr>
                <a:defRPr/>
              </a:pPr>
              <a:t>21.07.2018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CD9A1840-FE63-461D-9CB2-B6C9284888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K:\ProPowerPoint\Шаблоны\В работе\Химия\HimiaSlide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Заголовок 1"/>
          <p:cNvSpPr>
            <a:spLocks noGrp="1"/>
          </p:cNvSpPr>
          <p:nvPr>
            <p:ph type="title"/>
          </p:nvPr>
        </p:nvSpPr>
        <p:spPr bwMode="auto">
          <a:xfrm>
            <a:off x="1835150" y="274638"/>
            <a:ext cx="68516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Текст 2"/>
          <p:cNvSpPr>
            <a:spLocks noGrp="1"/>
          </p:cNvSpPr>
          <p:nvPr>
            <p:ph type="body" idx="1"/>
          </p:nvPr>
        </p:nvSpPr>
        <p:spPr bwMode="auto">
          <a:xfrm>
            <a:off x="1763713" y="1600200"/>
            <a:ext cx="6923087" cy="5068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9" name="TextBox 6"/>
          <p:cNvSpPr txBox="1">
            <a:spLocks noChangeArrowheads="1"/>
          </p:cNvSpPr>
          <p:nvPr/>
        </p:nvSpPr>
        <p:spPr bwMode="auto">
          <a:xfrm>
            <a:off x="7515225" y="6550025"/>
            <a:ext cx="16160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r>
              <a:rPr lang="en-US" sz="1400" smtClean="0">
                <a:solidFill>
                  <a:srgbClr val="A6A6A6"/>
                </a:solidFill>
                <a:latin typeface="Ariston" pitchFamily="66" charset="0"/>
              </a:rPr>
              <a:t>ProPowerPoint.Ru</a:t>
            </a:r>
            <a:endParaRPr lang="ru-RU" sz="1400" smtClean="0">
              <a:solidFill>
                <a:srgbClr val="A6A6A6"/>
              </a:solidFill>
              <a:latin typeface="Ariston" pitchFamily="66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5" r:id="rId2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ctrTitle"/>
          </p:nvPr>
        </p:nvSpPr>
        <p:spPr>
          <a:xfrm>
            <a:off x="2987675" y="836613"/>
            <a:ext cx="5832475" cy="1470025"/>
          </a:xfrm>
        </p:spPr>
        <p:txBody>
          <a:bodyPr/>
          <a:lstStyle/>
          <a:p>
            <a:r>
              <a:rPr lang="ru-RU" sz="4800" dirty="0" smtClean="0">
                <a:solidFill>
                  <a:schemeClr val="bg1"/>
                </a:solidFill>
              </a:rPr>
              <a:t>Открытый урок по химии в 9 классе: «Обобщение. Неметаллы».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643306" y="3000372"/>
            <a:ext cx="5032382" cy="1285884"/>
          </a:xfrm>
        </p:spPr>
        <p:txBody>
          <a:bodyPr rtlCol="0">
            <a:normAutofit fontScale="775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solidFill>
                  <a:schemeClr val="bg1">
                    <a:lumMod val="95000"/>
                  </a:schemeClr>
                </a:solidFill>
              </a:rPr>
              <a:t>МБОО </a:t>
            </a:r>
            <a:r>
              <a:rPr lang="ru-RU" dirty="0" smtClean="0">
                <a:solidFill>
                  <a:schemeClr val="bg1">
                    <a:lumMod val="95000"/>
                  </a:schemeClr>
                </a:solidFill>
              </a:rPr>
              <a:t>Дмитриево Помряскинская СШ </a:t>
            </a:r>
            <a:r>
              <a:rPr lang="ru-RU" dirty="0" err="1" smtClean="0">
                <a:solidFill>
                  <a:schemeClr val="bg1">
                    <a:lumMod val="95000"/>
                  </a:schemeClr>
                </a:solidFill>
              </a:rPr>
              <a:t>Старомайнского</a:t>
            </a:r>
            <a:r>
              <a:rPr lang="ru-RU" dirty="0" smtClean="0">
                <a:solidFill>
                  <a:schemeClr val="bg1">
                    <a:lumMod val="95000"/>
                  </a:schemeClr>
                </a:solidFill>
              </a:rPr>
              <a:t> района Ульяновской области</a:t>
            </a:r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 bwMode="auto">
          <a:xfrm>
            <a:off x="4111618" y="4286256"/>
            <a:ext cx="5032382" cy="135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 fontScale="70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3200" dirty="0" smtClean="0">
                <a:solidFill>
                  <a:srgbClr val="92D050"/>
                </a:solidFill>
                <a:latin typeface="+mn-lt"/>
              </a:rPr>
              <a:t>Учитель  химии высшей квалификационной категории Витман Диана </a:t>
            </a:r>
            <a:r>
              <a:rPr lang="ru-RU" sz="3200" dirty="0" smtClean="0">
                <a:solidFill>
                  <a:srgbClr val="92D050"/>
                </a:solidFill>
                <a:latin typeface="+mn-lt"/>
              </a:rPr>
              <a:t>Александровна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2018 год</a:t>
            </a: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rgbClr val="92D05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Открытия. Расчётный.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000" dirty="0" smtClean="0"/>
              <a:t>В 1803 г. в лаборатории французского химика Клода Бертолле произошла занятная история. Один из учеников знаменитого химика обнаружил склянку с неизвестным красным порошком и спросил, как поступить с этим веществом? «Конечно, прежде всего, надлежит испытать его!» - воскликнул Бертолле. Ученик взял щепотку красного порошка и попытался растереть его с недавно полученной новой солью, получившей имя Бертолле. Лучше бы он этого не делал - в лаборатории раздался взрыв. Однако ученик не пострадал и смело продолжил испытания. Внеся красный порошок в азотную кислоту, он отметил выделение красно-бурого газа; порошок при этом растворился.</a:t>
            </a:r>
          </a:p>
          <a:p>
            <a:r>
              <a:rPr lang="ru-RU" sz="2000" dirty="0" smtClean="0"/>
              <a:t>Бертолле похвалил ученика: задание было выполнено правильно. Какое вещество находилось в склянке? 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Открытия. Расчётный.</a:t>
            </a:r>
            <a:br>
              <a:rPr lang="ru-RU" dirty="0" smtClean="0"/>
            </a:br>
            <a:r>
              <a:rPr lang="ru-RU" dirty="0" err="1" smtClean="0"/>
              <a:t>Даниел</a:t>
            </a:r>
            <a:r>
              <a:rPr lang="ru-RU" dirty="0" smtClean="0"/>
              <a:t> Резерфорд</a:t>
            </a:r>
            <a:endParaRPr lang="ru-RU" dirty="0"/>
          </a:p>
        </p:txBody>
      </p:sp>
      <p:pic>
        <p:nvPicPr>
          <p:cNvPr id="4" name="Содержимое 3" descr="Даниел Резерфорд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57488" y="1500174"/>
            <a:ext cx="4357718" cy="521497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Открытия. Расчётный.</a:t>
            </a:r>
            <a:br>
              <a:rPr lang="ru-RU" dirty="0" smtClean="0"/>
            </a:br>
            <a:r>
              <a:rPr lang="ru-RU" dirty="0" smtClean="0"/>
              <a:t>Джозеф Пристли</a:t>
            </a:r>
            <a:endParaRPr lang="ru-RU" dirty="0"/>
          </a:p>
        </p:txBody>
      </p:sp>
      <p:pic>
        <p:nvPicPr>
          <p:cNvPr id="4" name="Содержимое 3" descr="Джозеф Пристли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90812" y="1600200"/>
            <a:ext cx="5068888" cy="506888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Открытия. Расчётный.</a:t>
            </a:r>
            <a:endParaRPr lang="ru-RU" dirty="0"/>
          </a:p>
        </p:txBody>
      </p:sp>
      <p:pic>
        <p:nvPicPr>
          <p:cNvPr id="4" name="Содержимое 3" descr="Карл Шееле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45998" y="1600200"/>
            <a:ext cx="6758517" cy="506888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Открытия. Расчётный.</a:t>
            </a:r>
            <a:br>
              <a:rPr lang="ru-RU" dirty="0" smtClean="0"/>
            </a:br>
            <a:r>
              <a:rPr lang="ru-RU" dirty="0" smtClean="0"/>
              <a:t>Генри Кавендиш</a:t>
            </a:r>
            <a:endParaRPr lang="ru-RU" dirty="0"/>
          </a:p>
        </p:txBody>
      </p:sp>
      <p:pic>
        <p:nvPicPr>
          <p:cNvPr id="4" name="Содержимое 3" descr="Генри Кавендиш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29644" y="2262981"/>
            <a:ext cx="5991225" cy="37433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Открытия. Расчётный.</a:t>
            </a:r>
            <a:endParaRPr lang="ru-RU" dirty="0"/>
          </a:p>
        </p:txBody>
      </p:sp>
      <p:pic>
        <p:nvPicPr>
          <p:cNvPr id="4" name="Содержимое 3" descr="Антуан Лавуазье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04104" y="1500174"/>
            <a:ext cx="6611300" cy="497533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Открытия. Расчётный.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63713" y="1214422"/>
            <a:ext cx="6923087" cy="5643578"/>
          </a:xfrm>
        </p:spPr>
        <p:txBody>
          <a:bodyPr/>
          <a:lstStyle/>
          <a:p>
            <a:pPr>
              <a:buNone/>
            </a:pPr>
            <a:r>
              <a:rPr lang="ru-RU" sz="2000" dirty="0" smtClean="0"/>
              <a:t>      </a:t>
            </a:r>
            <a:r>
              <a:rPr lang="ru-RU" sz="2100" dirty="0" smtClean="0"/>
              <a:t>Пять знаменитых химиков XVIII в. дали некоему неметаллу, который в виде простого вещества представляет собой газ и состоит из двухатомных молекул, пять разных названий. В 1772 г. шотландский химик, ботаник и врач </a:t>
            </a:r>
            <a:r>
              <a:rPr lang="ru-RU" sz="2100" dirty="0" err="1" smtClean="0"/>
              <a:t>Даниел</a:t>
            </a:r>
            <a:r>
              <a:rPr lang="ru-RU" sz="2100" dirty="0" smtClean="0"/>
              <a:t> Резерфорд назвал его «ядовитым воздухом». Английский химик Джозеф Пристли в том же году назвал его «</a:t>
            </a:r>
            <a:r>
              <a:rPr lang="ru-RU" sz="2100" dirty="0" err="1" smtClean="0"/>
              <a:t>дефлогистированным</a:t>
            </a:r>
            <a:r>
              <a:rPr lang="ru-RU" sz="2100" dirty="0" smtClean="0"/>
              <a:t> воздухом». В 1773 г. шведский химик-аптекарь Карл Вильгельм </a:t>
            </a:r>
            <a:r>
              <a:rPr lang="ru-RU" sz="2100" dirty="0" err="1" smtClean="0"/>
              <a:t>Шееле</a:t>
            </a:r>
            <a:r>
              <a:rPr lang="ru-RU" sz="2100" dirty="0" smtClean="0"/>
              <a:t> дал этому газу название «испорченный воздух». А английский химик Генри Кавендиш в 1774 г. назвал его «удушливый воздух». Наконец, в 1776 г. французский химик </a:t>
            </a:r>
            <a:r>
              <a:rPr lang="ru-RU" sz="2100" dirty="0" err="1" smtClean="0"/>
              <a:t>Антуан</a:t>
            </a:r>
            <a:r>
              <a:rPr lang="ru-RU" sz="2100" dirty="0" smtClean="0"/>
              <a:t> Лавуазье установил, что все названные выше газы - одно и то же вещество, и предложил свое название, в переводе с греческого означавшее «безжизненный воздух». Каково сейчас название этого неметалла? </a:t>
            </a:r>
            <a:endParaRPr lang="ru-RU" sz="21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Открытия. Расчётный.</a:t>
            </a:r>
            <a:endParaRPr lang="ru-RU" dirty="0"/>
          </a:p>
        </p:txBody>
      </p:sp>
      <p:pic>
        <p:nvPicPr>
          <p:cNvPr id="4" name="Содержимое 3" descr="Антуан Конан Дойль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14414" y="1428736"/>
            <a:ext cx="3801666" cy="5068888"/>
          </a:xfrm>
        </p:spPr>
      </p:pic>
      <p:pic>
        <p:nvPicPr>
          <p:cNvPr id="7170" name="Picture 2" descr="C:\Users\Андрей\Desktop\875a8375f91de049494d6073098e8a2f_25e8e2593e5103fe66c00435910bd77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43504" y="1428736"/>
            <a:ext cx="3851859" cy="50720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Открытия. Расчётный.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63713" y="1285860"/>
            <a:ext cx="6923087" cy="5383228"/>
          </a:xfrm>
        </p:spPr>
        <p:txBody>
          <a:bodyPr/>
          <a:lstStyle/>
          <a:p>
            <a:pPr>
              <a:buNone/>
            </a:pPr>
            <a:r>
              <a:rPr lang="ru-RU" sz="2100" dirty="0" smtClean="0"/>
              <a:t>    Послушайте отрывок из романа «Затерянный мир» Артура </a:t>
            </a:r>
            <a:r>
              <a:rPr lang="ru-RU" sz="2100" dirty="0" err="1" smtClean="0"/>
              <a:t>Конан</a:t>
            </a:r>
            <a:r>
              <a:rPr lang="ru-RU" sz="2100" dirty="0" smtClean="0"/>
              <a:t> Дойла.</a:t>
            </a:r>
          </a:p>
          <a:p>
            <a:pPr>
              <a:buNone/>
            </a:pPr>
            <a:r>
              <a:rPr lang="ru-RU" sz="2100" dirty="0" smtClean="0"/>
              <a:t>     «Сейчас посмотрите, - сказал Челленджер. - Последние дни я напрягал все силы своего ума, чтобы разрешить задачу, как нам выбраться отсюда. Мы же убедились, что спуск по отвесным скалам невозможен, а туннеля больше не существует. Перебросить мост на утес нам, безусловно, не удастся. Что же тогда делать? Я как-то говорил нашему юному другу, что эти гейзеры выделяют водород в свободном состоянии. Отсюда логически вытекла мысль о воздушном шаре».</a:t>
            </a:r>
          </a:p>
          <a:p>
            <a:pPr>
              <a:buNone/>
            </a:pPr>
            <a:r>
              <a:rPr lang="ru-RU" sz="2100" dirty="0" smtClean="0"/>
              <a:t>      Рассчитайте, какая масса цинка потребовалась бы, чтобы наполнить шар объемом 1 кубический метр, которым воспользовались бы участники неудавшейся экспедиции. </a:t>
            </a:r>
          </a:p>
          <a:p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Открытия. Расчётный.</a:t>
            </a:r>
            <a:endParaRPr lang="ru-RU" dirty="0"/>
          </a:p>
        </p:txBody>
      </p:sp>
      <p:pic>
        <p:nvPicPr>
          <p:cNvPr id="4" name="Содержимое 3" descr="Беляев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14414" y="1643050"/>
            <a:ext cx="3881051" cy="5068888"/>
          </a:xfrm>
        </p:spPr>
      </p:pic>
      <p:pic>
        <p:nvPicPr>
          <p:cNvPr id="8194" name="Picture 2" descr="C:\Users\Андрей\Desktop\к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43504" y="1643050"/>
            <a:ext cx="3857620" cy="50006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K:\ProPowerPoint\Шаблоны\В работе\Химия\HimiaPrin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5875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Заголовок 1"/>
          <p:cNvSpPr>
            <a:spLocks noGrp="1"/>
          </p:cNvSpPr>
          <p:nvPr>
            <p:ph type="title"/>
          </p:nvPr>
        </p:nvSpPr>
        <p:spPr>
          <a:xfrm>
            <a:off x="1835150" y="115888"/>
            <a:ext cx="6851650" cy="720725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Правила работы в группах.</a:t>
            </a:r>
          </a:p>
        </p:txBody>
      </p:sp>
      <p:sp>
        <p:nvSpPr>
          <p:cNvPr id="4100" name="Объект 2"/>
          <p:cNvSpPr>
            <a:spLocks noGrp="1"/>
          </p:cNvSpPr>
          <p:nvPr>
            <p:ph idx="1"/>
          </p:nvPr>
        </p:nvSpPr>
        <p:spPr>
          <a:xfrm>
            <a:off x="1763713" y="1125538"/>
            <a:ext cx="6923087" cy="5543550"/>
          </a:xfrm>
        </p:spPr>
        <p:txBody>
          <a:bodyPr/>
          <a:lstStyle/>
          <a:p>
            <a:pPr lvl="0"/>
            <a:r>
              <a:rPr lang="ru-RU" dirty="0" smtClean="0"/>
              <a:t>Вежливо обращайтесь друг с другом.</a:t>
            </a:r>
          </a:p>
          <a:p>
            <a:pPr lvl="0"/>
            <a:r>
              <a:rPr lang="ru-RU" dirty="0" smtClean="0"/>
              <a:t>Выслушивайте мнение каждого.</a:t>
            </a:r>
          </a:p>
          <a:p>
            <a:pPr lvl="0"/>
            <a:r>
              <a:rPr lang="ru-RU" dirty="0" smtClean="0"/>
              <a:t>Не перебивайте говорящего.</a:t>
            </a:r>
          </a:p>
          <a:p>
            <a:pPr lvl="0"/>
            <a:r>
              <a:rPr lang="ru-RU" dirty="0" smtClean="0"/>
              <a:t>Доказывайте свои версии.</a:t>
            </a:r>
          </a:p>
          <a:p>
            <a:pPr lvl="0"/>
            <a:r>
              <a:rPr lang="ru-RU" dirty="0" smtClean="0"/>
              <a:t>В группе ответы дает каждый.</a:t>
            </a:r>
          </a:p>
          <a:p>
            <a:pPr lvl="0"/>
            <a:r>
              <a:rPr lang="ru-RU" dirty="0" smtClean="0"/>
              <a:t>Умеешь сам – научи другого.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Открытия. Расчётный.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63713" y="1285860"/>
            <a:ext cx="6923087" cy="5572140"/>
          </a:xfrm>
        </p:spPr>
        <p:txBody>
          <a:bodyPr/>
          <a:lstStyle/>
          <a:p>
            <a:pPr>
              <a:buNone/>
            </a:pPr>
            <a:r>
              <a:rPr lang="ru-RU" sz="2200" dirty="0" smtClean="0"/>
              <a:t>     Послушайте отрывок из фантастического произведения А.Р.Беляева «Голова профессора </a:t>
            </a:r>
            <a:r>
              <a:rPr lang="ru-RU" sz="2200" dirty="0" err="1" smtClean="0"/>
              <a:t>Доуэля</a:t>
            </a:r>
            <a:r>
              <a:rPr lang="ru-RU" sz="2200" dirty="0" smtClean="0"/>
              <a:t>». «Первый раз в жизни Артур </a:t>
            </a:r>
            <a:r>
              <a:rPr lang="ru-RU" sz="2200" dirty="0" err="1" smtClean="0"/>
              <a:t>Доуэль</a:t>
            </a:r>
            <a:r>
              <a:rPr lang="ru-RU" sz="2200" dirty="0" smtClean="0"/>
              <a:t> почувствовал, что не в состоянии овладеть чужой волей. Связанный, беспомощный, лежащий на полу человек издевался над ним. За дверью раздалось какое-то шипение. </a:t>
            </a:r>
            <a:r>
              <a:rPr lang="ru-RU" sz="2200" dirty="0" err="1" smtClean="0"/>
              <a:t>Доуэль</a:t>
            </a:r>
            <a:r>
              <a:rPr lang="ru-RU" sz="2200" dirty="0" smtClean="0"/>
              <a:t> продолжал петь все громче, но вдруг поперхнулся. Что-то раздражало его горло. </a:t>
            </a:r>
            <a:r>
              <a:rPr lang="ru-RU" sz="2200" dirty="0" err="1" smtClean="0"/>
              <a:t>Доуэль</a:t>
            </a:r>
            <a:r>
              <a:rPr lang="ru-RU" sz="2200" dirty="0" smtClean="0"/>
              <a:t> потянул носом и почувствовал запах. В горле и носоглотке неприятно щекотало, вскоре к этому присоединилась режущая боль в глазах. Запах усиливался. </a:t>
            </a:r>
            <a:r>
              <a:rPr lang="ru-RU" sz="2200" dirty="0" err="1" smtClean="0"/>
              <a:t>Доуэль</a:t>
            </a:r>
            <a:r>
              <a:rPr lang="ru-RU" sz="2200" dirty="0" smtClean="0"/>
              <a:t> похолодел. Он понял, что </a:t>
            </a:r>
            <a:r>
              <a:rPr lang="ru-RU" sz="2200" dirty="0" err="1" smtClean="0"/>
              <a:t>Равино</a:t>
            </a:r>
            <a:r>
              <a:rPr lang="ru-RU" sz="2200" dirty="0" smtClean="0"/>
              <a:t> отравил его хлором. Настал его смертный час. Затем свет погас, и </a:t>
            </a:r>
            <a:r>
              <a:rPr lang="ru-RU" sz="2200" dirty="0" err="1" smtClean="0"/>
              <a:t>Доуэль</a:t>
            </a:r>
            <a:r>
              <a:rPr lang="ru-RU" sz="2200" dirty="0" smtClean="0"/>
              <a:t> словно провалился... Очнулся он от свежего ветра, который трепал его волосы».</a:t>
            </a:r>
          </a:p>
          <a:p>
            <a:pPr>
              <a:buNone/>
            </a:pPr>
            <a:endParaRPr lang="ru-RU" sz="21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Творческий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63713" y="1285860"/>
            <a:ext cx="6923087" cy="5572140"/>
          </a:xfrm>
        </p:spPr>
        <p:txBody>
          <a:bodyPr/>
          <a:lstStyle/>
          <a:p>
            <a:r>
              <a:rPr lang="ru-RU" sz="2100" dirty="0" smtClean="0"/>
              <a:t>Пусть эти превращения</a:t>
            </a:r>
          </a:p>
          <a:p>
            <a:r>
              <a:rPr lang="ru-RU" sz="2100" dirty="0" smtClean="0"/>
              <a:t>Дадут вам уравнения.</a:t>
            </a:r>
          </a:p>
          <a:p>
            <a:r>
              <a:rPr lang="ru-RU" sz="2100" dirty="0" smtClean="0"/>
              <a:t>Красный фосфор я сжигаю,</a:t>
            </a:r>
          </a:p>
          <a:p>
            <a:r>
              <a:rPr lang="ru-RU" sz="2100" dirty="0" smtClean="0"/>
              <a:t>К дымку воду приливаю.</a:t>
            </a:r>
          </a:p>
          <a:p>
            <a:r>
              <a:rPr lang="ru-RU" sz="2100" dirty="0" smtClean="0"/>
              <a:t>Проверяю лакмусом,</a:t>
            </a:r>
          </a:p>
          <a:p>
            <a:r>
              <a:rPr lang="ru-RU" sz="2100" dirty="0" smtClean="0"/>
              <a:t>Станет сразу красным он!</a:t>
            </a:r>
          </a:p>
          <a:p>
            <a:r>
              <a:rPr lang="ru-RU" sz="2100" dirty="0" smtClean="0"/>
              <a:t>Добавим натрия </a:t>
            </a:r>
            <a:r>
              <a:rPr lang="ru-RU" sz="2100" dirty="0" err="1" smtClean="0"/>
              <a:t>гидроксид</a:t>
            </a:r>
            <a:r>
              <a:rPr lang="ru-RU" sz="2100" dirty="0" smtClean="0"/>
              <a:t> —</a:t>
            </a:r>
          </a:p>
          <a:p>
            <a:r>
              <a:rPr lang="ru-RU" sz="2100" dirty="0" smtClean="0"/>
              <a:t>Цвет фиолетовый в колбе возник.</a:t>
            </a:r>
          </a:p>
          <a:p>
            <a:r>
              <a:rPr lang="ru-RU" sz="2100" dirty="0" smtClean="0"/>
              <a:t>Потом получаю фосфат серебра,</a:t>
            </a:r>
          </a:p>
          <a:p>
            <a:r>
              <a:rPr lang="ru-RU" sz="2100" dirty="0" smtClean="0"/>
              <a:t>Цветом - лимонная кожура.</a:t>
            </a:r>
          </a:p>
          <a:p>
            <a:r>
              <a:rPr lang="ru-RU" sz="2100" dirty="0" smtClean="0"/>
              <a:t>Растворяю осадок желтый</a:t>
            </a:r>
          </a:p>
          <a:p>
            <a:r>
              <a:rPr lang="ru-RU" sz="2100" dirty="0" smtClean="0"/>
              <a:t>Добавлением кислоты азотной.</a:t>
            </a:r>
          </a:p>
          <a:p>
            <a:r>
              <a:rPr lang="ru-RU" sz="2100" dirty="0" smtClean="0"/>
              <a:t>И на доске превращения эти</a:t>
            </a:r>
          </a:p>
          <a:p>
            <a:r>
              <a:rPr lang="ru-RU" sz="2100" dirty="0" smtClean="0"/>
              <a:t>Вы запишите, умные дети!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Творческий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14415" y="1214422"/>
            <a:ext cx="7472386" cy="5643578"/>
          </a:xfrm>
        </p:spPr>
        <p:txBody>
          <a:bodyPr/>
          <a:lstStyle/>
          <a:p>
            <a:r>
              <a:rPr lang="ru-RU" sz="2400" i="1" dirty="0" smtClean="0"/>
              <a:t>Ответ. </a:t>
            </a:r>
            <a:r>
              <a:rPr lang="ru-RU" sz="2400" dirty="0" smtClean="0"/>
              <a:t>Генетический ряд фосфора выглядит следующим образом:</a:t>
            </a:r>
          </a:p>
          <a:p>
            <a:r>
              <a:rPr lang="ru-RU" sz="2400" dirty="0" smtClean="0"/>
              <a:t>Р → Р</a:t>
            </a:r>
            <a:r>
              <a:rPr lang="ru-RU" sz="2400" baseline="-25000" dirty="0" smtClean="0"/>
              <a:t>2</a:t>
            </a:r>
            <a:r>
              <a:rPr lang="ru-RU" sz="2400" dirty="0" smtClean="0"/>
              <a:t>О</a:t>
            </a:r>
            <a:r>
              <a:rPr lang="ru-RU" sz="2400" baseline="-25000" dirty="0" smtClean="0"/>
              <a:t>5</a:t>
            </a:r>
            <a:r>
              <a:rPr lang="ru-RU" sz="2400" dirty="0" smtClean="0"/>
              <a:t> → Н</a:t>
            </a:r>
            <a:r>
              <a:rPr lang="ru-RU" sz="2400" baseline="-25000" dirty="0" smtClean="0"/>
              <a:t>3</a:t>
            </a:r>
            <a:r>
              <a:rPr lang="ru-RU" sz="2400" dirty="0" smtClean="0"/>
              <a:t>РО</a:t>
            </a:r>
            <a:r>
              <a:rPr lang="ru-RU" sz="2400" baseline="-25000" dirty="0" smtClean="0"/>
              <a:t>4</a:t>
            </a:r>
            <a:r>
              <a:rPr lang="ru-RU" sz="2400" dirty="0" smtClean="0"/>
              <a:t> → Na</a:t>
            </a:r>
            <a:r>
              <a:rPr lang="ru-RU" sz="2400" baseline="-25000" dirty="0" smtClean="0"/>
              <a:t>3</a:t>
            </a:r>
            <a:r>
              <a:rPr lang="ru-RU" sz="2400" dirty="0" smtClean="0"/>
              <a:t>PO</a:t>
            </a:r>
            <a:r>
              <a:rPr lang="ru-RU" sz="2400" baseline="-25000" dirty="0" smtClean="0"/>
              <a:t>4</a:t>
            </a:r>
            <a:r>
              <a:rPr lang="ru-RU" sz="2400" dirty="0" smtClean="0"/>
              <a:t> → Ag</a:t>
            </a:r>
            <a:r>
              <a:rPr lang="ru-RU" sz="2400" baseline="-25000" dirty="0" smtClean="0"/>
              <a:t>3</a:t>
            </a:r>
            <a:r>
              <a:rPr lang="ru-RU" sz="2400" dirty="0" smtClean="0"/>
              <a:t>PO</a:t>
            </a:r>
            <a:r>
              <a:rPr lang="ru-RU" sz="2400" baseline="-25000" dirty="0" smtClean="0"/>
              <a:t>4</a:t>
            </a:r>
            <a:r>
              <a:rPr lang="ru-RU" sz="2400" dirty="0" smtClean="0"/>
              <a:t> → Н</a:t>
            </a:r>
            <a:r>
              <a:rPr lang="ru-RU" sz="2400" baseline="-25000" dirty="0" smtClean="0"/>
              <a:t>3</a:t>
            </a:r>
            <a:r>
              <a:rPr lang="ru-RU" sz="2400" dirty="0" smtClean="0"/>
              <a:t>РО</a:t>
            </a:r>
            <a:r>
              <a:rPr lang="ru-RU" sz="2400" baseline="-25000" dirty="0" smtClean="0"/>
              <a:t>4</a:t>
            </a:r>
            <a:r>
              <a:rPr lang="ru-RU" sz="2400" dirty="0" smtClean="0"/>
              <a:t>.</a:t>
            </a:r>
          </a:p>
          <a:p>
            <a:r>
              <a:rPr lang="ru-RU" sz="2400" dirty="0" smtClean="0"/>
              <a:t>1) 4Р+5О</a:t>
            </a:r>
            <a:r>
              <a:rPr lang="ru-RU" sz="2400" baseline="-25000" dirty="0" smtClean="0"/>
              <a:t>2</a:t>
            </a:r>
            <a:r>
              <a:rPr lang="ru-RU" sz="2400" dirty="0" smtClean="0"/>
              <a:t> = 2Р</a:t>
            </a:r>
            <a:r>
              <a:rPr lang="ru-RU" sz="2400" baseline="-25000" dirty="0" smtClean="0"/>
              <a:t>2</a:t>
            </a:r>
            <a:r>
              <a:rPr lang="ru-RU" sz="2400" dirty="0" smtClean="0"/>
              <a:t>О</a:t>
            </a:r>
            <a:r>
              <a:rPr lang="ru-RU" sz="2400" baseline="-25000" dirty="0" smtClean="0"/>
              <a:t>5</a:t>
            </a:r>
            <a:endParaRPr lang="ru-RU" sz="2400" dirty="0" smtClean="0"/>
          </a:p>
          <a:p>
            <a:r>
              <a:rPr lang="ru-RU" sz="2400" dirty="0" smtClean="0"/>
              <a:t>2) Р</a:t>
            </a:r>
            <a:r>
              <a:rPr lang="ru-RU" sz="2400" baseline="-25000" dirty="0" smtClean="0"/>
              <a:t>2</a:t>
            </a:r>
            <a:r>
              <a:rPr lang="ru-RU" sz="2400" dirty="0" smtClean="0"/>
              <a:t>О</a:t>
            </a:r>
            <a:r>
              <a:rPr lang="ru-RU" sz="2400" baseline="-25000" dirty="0" smtClean="0"/>
              <a:t>5</a:t>
            </a:r>
            <a:r>
              <a:rPr lang="ru-RU" sz="2400" dirty="0" smtClean="0"/>
              <a:t> + 3Н</a:t>
            </a:r>
            <a:r>
              <a:rPr lang="ru-RU" sz="2400" baseline="-25000" dirty="0" smtClean="0"/>
              <a:t>2</a:t>
            </a:r>
            <a:r>
              <a:rPr lang="ru-RU" sz="2400" dirty="0" smtClean="0"/>
              <a:t>О = 2Н</a:t>
            </a:r>
            <a:r>
              <a:rPr lang="ru-RU" sz="2400" baseline="-25000" dirty="0" smtClean="0"/>
              <a:t>3</a:t>
            </a:r>
            <a:r>
              <a:rPr lang="ru-RU" sz="2400" dirty="0" smtClean="0"/>
              <a:t>РО</a:t>
            </a:r>
            <a:r>
              <a:rPr lang="ru-RU" sz="2400" baseline="-25000" dirty="0" smtClean="0"/>
              <a:t>4</a:t>
            </a:r>
            <a:endParaRPr lang="ru-RU" sz="2400" dirty="0" smtClean="0"/>
          </a:p>
          <a:p>
            <a:r>
              <a:rPr lang="ru-RU" sz="2400" dirty="0" smtClean="0"/>
              <a:t>3) 3NaOH + Н</a:t>
            </a:r>
            <a:r>
              <a:rPr lang="ru-RU" sz="2400" baseline="-25000" dirty="0" smtClean="0"/>
              <a:t>3</a:t>
            </a:r>
            <a:r>
              <a:rPr lang="ru-RU" sz="2400" dirty="0" smtClean="0"/>
              <a:t>РО</a:t>
            </a:r>
            <a:r>
              <a:rPr lang="ru-RU" sz="2400" baseline="-25000" dirty="0" smtClean="0"/>
              <a:t>4</a:t>
            </a:r>
            <a:r>
              <a:rPr lang="ru-RU" sz="2400" dirty="0" smtClean="0"/>
              <a:t> = Na</a:t>
            </a:r>
            <a:r>
              <a:rPr lang="ru-RU" sz="2400" baseline="-25000" dirty="0" smtClean="0"/>
              <a:t>3</a:t>
            </a:r>
            <a:r>
              <a:rPr lang="ru-RU" sz="2400" dirty="0" smtClean="0"/>
              <a:t>PO</a:t>
            </a:r>
            <a:r>
              <a:rPr lang="ru-RU" sz="2400" baseline="-25000" dirty="0" smtClean="0"/>
              <a:t>4</a:t>
            </a:r>
            <a:r>
              <a:rPr lang="ru-RU" sz="2400" dirty="0" smtClean="0"/>
              <a:t>+ 3H</a:t>
            </a:r>
            <a:r>
              <a:rPr lang="ru-RU" sz="2400" baseline="-25000" dirty="0" smtClean="0"/>
              <a:t>2</a:t>
            </a:r>
            <a:r>
              <a:rPr lang="ru-RU" sz="2400" dirty="0" smtClean="0"/>
              <a:t>O</a:t>
            </a:r>
          </a:p>
          <a:p>
            <a:r>
              <a:rPr lang="ru-RU" sz="2400" dirty="0" smtClean="0"/>
              <a:t>3Na</a:t>
            </a:r>
            <a:r>
              <a:rPr lang="ru-RU" sz="2400" baseline="30000" dirty="0" smtClean="0"/>
              <a:t>+</a:t>
            </a:r>
            <a:r>
              <a:rPr lang="ru-RU" sz="2400" dirty="0" smtClean="0"/>
              <a:t> + 3ОН</a:t>
            </a:r>
            <a:r>
              <a:rPr lang="ru-RU" sz="2400" baseline="30000" dirty="0" smtClean="0"/>
              <a:t>-</a:t>
            </a:r>
            <a:r>
              <a:rPr lang="ru-RU" sz="2400" dirty="0" smtClean="0"/>
              <a:t> + 3Н</a:t>
            </a:r>
            <a:r>
              <a:rPr lang="ru-RU" sz="2400" baseline="30000" dirty="0" smtClean="0"/>
              <a:t>+</a:t>
            </a:r>
            <a:r>
              <a:rPr lang="ru-RU" sz="2400" dirty="0" smtClean="0"/>
              <a:t> + РО</a:t>
            </a:r>
            <a:r>
              <a:rPr lang="ru-RU" sz="2400" baseline="-25000" dirty="0" smtClean="0"/>
              <a:t>4</a:t>
            </a:r>
            <a:r>
              <a:rPr lang="ru-RU" sz="2400" baseline="30000" dirty="0" smtClean="0"/>
              <a:t>3- </a:t>
            </a:r>
            <a:r>
              <a:rPr lang="ru-RU" sz="2400" dirty="0" smtClean="0"/>
              <a:t>=3Na</a:t>
            </a:r>
            <a:r>
              <a:rPr lang="ru-RU" sz="2400" baseline="30000" dirty="0" smtClean="0"/>
              <a:t>+ </a:t>
            </a:r>
            <a:r>
              <a:rPr lang="ru-RU" sz="2400" dirty="0" smtClean="0"/>
              <a:t>+ РО</a:t>
            </a:r>
            <a:r>
              <a:rPr lang="ru-RU" sz="2400" baseline="-25000" dirty="0" smtClean="0"/>
              <a:t>4</a:t>
            </a:r>
            <a:r>
              <a:rPr lang="ru-RU" sz="2400" baseline="30000" dirty="0" smtClean="0"/>
              <a:t>3-</a:t>
            </a:r>
            <a:r>
              <a:rPr lang="ru-RU" sz="2400" dirty="0" smtClean="0"/>
              <a:t>+3H</a:t>
            </a:r>
            <a:r>
              <a:rPr lang="ru-RU" sz="2400" baseline="-25000" dirty="0" smtClean="0"/>
              <a:t>2</a:t>
            </a:r>
            <a:r>
              <a:rPr lang="ru-RU" sz="2400" dirty="0" smtClean="0"/>
              <a:t>O</a:t>
            </a:r>
          </a:p>
          <a:p>
            <a:r>
              <a:rPr lang="ru-RU" sz="2400" dirty="0" smtClean="0"/>
              <a:t>ОН</a:t>
            </a:r>
            <a:r>
              <a:rPr lang="ru-RU" sz="2400" baseline="30000" dirty="0" smtClean="0"/>
              <a:t>-</a:t>
            </a:r>
            <a:r>
              <a:rPr lang="ru-RU" sz="2400" dirty="0" smtClean="0"/>
              <a:t> +Н</a:t>
            </a:r>
            <a:r>
              <a:rPr lang="ru-RU" sz="2400" baseline="30000" dirty="0" smtClean="0"/>
              <a:t>+</a:t>
            </a:r>
            <a:r>
              <a:rPr lang="ru-RU" sz="2400" dirty="0" smtClean="0"/>
              <a:t>=Н2О</a:t>
            </a:r>
          </a:p>
          <a:p>
            <a:r>
              <a:rPr lang="ru-RU" sz="2400" dirty="0" smtClean="0"/>
              <a:t>4) Na</a:t>
            </a:r>
            <a:r>
              <a:rPr lang="ru-RU" sz="2400" baseline="-25000" dirty="0" smtClean="0"/>
              <a:t>3</a:t>
            </a:r>
            <a:r>
              <a:rPr lang="ru-RU" sz="2400" dirty="0" smtClean="0"/>
              <a:t>PO</a:t>
            </a:r>
            <a:r>
              <a:rPr lang="ru-RU" sz="2400" baseline="-25000" dirty="0" smtClean="0"/>
              <a:t>4 </a:t>
            </a:r>
            <a:r>
              <a:rPr lang="ru-RU" sz="2400" dirty="0" smtClean="0"/>
              <a:t>+ 3 AgNO</a:t>
            </a:r>
            <a:r>
              <a:rPr lang="ru-RU" sz="2400" baseline="-25000" dirty="0" smtClean="0"/>
              <a:t>3</a:t>
            </a:r>
            <a:r>
              <a:rPr lang="ru-RU" sz="2400" dirty="0" smtClean="0"/>
              <a:t> = Ag</a:t>
            </a:r>
            <a:r>
              <a:rPr lang="ru-RU" sz="2400" baseline="-25000" dirty="0" smtClean="0"/>
              <a:t>3</a:t>
            </a:r>
            <a:r>
              <a:rPr lang="ru-RU" sz="2400" dirty="0" smtClean="0"/>
              <a:t>PO</a:t>
            </a:r>
            <a:r>
              <a:rPr lang="ru-RU" sz="2400" baseline="-25000" dirty="0" smtClean="0"/>
              <a:t>4</a:t>
            </a:r>
            <a:r>
              <a:rPr lang="ru-RU" sz="2400" dirty="0" smtClean="0"/>
              <a:t>↓ + 3NaNO</a:t>
            </a:r>
            <a:r>
              <a:rPr lang="ru-RU" sz="2400" baseline="-25000" dirty="0" smtClean="0"/>
              <a:t>3</a:t>
            </a:r>
            <a:endParaRPr lang="ru-RU" sz="2400" dirty="0" smtClean="0"/>
          </a:p>
          <a:p>
            <a:r>
              <a:rPr lang="en-US" sz="2400" dirty="0" smtClean="0"/>
              <a:t>3Na</a:t>
            </a:r>
            <a:r>
              <a:rPr lang="en-US" sz="2400" baseline="30000" dirty="0" smtClean="0"/>
              <a:t>+ </a:t>
            </a:r>
            <a:r>
              <a:rPr lang="en-US" sz="2400" dirty="0" smtClean="0"/>
              <a:t>+ </a:t>
            </a:r>
            <a:r>
              <a:rPr lang="ru-RU" sz="2400" dirty="0" smtClean="0"/>
              <a:t>РО</a:t>
            </a:r>
            <a:r>
              <a:rPr lang="en-US" sz="2400" baseline="-25000" dirty="0" smtClean="0"/>
              <a:t>4</a:t>
            </a:r>
            <a:r>
              <a:rPr lang="en-US" sz="2400" baseline="30000" dirty="0" smtClean="0"/>
              <a:t>3-</a:t>
            </a:r>
            <a:r>
              <a:rPr lang="en-US" sz="2400" dirty="0" smtClean="0"/>
              <a:t> +3 Ag</a:t>
            </a:r>
            <a:r>
              <a:rPr lang="en-US" sz="2400" baseline="30000" dirty="0" smtClean="0"/>
              <a:t>+</a:t>
            </a:r>
            <a:r>
              <a:rPr lang="en-US" sz="2400" dirty="0" smtClean="0"/>
              <a:t> + 3NO</a:t>
            </a:r>
            <a:r>
              <a:rPr lang="en-US" sz="2400" baseline="-25000" dirty="0" smtClean="0"/>
              <a:t>3</a:t>
            </a:r>
            <a:r>
              <a:rPr lang="en-US" sz="2400" baseline="30000" dirty="0" smtClean="0"/>
              <a:t>-</a:t>
            </a:r>
            <a:r>
              <a:rPr lang="en-US" sz="2400" dirty="0" smtClean="0"/>
              <a:t> = Ag</a:t>
            </a:r>
            <a:r>
              <a:rPr lang="en-US" sz="2400" baseline="-25000" dirty="0" smtClean="0"/>
              <a:t>3</a:t>
            </a:r>
            <a:r>
              <a:rPr lang="en-US" sz="2400" dirty="0" smtClean="0"/>
              <a:t>PO</a:t>
            </a:r>
            <a:r>
              <a:rPr lang="en-US" sz="2400" baseline="-25000" dirty="0" smtClean="0"/>
              <a:t>4</a:t>
            </a:r>
            <a:r>
              <a:rPr lang="en-US" sz="2400" dirty="0" smtClean="0"/>
              <a:t>↓ + 3Na</a:t>
            </a:r>
            <a:r>
              <a:rPr lang="en-US" sz="2400" baseline="30000" dirty="0" smtClean="0"/>
              <a:t>+</a:t>
            </a:r>
            <a:r>
              <a:rPr lang="en-US" sz="2400" dirty="0" smtClean="0"/>
              <a:t> + 3NO</a:t>
            </a:r>
            <a:r>
              <a:rPr lang="en-US" sz="2400" baseline="-25000" dirty="0" smtClean="0"/>
              <a:t>3</a:t>
            </a:r>
            <a:r>
              <a:rPr lang="en-US" sz="2400" baseline="30000" dirty="0" smtClean="0"/>
              <a:t>-</a:t>
            </a:r>
            <a:endParaRPr lang="ru-RU" sz="2400" dirty="0" smtClean="0"/>
          </a:p>
          <a:p>
            <a:r>
              <a:rPr lang="en-US" sz="2400" dirty="0" smtClean="0"/>
              <a:t>3 Ag</a:t>
            </a:r>
            <a:r>
              <a:rPr lang="en-US" sz="2400" baseline="30000" dirty="0" smtClean="0"/>
              <a:t>+</a:t>
            </a:r>
            <a:r>
              <a:rPr lang="en-US" sz="2400" dirty="0" smtClean="0"/>
              <a:t> + </a:t>
            </a:r>
            <a:r>
              <a:rPr lang="ru-RU" sz="2400" dirty="0" smtClean="0"/>
              <a:t>РО</a:t>
            </a:r>
            <a:r>
              <a:rPr lang="en-US" sz="2400" baseline="-25000" dirty="0" smtClean="0"/>
              <a:t>4</a:t>
            </a:r>
            <a:r>
              <a:rPr lang="en-US" sz="2400" baseline="30000" dirty="0" smtClean="0"/>
              <a:t>3-</a:t>
            </a:r>
            <a:r>
              <a:rPr lang="en-US" sz="2400" dirty="0" smtClean="0"/>
              <a:t> = Ag</a:t>
            </a:r>
            <a:r>
              <a:rPr lang="en-US" sz="2400" baseline="-25000" dirty="0" smtClean="0"/>
              <a:t>3</a:t>
            </a:r>
            <a:r>
              <a:rPr lang="en-US" sz="2400" dirty="0" smtClean="0"/>
              <a:t>PO</a:t>
            </a:r>
            <a:r>
              <a:rPr lang="en-US" sz="2400" baseline="-25000" dirty="0" smtClean="0"/>
              <a:t>4</a:t>
            </a:r>
            <a:r>
              <a:rPr lang="en-US" sz="2400" dirty="0" smtClean="0"/>
              <a:t>↓</a:t>
            </a:r>
            <a:endParaRPr lang="ru-RU" sz="2400" dirty="0" smtClean="0"/>
          </a:p>
          <a:p>
            <a:r>
              <a:rPr lang="ru-RU" sz="2400" dirty="0" smtClean="0"/>
              <a:t>5) </a:t>
            </a:r>
            <a:r>
              <a:rPr lang="en-US" sz="2400" dirty="0" smtClean="0"/>
              <a:t>Ag</a:t>
            </a:r>
            <a:r>
              <a:rPr lang="ru-RU" sz="2400" baseline="-25000" dirty="0" smtClean="0"/>
              <a:t>3</a:t>
            </a:r>
            <a:r>
              <a:rPr lang="en-US" sz="2400" dirty="0" smtClean="0"/>
              <a:t>PO</a:t>
            </a:r>
            <a:r>
              <a:rPr lang="ru-RU" sz="2400" baseline="-25000" dirty="0" smtClean="0"/>
              <a:t>4</a:t>
            </a:r>
            <a:r>
              <a:rPr lang="ru-RU" sz="2400" dirty="0" smtClean="0"/>
              <a:t>+ 3</a:t>
            </a:r>
            <a:r>
              <a:rPr lang="en-US" sz="2400" dirty="0" smtClean="0"/>
              <a:t>HNO</a:t>
            </a:r>
            <a:r>
              <a:rPr lang="ru-RU" sz="2400" baseline="-25000" dirty="0" smtClean="0"/>
              <a:t>3</a:t>
            </a:r>
            <a:r>
              <a:rPr lang="en-US" sz="2400" dirty="0" smtClean="0"/>
              <a:t> </a:t>
            </a:r>
            <a:r>
              <a:rPr lang="ru-RU" sz="2400" dirty="0" smtClean="0"/>
              <a:t>= </a:t>
            </a:r>
            <a:r>
              <a:rPr lang="en-US" sz="2400" dirty="0" smtClean="0"/>
              <a:t>H</a:t>
            </a:r>
            <a:r>
              <a:rPr lang="ru-RU" sz="2400" baseline="-25000" dirty="0" smtClean="0"/>
              <a:t>3</a:t>
            </a:r>
            <a:r>
              <a:rPr lang="en-US" sz="2400" dirty="0" smtClean="0"/>
              <a:t>PO</a:t>
            </a:r>
            <a:r>
              <a:rPr lang="ru-RU" sz="2400" baseline="-25000" dirty="0" smtClean="0"/>
              <a:t>4</a:t>
            </a:r>
            <a:r>
              <a:rPr lang="ru-RU" sz="2400" dirty="0" smtClean="0"/>
              <a:t>+ 3</a:t>
            </a:r>
            <a:r>
              <a:rPr lang="en-US" sz="2400" dirty="0" err="1" smtClean="0"/>
              <a:t>AgNO</a:t>
            </a:r>
            <a:r>
              <a:rPr lang="ru-RU" sz="2400" baseline="-25000" dirty="0" smtClean="0"/>
              <a:t>3</a:t>
            </a:r>
            <a:r>
              <a:rPr lang="ru-RU" sz="2400" dirty="0" smtClean="0"/>
              <a:t>.</a:t>
            </a:r>
            <a:r>
              <a:rPr lang="en-US" sz="2400" dirty="0" smtClean="0"/>
              <a:t> 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5150" y="274638"/>
            <a:ext cx="6851650" cy="796908"/>
          </a:xfrm>
        </p:spPr>
        <p:txBody>
          <a:bodyPr/>
          <a:lstStyle/>
          <a:p>
            <a:r>
              <a:rPr lang="ru-RU" dirty="0" smtClean="0"/>
              <a:t>Тестирование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14414" y="1000108"/>
            <a:ext cx="7929585" cy="5857892"/>
          </a:xfrm>
        </p:spPr>
        <p:txBody>
          <a:bodyPr/>
          <a:lstStyle/>
          <a:p>
            <a:r>
              <a:rPr lang="ru-RU" sz="2000" dirty="0" smtClean="0"/>
              <a:t>1. Сера содержится во всех живых организмах в составе белков.  +                                                         </a:t>
            </a:r>
          </a:p>
          <a:p>
            <a:r>
              <a:rPr lang="ru-RU" sz="2000" dirty="0" smtClean="0"/>
              <a:t>2. Человек усваивает азот непосредственно из воздуха.     -                                                                         </a:t>
            </a:r>
          </a:p>
          <a:p>
            <a:r>
              <a:rPr lang="ru-RU" sz="2000" dirty="0" smtClean="0"/>
              <a:t>3. Фосфор необходим растениям, а животным и человеку он не нужен.    -                                               </a:t>
            </a:r>
          </a:p>
          <a:p>
            <a:r>
              <a:rPr lang="ru-RU" sz="2000" dirty="0" smtClean="0"/>
              <a:t>4. Углерод составляет основу живой природы, так как есть в составе всех живых организмов.           +</a:t>
            </a:r>
          </a:p>
          <a:p>
            <a:r>
              <a:rPr lang="ru-RU" sz="2000" dirty="0" smtClean="0"/>
              <a:t>5. Кремний могут накапливать некоторые морские организмы, образующие при отмирании на дне отложения оксида кремния.   +                                                                                                                         </a:t>
            </a:r>
          </a:p>
          <a:p>
            <a:r>
              <a:rPr lang="ru-RU" sz="2000" dirty="0" smtClean="0"/>
              <a:t>6. В организме человека содержится 100 г кальция.  -                                                                                  </a:t>
            </a:r>
          </a:p>
          <a:p>
            <a:r>
              <a:rPr lang="ru-RU" sz="2000" dirty="0" smtClean="0"/>
              <a:t>7. Железо входит в состав гемоглобина, придающего крови красную окраску.  +                                      </a:t>
            </a:r>
          </a:p>
          <a:p>
            <a:r>
              <a:rPr lang="ru-RU" sz="2000" dirty="0" smtClean="0"/>
              <a:t>8. Алюминий можно обнаружить во всех органах человека, он принимает участие в процессах регенерации тканей – </a:t>
            </a:r>
          </a:p>
          <a:p>
            <a:r>
              <a:rPr lang="ru-RU" sz="2000" dirty="0" smtClean="0"/>
              <a:t>9.  Кислород образуется в природе только  в процессе фотосинтеза, а  в лаборатории его получить нельзя - </a:t>
            </a:r>
          </a:p>
          <a:p>
            <a:r>
              <a:rPr lang="ru-RU" sz="2000" dirty="0" smtClean="0"/>
              <a:t>10. Водород лёгкий газ, поэтому его можно использовать для наполнения воздушных шаров. + </a:t>
            </a:r>
          </a:p>
          <a:p>
            <a:pPr>
              <a:buNone/>
            </a:pPr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Рефлексия.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1.	Я узнал (а) много нового.</a:t>
            </a:r>
          </a:p>
          <a:p>
            <a:r>
              <a:rPr lang="ru-RU" dirty="0" smtClean="0"/>
              <a:t>2.	Мне это пригодится в жизни.</a:t>
            </a:r>
          </a:p>
          <a:p>
            <a:r>
              <a:rPr lang="ru-RU" dirty="0" smtClean="0"/>
              <a:t>3.	На уроке было над чем подумать.</a:t>
            </a:r>
          </a:p>
          <a:p>
            <a:r>
              <a:rPr lang="ru-RU" dirty="0" smtClean="0"/>
              <a:t>4.	На все возникшие у меня в ходе урока вопросы  я получил (а) ответы.</a:t>
            </a:r>
          </a:p>
          <a:p>
            <a:r>
              <a:rPr lang="ru-RU" dirty="0" smtClean="0"/>
              <a:t>5.	На уроке я поработал (а) добросовестно и цели урока достиг (</a:t>
            </a:r>
            <a:r>
              <a:rPr lang="ru-RU" dirty="0" err="1" smtClean="0"/>
              <a:t>ла</a:t>
            </a:r>
            <a:r>
              <a:rPr lang="ru-RU" dirty="0" smtClean="0"/>
              <a:t>).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Рефлексия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5150" y="0"/>
            <a:ext cx="6851650" cy="1142984"/>
          </a:xfrm>
        </p:spPr>
        <p:txBody>
          <a:bodyPr/>
          <a:lstStyle/>
          <a:p>
            <a:r>
              <a:rPr lang="ru-RU" dirty="0" smtClean="0"/>
              <a:t>Домашнее задание</a:t>
            </a:r>
            <a:br>
              <a:rPr lang="ru-RU" dirty="0" smtClean="0"/>
            </a:br>
            <a:r>
              <a:rPr lang="ru-RU" dirty="0" smtClean="0"/>
              <a:t>Дифференцированное.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63713" y="1214422"/>
            <a:ext cx="6923087" cy="5643578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1. На выбор: составить кроссворд, тест, сказку, стихотворение по теме «Неметаллы».</a:t>
            </a:r>
          </a:p>
          <a:p>
            <a:pPr>
              <a:buNone/>
            </a:pPr>
            <a:r>
              <a:rPr lang="ru-RU" dirty="0" smtClean="0"/>
              <a:t>2. Заполнить сравнительную таблицу по теме: «Металлы и Неметаллы».</a:t>
            </a:r>
          </a:p>
          <a:p>
            <a:r>
              <a:rPr lang="ru-RU" sz="2000" b="1" dirty="0" smtClean="0"/>
              <a:t>Физическое свойство</a:t>
            </a:r>
            <a:r>
              <a:rPr lang="ru-RU" sz="2000" dirty="0" smtClean="0"/>
              <a:t>        </a:t>
            </a:r>
            <a:r>
              <a:rPr lang="ru-RU" sz="2000" b="1" dirty="0" smtClean="0"/>
              <a:t>Металлы</a:t>
            </a:r>
            <a:r>
              <a:rPr lang="ru-RU" sz="2000" dirty="0" smtClean="0"/>
              <a:t>     </a:t>
            </a:r>
            <a:r>
              <a:rPr lang="ru-RU" sz="2000" b="1" dirty="0" smtClean="0"/>
              <a:t>Неметаллы</a:t>
            </a:r>
            <a:endParaRPr lang="ru-RU" sz="2000" dirty="0" smtClean="0"/>
          </a:p>
          <a:p>
            <a:r>
              <a:rPr lang="ru-RU" sz="2000" dirty="0" smtClean="0"/>
              <a:t>Агрегатное состояние </a:t>
            </a:r>
            <a:r>
              <a:rPr lang="en-US" sz="2000" dirty="0" smtClean="0"/>
              <a:t> </a:t>
            </a:r>
            <a:endParaRPr lang="ru-RU" sz="2000" dirty="0" smtClean="0"/>
          </a:p>
          <a:p>
            <a:r>
              <a:rPr lang="ru-RU" sz="2000" dirty="0" smtClean="0"/>
              <a:t>Цвет </a:t>
            </a:r>
          </a:p>
          <a:p>
            <a:r>
              <a:rPr lang="ru-RU" sz="2000" dirty="0" err="1" smtClean="0"/>
              <a:t>Электро</a:t>
            </a:r>
            <a:r>
              <a:rPr lang="ru-RU" sz="2000" dirty="0" smtClean="0"/>
              <a:t> – и теплопроводность </a:t>
            </a:r>
          </a:p>
          <a:p>
            <a:r>
              <a:rPr lang="ru-RU" sz="2000" dirty="0" smtClean="0"/>
              <a:t>Пластичность  </a:t>
            </a:r>
          </a:p>
          <a:p>
            <a:r>
              <a:rPr lang="ru-RU" sz="2000" dirty="0" smtClean="0"/>
              <a:t>Температура плавления </a:t>
            </a:r>
          </a:p>
          <a:p>
            <a:r>
              <a:rPr lang="ru-RU" sz="2000" dirty="0" smtClean="0"/>
              <a:t>Вид химической связи </a:t>
            </a:r>
          </a:p>
          <a:p>
            <a:r>
              <a:rPr lang="ru-RU" sz="2000" dirty="0" smtClean="0"/>
              <a:t>Тип кристаллической решетки</a:t>
            </a:r>
          </a:p>
          <a:p>
            <a:pPr>
              <a:buNone/>
            </a:pPr>
            <a:r>
              <a:rPr lang="ru-RU" sz="2000" dirty="0" smtClean="0"/>
              <a:t> </a:t>
            </a:r>
          </a:p>
          <a:p>
            <a:pPr>
              <a:buNone/>
            </a:pP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</a:t>
            </a:r>
            <a:br>
              <a:rPr lang="ru-RU" dirty="0" smtClean="0"/>
            </a:br>
            <a:r>
              <a:rPr lang="ru-RU" dirty="0" smtClean="0"/>
              <a:t>Дифференцированное.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763713" y="1600200"/>
          <a:ext cx="6923088" cy="51800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61544"/>
                <a:gridCol w="3461544"/>
              </a:tblGrid>
              <a:tr h="76736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450340" algn="ctr"/>
                        </a:tabLs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</a:rPr>
                        <a:t>	Вариант 1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</a:rPr>
                        <a:t>Вариант 2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76736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</a:rPr>
                        <a:t>1.Твёрдыми веществами являются: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а) </a:t>
                      </a:r>
                      <a:r>
                        <a:rPr lang="en-US" sz="1600" dirty="0">
                          <a:latin typeface="Times New Roman"/>
                          <a:ea typeface="Times New Roman"/>
                        </a:rPr>
                        <a:t>N </a:t>
                      </a: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          б) </a:t>
                      </a:r>
                      <a:r>
                        <a:rPr lang="en-US" sz="1600" dirty="0">
                          <a:latin typeface="Times New Roman"/>
                          <a:ea typeface="Times New Roman"/>
                        </a:rPr>
                        <a:t>P</a:t>
                      </a: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            в) </a:t>
                      </a:r>
                      <a:r>
                        <a:rPr lang="en-US" sz="1600" dirty="0">
                          <a:latin typeface="Times New Roman"/>
                          <a:ea typeface="Times New Roman"/>
                        </a:rPr>
                        <a:t>H</a:t>
                      </a: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           г) </a:t>
                      </a:r>
                      <a:r>
                        <a:rPr lang="en-US" sz="1600" dirty="0">
                          <a:latin typeface="Times New Roman"/>
                          <a:ea typeface="Times New Roman"/>
                        </a:rPr>
                        <a:t>O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</a:rPr>
                        <a:t>1. Твёрдыми веществами являются: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а) </a:t>
                      </a:r>
                      <a:r>
                        <a:rPr lang="en-US" sz="1600" dirty="0">
                          <a:latin typeface="Times New Roman"/>
                          <a:ea typeface="Times New Roman"/>
                        </a:rPr>
                        <a:t>CI</a:t>
                      </a: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          б) </a:t>
                      </a:r>
                      <a:r>
                        <a:rPr lang="en-US" sz="1600" dirty="0">
                          <a:latin typeface="Times New Roman"/>
                          <a:ea typeface="Times New Roman"/>
                        </a:rPr>
                        <a:t>S</a:t>
                      </a: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           в) </a:t>
                      </a:r>
                      <a:r>
                        <a:rPr lang="en-US" sz="1600" dirty="0">
                          <a:latin typeface="Times New Roman"/>
                          <a:ea typeface="Times New Roman"/>
                        </a:rPr>
                        <a:t>He</a:t>
                      </a: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          г) </a:t>
                      </a:r>
                      <a:r>
                        <a:rPr lang="en-US" sz="1600" dirty="0">
                          <a:latin typeface="Times New Roman"/>
                          <a:ea typeface="Times New Roman"/>
                        </a:rPr>
                        <a:t>F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76736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</a:rPr>
                        <a:t>2. Газами при нормальных условиях</a:t>
                      </a:r>
                      <a:r>
                        <a:rPr lang="ru-RU" sz="160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600" b="1">
                          <a:latin typeface="Times New Roman"/>
                          <a:ea typeface="Times New Roman"/>
                        </a:rPr>
                        <a:t>являются: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а) </a:t>
                      </a:r>
                      <a:r>
                        <a:rPr lang="en-US" sz="1600">
                          <a:latin typeface="Times New Roman"/>
                          <a:ea typeface="Times New Roman"/>
                        </a:rPr>
                        <a:t>S</a:t>
                      </a:r>
                      <a:r>
                        <a:rPr lang="ru-RU" sz="1600">
                          <a:latin typeface="Times New Roman"/>
                          <a:ea typeface="Times New Roman"/>
                        </a:rPr>
                        <a:t>            б) </a:t>
                      </a:r>
                      <a:r>
                        <a:rPr lang="en-US" sz="1600">
                          <a:latin typeface="Times New Roman"/>
                          <a:ea typeface="Times New Roman"/>
                        </a:rPr>
                        <a:t>As</a:t>
                      </a:r>
                      <a:r>
                        <a:rPr lang="ru-RU" sz="1600">
                          <a:latin typeface="Times New Roman"/>
                          <a:ea typeface="Times New Roman"/>
                        </a:rPr>
                        <a:t>          в)  </a:t>
                      </a:r>
                      <a:r>
                        <a:rPr lang="en-US" sz="1600">
                          <a:latin typeface="Times New Roman"/>
                          <a:ea typeface="Times New Roman"/>
                        </a:rPr>
                        <a:t>P</a:t>
                      </a:r>
                      <a:r>
                        <a:rPr lang="ru-RU" sz="1600">
                          <a:latin typeface="Times New Roman"/>
                          <a:ea typeface="Times New Roman"/>
                        </a:rPr>
                        <a:t>           г) </a:t>
                      </a:r>
                      <a:r>
                        <a:rPr lang="en-US" sz="1600">
                          <a:latin typeface="Times New Roman"/>
                          <a:ea typeface="Times New Roman"/>
                        </a:rPr>
                        <a:t>CI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</a:rPr>
                        <a:t>2. Газами при нормальных условиях</a:t>
                      </a: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600" b="1" dirty="0">
                          <a:latin typeface="Times New Roman"/>
                          <a:ea typeface="Times New Roman"/>
                        </a:rPr>
                        <a:t>являются: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а) </a:t>
                      </a:r>
                      <a:r>
                        <a:rPr lang="en-US" sz="1600" dirty="0">
                          <a:latin typeface="Times New Roman"/>
                          <a:ea typeface="Times New Roman"/>
                        </a:rPr>
                        <a:t>P</a:t>
                      </a: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            б)  </a:t>
                      </a:r>
                      <a:r>
                        <a:rPr lang="en-US" sz="1600" dirty="0">
                          <a:latin typeface="Times New Roman"/>
                          <a:ea typeface="Times New Roman"/>
                        </a:rPr>
                        <a:t>Br</a:t>
                      </a: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         в) </a:t>
                      </a:r>
                      <a:r>
                        <a:rPr lang="en-US" sz="1600" dirty="0">
                          <a:latin typeface="Times New Roman"/>
                          <a:ea typeface="Times New Roman"/>
                        </a:rPr>
                        <a:t>I</a:t>
                      </a: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             г)</a:t>
                      </a:r>
                      <a:r>
                        <a:rPr lang="en-US" sz="1600" dirty="0">
                          <a:latin typeface="Times New Roman"/>
                          <a:ea typeface="Times New Roman"/>
                        </a:rPr>
                        <a:t> N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113527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</a:rPr>
                        <a:t>3. Аллотропные модификации образует</a:t>
                      </a:r>
                      <a:r>
                        <a:rPr lang="ru-RU" sz="160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600" b="1">
                          <a:latin typeface="Times New Roman"/>
                          <a:ea typeface="Times New Roman"/>
                        </a:rPr>
                        <a:t>элемент: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 а) </a:t>
                      </a:r>
                      <a:r>
                        <a:rPr lang="en-US" sz="1600">
                          <a:latin typeface="Times New Roman"/>
                          <a:ea typeface="Times New Roman"/>
                        </a:rPr>
                        <a:t>C</a:t>
                      </a:r>
                      <a:r>
                        <a:rPr lang="ru-RU" sz="1600">
                          <a:latin typeface="Times New Roman"/>
                          <a:ea typeface="Times New Roman"/>
                        </a:rPr>
                        <a:t>           б)  </a:t>
                      </a:r>
                      <a:r>
                        <a:rPr lang="en-US" sz="1600">
                          <a:latin typeface="Times New Roman"/>
                          <a:ea typeface="Times New Roman"/>
                        </a:rPr>
                        <a:t>N</a:t>
                      </a:r>
                      <a:r>
                        <a:rPr lang="ru-RU" sz="1600">
                          <a:latin typeface="Times New Roman"/>
                          <a:ea typeface="Times New Roman"/>
                        </a:rPr>
                        <a:t>           в) </a:t>
                      </a:r>
                      <a:r>
                        <a:rPr lang="en-US" sz="1600">
                          <a:latin typeface="Times New Roman"/>
                          <a:ea typeface="Times New Roman"/>
                        </a:rPr>
                        <a:t>He</a:t>
                      </a:r>
                      <a:r>
                        <a:rPr lang="ru-RU" sz="1600">
                          <a:latin typeface="Times New Roman"/>
                          <a:ea typeface="Times New Roman"/>
                        </a:rPr>
                        <a:t>         г) </a:t>
                      </a:r>
                      <a:r>
                        <a:rPr lang="en-US" sz="1600">
                          <a:latin typeface="Times New Roman"/>
                          <a:ea typeface="Times New Roman"/>
                        </a:rPr>
                        <a:t>Ne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</a:rPr>
                        <a:t>3. </a:t>
                      </a:r>
                      <a:r>
                        <a:rPr lang="ru-RU" sz="1600" b="1" dirty="0" err="1">
                          <a:latin typeface="Times New Roman"/>
                          <a:ea typeface="Times New Roman"/>
                        </a:rPr>
                        <a:t>Аллотропные</a:t>
                      </a:r>
                      <a:r>
                        <a:rPr lang="ru-RU" sz="1600" b="1" dirty="0">
                          <a:latin typeface="Times New Roman"/>
                          <a:ea typeface="Times New Roman"/>
                        </a:rPr>
                        <a:t> модификации образует</a:t>
                      </a: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600" b="1" dirty="0">
                          <a:latin typeface="Times New Roman"/>
                          <a:ea typeface="Times New Roman"/>
                        </a:rPr>
                        <a:t>элемент: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а)</a:t>
                      </a:r>
                      <a:r>
                        <a:rPr lang="en-US" sz="1600" dirty="0">
                          <a:latin typeface="Times New Roman"/>
                          <a:ea typeface="Times New Roman"/>
                        </a:rPr>
                        <a:t>O</a:t>
                      </a: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             б)  </a:t>
                      </a:r>
                      <a:r>
                        <a:rPr lang="en-US" sz="1600" dirty="0">
                          <a:latin typeface="Times New Roman"/>
                          <a:ea typeface="Times New Roman"/>
                        </a:rPr>
                        <a:t>Br</a:t>
                      </a: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         в)  </a:t>
                      </a:r>
                      <a:r>
                        <a:rPr lang="en-US" sz="1600" dirty="0">
                          <a:latin typeface="Times New Roman"/>
                          <a:ea typeface="Times New Roman"/>
                        </a:rPr>
                        <a:t>CI</a:t>
                      </a: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         г) </a:t>
                      </a:r>
                      <a:r>
                        <a:rPr lang="en-US" sz="1600" dirty="0">
                          <a:latin typeface="Times New Roman"/>
                          <a:ea typeface="Times New Roman"/>
                        </a:rPr>
                        <a:t>F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76736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</a:rPr>
                        <a:t>4. Атомную кристаллическую решётку</a:t>
                      </a:r>
                      <a:r>
                        <a:rPr lang="ru-RU" sz="160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600" b="1">
                          <a:latin typeface="Times New Roman"/>
                          <a:ea typeface="Times New Roman"/>
                        </a:rPr>
                        <a:t>имеет: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 а)</a:t>
                      </a:r>
                      <a:r>
                        <a:rPr lang="en-US" sz="1600">
                          <a:latin typeface="Times New Roman"/>
                          <a:ea typeface="Times New Roman"/>
                        </a:rPr>
                        <a:t>O</a:t>
                      </a:r>
                      <a:r>
                        <a:rPr lang="ru-RU" sz="1600">
                          <a:latin typeface="Times New Roman"/>
                          <a:ea typeface="Times New Roman"/>
                        </a:rPr>
                        <a:t>            б) </a:t>
                      </a:r>
                      <a:r>
                        <a:rPr lang="en-US" sz="1600">
                          <a:latin typeface="Times New Roman"/>
                          <a:ea typeface="Times New Roman"/>
                        </a:rPr>
                        <a:t>C</a:t>
                      </a:r>
                      <a:r>
                        <a:rPr lang="ru-RU" sz="1600">
                          <a:latin typeface="Times New Roman"/>
                          <a:ea typeface="Times New Roman"/>
                        </a:rPr>
                        <a:t>             в) </a:t>
                      </a:r>
                      <a:r>
                        <a:rPr lang="en-US" sz="1600">
                          <a:latin typeface="Times New Roman"/>
                          <a:ea typeface="Times New Roman"/>
                        </a:rPr>
                        <a:t>N</a:t>
                      </a:r>
                      <a:r>
                        <a:rPr lang="ru-RU" sz="1600">
                          <a:latin typeface="Times New Roman"/>
                          <a:ea typeface="Times New Roman"/>
                        </a:rPr>
                        <a:t>          г) </a:t>
                      </a:r>
                      <a:r>
                        <a:rPr lang="en-US" sz="1600">
                          <a:latin typeface="Times New Roman"/>
                          <a:ea typeface="Times New Roman"/>
                        </a:rPr>
                        <a:t>H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</a:rPr>
                        <a:t>4. . Атомную кристаллическую решётку</a:t>
                      </a: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600" b="1" dirty="0">
                          <a:latin typeface="Times New Roman"/>
                          <a:ea typeface="Times New Roman"/>
                        </a:rPr>
                        <a:t>имеет:</a:t>
                      </a: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а)</a:t>
                      </a:r>
                      <a:r>
                        <a:rPr lang="en-US" sz="1600" dirty="0">
                          <a:latin typeface="Times New Roman"/>
                          <a:ea typeface="Times New Roman"/>
                        </a:rPr>
                        <a:t>N</a:t>
                      </a: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              б) </a:t>
                      </a:r>
                      <a:r>
                        <a:rPr lang="en-US" sz="1600" dirty="0">
                          <a:latin typeface="Times New Roman"/>
                          <a:ea typeface="Times New Roman"/>
                        </a:rPr>
                        <a:t>F</a:t>
                      </a: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            в) </a:t>
                      </a:r>
                      <a:r>
                        <a:rPr lang="en-US" sz="1600" dirty="0">
                          <a:latin typeface="Times New Roman"/>
                          <a:ea typeface="Times New Roman"/>
                        </a:rPr>
                        <a:t>P</a:t>
                      </a: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            г) </a:t>
                      </a:r>
                      <a:r>
                        <a:rPr lang="en-US" sz="1600" dirty="0">
                          <a:latin typeface="Times New Roman"/>
                          <a:ea typeface="Times New Roman"/>
                        </a:rPr>
                        <a:t>He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76736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</a:rPr>
                        <a:t>5. Неметаллами являются: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а) </a:t>
                      </a:r>
                      <a:r>
                        <a:rPr lang="en-US" sz="1600">
                          <a:latin typeface="Times New Roman"/>
                          <a:ea typeface="Times New Roman"/>
                        </a:rPr>
                        <a:t>Fe</a:t>
                      </a:r>
                      <a:r>
                        <a:rPr lang="ru-RU" sz="1600">
                          <a:latin typeface="Times New Roman"/>
                          <a:ea typeface="Times New Roman"/>
                        </a:rPr>
                        <a:t>           б) </a:t>
                      </a:r>
                      <a:r>
                        <a:rPr lang="en-US" sz="1600">
                          <a:latin typeface="Times New Roman"/>
                          <a:ea typeface="Times New Roman"/>
                        </a:rPr>
                        <a:t>Mn</a:t>
                      </a:r>
                      <a:r>
                        <a:rPr lang="ru-RU" sz="1600">
                          <a:latin typeface="Times New Roman"/>
                          <a:ea typeface="Times New Roman"/>
                        </a:rPr>
                        <a:t>           в) </a:t>
                      </a:r>
                      <a:r>
                        <a:rPr lang="en-US" sz="1600">
                          <a:latin typeface="Times New Roman"/>
                          <a:ea typeface="Times New Roman"/>
                        </a:rPr>
                        <a:t>AI</a:t>
                      </a:r>
                      <a:r>
                        <a:rPr lang="ru-RU" sz="1600">
                          <a:latin typeface="Times New Roman"/>
                          <a:ea typeface="Times New Roman"/>
                        </a:rPr>
                        <a:t>         г) </a:t>
                      </a:r>
                      <a:r>
                        <a:rPr lang="en-US" sz="1600">
                          <a:latin typeface="Times New Roman"/>
                          <a:ea typeface="Times New Roman"/>
                        </a:rPr>
                        <a:t>H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</a:rPr>
                        <a:t>5. Неметаллами являются: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 а) </a:t>
                      </a:r>
                      <a:r>
                        <a:rPr lang="en-US" sz="1600" dirty="0">
                          <a:latin typeface="Times New Roman"/>
                          <a:ea typeface="Times New Roman"/>
                        </a:rPr>
                        <a:t>Na</a:t>
                      </a: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           б) </a:t>
                      </a:r>
                      <a:r>
                        <a:rPr lang="en-US" sz="1600" dirty="0">
                          <a:latin typeface="Times New Roman"/>
                          <a:ea typeface="Times New Roman"/>
                        </a:rPr>
                        <a:t>Cu</a:t>
                      </a: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          в) </a:t>
                      </a:r>
                      <a:r>
                        <a:rPr lang="en-US" sz="1600" dirty="0">
                          <a:latin typeface="Times New Roman"/>
                          <a:ea typeface="Times New Roman"/>
                        </a:rPr>
                        <a:t>F</a:t>
                      </a: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           г) </a:t>
                      </a:r>
                      <a:r>
                        <a:rPr lang="en-US" sz="1600" dirty="0">
                          <a:latin typeface="Times New Roman"/>
                          <a:ea typeface="Times New Roman"/>
                        </a:rPr>
                        <a:t>Ag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K:\ProPowerPoint\Шаблоны\В работе\Химия\HimiaPrint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Заголовок 1"/>
          <p:cNvSpPr>
            <a:spLocks noGrp="1"/>
          </p:cNvSpPr>
          <p:nvPr>
            <p:ph type="title"/>
          </p:nvPr>
        </p:nvSpPr>
        <p:spPr>
          <a:xfrm>
            <a:off x="468313" y="188913"/>
            <a:ext cx="6851650" cy="882633"/>
          </a:xfrm>
        </p:spPr>
        <p:txBody>
          <a:bodyPr/>
          <a:lstStyle/>
          <a:p>
            <a:r>
              <a:rPr lang="ru-RU" dirty="0" smtClean="0"/>
              <a:t>Эпиграф к уроку</a:t>
            </a:r>
          </a:p>
        </p:txBody>
      </p:sp>
      <p:sp>
        <p:nvSpPr>
          <p:cNvPr id="5124" name="Объект 2"/>
          <p:cNvSpPr>
            <a:spLocks noGrp="1"/>
          </p:cNvSpPr>
          <p:nvPr>
            <p:ph idx="1"/>
          </p:nvPr>
        </p:nvSpPr>
        <p:spPr>
          <a:xfrm>
            <a:off x="468313" y="1557338"/>
            <a:ext cx="6923087" cy="5068887"/>
          </a:xfrm>
        </p:spPr>
        <p:txBody>
          <a:bodyPr/>
          <a:lstStyle/>
          <a:p>
            <a:pPr algn="r">
              <a:buNone/>
            </a:pPr>
            <a:r>
              <a:rPr lang="ru-RU" b="1" dirty="0" smtClean="0"/>
              <a:t>«Не могу представить себе </a:t>
            </a:r>
          </a:p>
          <a:p>
            <a:pPr algn="r">
              <a:buNone/>
            </a:pPr>
            <a:r>
              <a:rPr lang="ru-RU" b="1" dirty="0" smtClean="0"/>
              <a:t>химика, незнакомого </a:t>
            </a:r>
          </a:p>
          <a:p>
            <a:pPr algn="r">
              <a:buNone/>
            </a:pPr>
            <a:r>
              <a:rPr lang="ru-RU" b="1" dirty="0" smtClean="0"/>
              <a:t>с высотами поэзии, с</a:t>
            </a:r>
            <a:r>
              <a:rPr lang="ru-RU" dirty="0" smtClean="0"/>
              <a:t>                         </a:t>
            </a:r>
          </a:p>
          <a:p>
            <a:pPr algn="r">
              <a:buNone/>
            </a:pPr>
            <a:r>
              <a:rPr lang="ru-RU" b="1" dirty="0" smtClean="0"/>
              <a:t>картинами живописи, </a:t>
            </a:r>
          </a:p>
          <a:p>
            <a:pPr algn="r">
              <a:buNone/>
            </a:pPr>
            <a:r>
              <a:rPr lang="ru-RU" b="1" dirty="0" smtClean="0"/>
              <a:t>с хорошей музыкой. </a:t>
            </a:r>
          </a:p>
          <a:p>
            <a:pPr algn="r">
              <a:buNone/>
            </a:pPr>
            <a:r>
              <a:rPr lang="ru-RU" b="1" dirty="0" smtClean="0"/>
              <a:t>Вряд ли он создаст что-либо значительное в своей области» </a:t>
            </a:r>
          </a:p>
          <a:p>
            <a:pPr>
              <a:buNone/>
            </a:pPr>
            <a:r>
              <a:rPr lang="ru-RU" b="1" dirty="0" smtClean="0"/>
              <a:t>                                                А.Н. Арбузов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</a:t>
            </a:r>
          </a:p>
          <a:p>
            <a:pPr>
              <a:buNone/>
            </a:pPr>
            <a:endParaRPr lang="ru-RU" b="1" dirty="0" smtClean="0"/>
          </a:p>
          <a:p>
            <a:pPr>
              <a:buNone/>
            </a:pPr>
            <a:r>
              <a:rPr lang="ru-RU" b="1" dirty="0" smtClean="0"/>
              <a:t>                   </a:t>
            </a:r>
          </a:p>
          <a:p>
            <a:pPr>
              <a:buNone/>
            </a:pPr>
            <a:r>
              <a:rPr lang="ru-RU" b="1" dirty="0" smtClean="0"/>
              <a:t>   </a:t>
            </a:r>
            <a:endParaRPr lang="ru-RU" dirty="0" smtClean="0"/>
          </a:p>
        </p:txBody>
      </p:sp>
      <p:pic>
        <p:nvPicPr>
          <p:cNvPr id="5125" name="Picture 5" descr="C:\Users\Андрей\Desktop\Арбузов Алексей Николаевич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1500174"/>
            <a:ext cx="2286016" cy="30718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Удивительные вещества </a:t>
            </a:r>
            <a:br>
              <a:rPr lang="ru-RU" dirty="0" smtClean="0"/>
            </a:br>
            <a:r>
              <a:rPr lang="ru-RU" dirty="0" smtClean="0"/>
              <a:t>и элементы. Блиц опрос.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63713" y="1600200"/>
            <a:ext cx="7380287" cy="5257800"/>
          </a:xfrm>
        </p:spPr>
        <p:txBody>
          <a:bodyPr/>
          <a:lstStyle/>
          <a:p>
            <a:pPr marL="514350" indent="-514350">
              <a:buAutoNum type="arabicPeriod"/>
            </a:pPr>
            <a:r>
              <a:rPr lang="ru-RU" dirty="0" smtClean="0"/>
              <a:t>Озон                               9. Хлор</a:t>
            </a:r>
          </a:p>
          <a:p>
            <a:pPr marL="514350" indent="-514350">
              <a:buNone/>
            </a:pPr>
            <a:r>
              <a:rPr lang="ru-RU" dirty="0" smtClean="0"/>
              <a:t>2. Окислительные            10. Кислород</a:t>
            </a:r>
          </a:p>
          <a:p>
            <a:pPr marL="514350" indent="-514350">
              <a:buNone/>
            </a:pPr>
            <a:r>
              <a:rPr lang="ru-RU" dirty="0" smtClean="0"/>
              <a:t>и восстановительные      11. Воздух</a:t>
            </a:r>
          </a:p>
          <a:p>
            <a:pPr marL="514350" indent="-514350">
              <a:buNone/>
            </a:pPr>
            <a:r>
              <a:rPr lang="ru-RU" dirty="0" smtClean="0"/>
              <a:t>3. У неметалла                  12. Сероводород </a:t>
            </a:r>
          </a:p>
          <a:p>
            <a:pPr marL="514350" indent="-514350">
              <a:buNone/>
            </a:pPr>
            <a:r>
              <a:rPr lang="ru-RU" dirty="0" smtClean="0"/>
              <a:t>4. Бром                               13. Плавиковая</a:t>
            </a:r>
          </a:p>
          <a:p>
            <a:pPr marL="514350" indent="-514350">
              <a:buNone/>
            </a:pPr>
            <a:r>
              <a:rPr lang="ru-RU" dirty="0" smtClean="0"/>
              <a:t>5. Кремний                        14. Фосфор, сера</a:t>
            </a:r>
          </a:p>
          <a:p>
            <a:pPr marL="514350" indent="-514350">
              <a:buNone/>
            </a:pPr>
            <a:r>
              <a:rPr lang="ru-RU" dirty="0" smtClean="0"/>
              <a:t>6. Инертный газ               15. Углерод</a:t>
            </a:r>
          </a:p>
          <a:p>
            <a:pPr marL="514350" indent="-514350">
              <a:buNone/>
            </a:pPr>
            <a:r>
              <a:rPr lang="ru-RU" dirty="0" smtClean="0"/>
              <a:t>7. Неон, криптон …         16. Углерод</a:t>
            </a:r>
          </a:p>
          <a:p>
            <a:pPr marL="514350" indent="-514350">
              <a:buNone/>
            </a:pPr>
            <a:r>
              <a:rPr lang="ru-RU" dirty="0" smtClean="0"/>
              <a:t>8. Кремний                    17. Жёсткость воды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Удивительные вещества </a:t>
            </a:r>
            <a:br>
              <a:rPr lang="ru-RU" dirty="0" smtClean="0"/>
            </a:br>
            <a:r>
              <a:rPr lang="ru-RU" dirty="0" smtClean="0"/>
              <a:t>и элементы. Блиц опрос.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57291" y="1600200"/>
            <a:ext cx="7786710" cy="525780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18. Хлориды и фосфаты  26.Белый и</a:t>
            </a:r>
          </a:p>
          <a:p>
            <a:pPr>
              <a:buNone/>
            </a:pPr>
            <a:r>
              <a:rPr lang="ru-RU" dirty="0" smtClean="0"/>
              <a:t>19. В морской                     красный фосфор</a:t>
            </a:r>
          </a:p>
          <a:p>
            <a:pPr>
              <a:buNone/>
            </a:pPr>
            <a:r>
              <a:rPr lang="ru-RU" dirty="0" smtClean="0"/>
              <a:t>20. Углерод                          27. Сера </a:t>
            </a:r>
          </a:p>
          <a:p>
            <a:pPr>
              <a:buNone/>
            </a:pPr>
            <a:r>
              <a:rPr lang="ru-RU" dirty="0" smtClean="0"/>
              <a:t>21. Соляная                          28. Фтор</a:t>
            </a:r>
          </a:p>
          <a:p>
            <a:pPr>
              <a:buNone/>
            </a:pPr>
            <a:r>
              <a:rPr lang="ru-RU" dirty="0" smtClean="0"/>
              <a:t>22. Графит                             29. 21 %</a:t>
            </a:r>
          </a:p>
          <a:p>
            <a:pPr>
              <a:buNone/>
            </a:pPr>
            <a:r>
              <a:rPr lang="ru-RU" dirty="0" smtClean="0"/>
              <a:t>23. Азот                                 30. Мышьяк</a:t>
            </a:r>
          </a:p>
          <a:p>
            <a:pPr>
              <a:buNone/>
            </a:pPr>
            <a:r>
              <a:rPr lang="ru-RU" dirty="0" smtClean="0"/>
              <a:t>24. Об алмазе                      31. О</a:t>
            </a:r>
            <a:r>
              <a:rPr lang="ru-RU" sz="1600" dirty="0" smtClean="0"/>
              <a:t>3</a:t>
            </a:r>
            <a:r>
              <a:rPr lang="ru-RU" dirty="0" smtClean="0"/>
              <a:t> </a:t>
            </a:r>
          </a:p>
          <a:p>
            <a:pPr>
              <a:buNone/>
            </a:pPr>
            <a:r>
              <a:rPr lang="ru-RU" dirty="0" smtClean="0"/>
              <a:t>и аморфном угле                32. Галогены</a:t>
            </a:r>
          </a:p>
          <a:p>
            <a:pPr>
              <a:buNone/>
            </a:pPr>
            <a:r>
              <a:rPr lang="ru-RU" dirty="0" smtClean="0"/>
              <a:t>25. Карбонаты                   33. Углекислый газ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Удивительные вещества </a:t>
            </a:r>
            <a:br>
              <a:rPr lang="ru-RU" dirty="0" smtClean="0"/>
            </a:br>
            <a:r>
              <a:rPr lang="ru-RU" dirty="0" smtClean="0"/>
              <a:t>и элементы. Блиц опрос.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34. Фосфор                    42. Перманганат</a:t>
            </a:r>
          </a:p>
          <a:p>
            <a:pPr>
              <a:buNone/>
            </a:pPr>
            <a:r>
              <a:rPr lang="ru-RU" dirty="0" smtClean="0"/>
              <a:t>35. </a:t>
            </a:r>
            <a:r>
              <a:rPr lang="ru-RU" dirty="0" err="1" smtClean="0"/>
              <a:t>Халькогены</a:t>
            </a:r>
            <a:r>
              <a:rPr lang="ru-RU" dirty="0" smtClean="0"/>
              <a:t>                    калия</a:t>
            </a:r>
          </a:p>
          <a:p>
            <a:pPr>
              <a:buNone/>
            </a:pPr>
            <a:r>
              <a:rPr lang="ru-RU" dirty="0" smtClean="0"/>
              <a:t>36. Сульфаты</a:t>
            </a:r>
          </a:p>
          <a:p>
            <a:pPr>
              <a:buNone/>
            </a:pPr>
            <a:r>
              <a:rPr lang="ru-RU" dirty="0" smtClean="0"/>
              <a:t>37. Фтор</a:t>
            </a:r>
          </a:p>
          <a:p>
            <a:pPr>
              <a:buNone/>
            </a:pPr>
            <a:r>
              <a:rPr lang="ru-RU" dirty="0" smtClean="0"/>
              <a:t>38. Фотосинтезу</a:t>
            </a:r>
          </a:p>
          <a:p>
            <a:pPr>
              <a:buNone/>
            </a:pPr>
            <a:r>
              <a:rPr lang="ru-RU" dirty="0" smtClean="0"/>
              <a:t>39. Йода</a:t>
            </a:r>
          </a:p>
          <a:p>
            <a:pPr>
              <a:buNone/>
            </a:pPr>
            <a:r>
              <a:rPr lang="ru-RU" dirty="0" smtClean="0"/>
              <a:t>40. Сера</a:t>
            </a:r>
          </a:p>
          <a:p>
            <a:pPr>
              <a:buNone/>
            </a:pPr>
            <a:r>
              <a:rPr lang="ru-RU" dirty="0" smtClean="0"/>
              <a:t>41. Бром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Виртуальный эксперимент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ru-RU" dirty="0" smtClean="0"/>
              <a:t>Взаимодействие алюминия с йодом (йодный вулкан)</a:t>
            </a:r>
          </a:p>
          <a:p>
            <a:pPr marL="514350" indent="-514350">
              <a:buNone/>
            </a:pPr>
            <a:r>
              <a:rPr lang="ru-RU" dirty="0" smtClean="0"/>
              <a:t>2. Взаимодействие концентрированной азотной кислоты с углём.</a:t>
            </a:r>
          </a:p>
          <a:p>
            <a:pPr marL="514350" indent="-514350">
              <a:buNone/>
            </a:pPr>
            <a:r>
              <a:rPr lang="ru-RU" dirty="0" smtClean="0"/>
              <a:t>3. Растворение скорлупы яйца в азотной кислоте.</a:t>
            </a:r>
          </a:p>
          <a:p>
            <a:pPr marL="514350" indent="-514350">
              <a:buNone/>
            </a:pPr>
            <a:r>
              <a:rPr lang="ru-RU" dirty="0" smtClean="0"/>
              <a:t>4. Взаимодействие цинка с серой.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Лабораторный практикум «А я опыты люблю»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Задание 1.</a:t>
            </a:r>
          </a:p>
          <a:p>
            <a:pPr>
              <a:buNone/>
            </a:pPr>
            <a:r>
              <a:rPr lang="ru-RU" dirty="0" smtClean="0"/>
              <a:t>Определите в какой пробирке находятся хлорид натрия, сульфат натрия, карбонат натрия.</a:t>
            </a:r>
          </a:p>
          <a:p>
            <a:pPr>
              <a:buNone/>
            </a:pPr>
            <a:r>
              <a:rPr lang="ru-RU" dirty="0" smtClean="0"/>
              <a:t>Задание 2.</a:t>
            </a:r>
          </a:p>
          <a:p>
            <a:pPr>
              <a:buNone/>
            </a:pPr>
            <a:r>
              <a:rPr lang="ru-RU" dirty="0" smtClean="0"/>
              <a:t>Напишите уравнения реакции и объясните полученные результаты.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Открытия. Расчётный.</a:t>
            </a:r>
            <a:br>
              <a:rPr lang="ru-RU" dirty="0" smtClean="0"/>
            </a:br>
            <a:r>
              <a:rPr lang="ru-RU" dirty="0" smtClean="0"/>
              <a:t>Клод Бертолле</a:t>
            </a:r>
            <a:endParaRPr lang="ru-RU" dirty="0"/>
          </a:p>
        </p:txBody>
      </p:sp>
      <p:pic>
        <p:nvPicPr>
          <p:cNvPr id="4" name="Содержимое 3" descr="Клод Бертолле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105368" y="1600200"/>
            <a:ext cx="4239776" cy="506888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imia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Himia</Template>
  <TotalTime>121</TotalTime>
  <Words>1334</Words>
  <Application>Microsoft Office PowerPoint</Application>
  <PresentationFormat>Экран (4:3)</PresentationFormat>
  <Paragraphs>161</Paragraphs>
  <Slides>27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Himia</vt:lpstr>
      <vt:lpstr>Открытый урок по химии в 9 классе: «Обобщение. Неметаллы».</vt:lpstr>
      <vt:lpstr>Правила работы в группах.</vt:lpstr>
      <vt:lpstr>Эпиграф к уроку</vt:lpstr>
      <vt:lpstr>Удивительные вещества  и элементы. Блиц опрос.</vt:lpstr>
      <vt:lpstr>Удивительные вещества  и элементы. Блиц опрос.</vt:lpstr>
      <vt:lpstr>Удивительные вещества  и элементы. Блиц опрос.</vt:lpstr>
      <vt:lpstr>Виртуальный эксперимент</vt:lpstr>
      <vt:lpstr>Лабораторный практикум «А я опыты люблю»</vt:lpstr>
      <vt:lpstr>Открытия. Расчётный. Клод Бертолле</vt:lpstr>
      <vt:lpstr>Открытия. Расчётный.</vt:lpstr>
      <vt:lpstr>Открытия. Расчётный. Даниел Резерфорд</vt:lpstr>
      <vt:lpstr>Открытия. Расчётный. Джозеф Пристли</vt:lpstr>
      <vt:lpstr>Открытия. Расчётный.</vt:lpstr>
      <vt:lpstr>Открытия. Расчётный. Генри Кавендиш</vt:lpstr>
      <vt:lpstr>Открытия. Расчётный.</vt:lpstr>
      <vt:lpstr>Открытия. Расчётный.</vt:lpstr>
      <vt:lpstr>Открытия. Расчётный.</vt:lpstr>
      <vt:lpstr>Открытия. Расчётный.</vt:lpstr>
      <vt:lpstr>Открытия. Расчётный.</vt:lpstr>
      <vt:lpstr>Открытия. Расчётный.</vt:lpstr>
      <vt:lpstr>Творческий</vt:lpstr>
      <vt:lpstr>Творческий</vt:lpstr>
      <vt:lpstr>Тестирование</vt:lpstr>
      <vt:lpstr>Рефлексия.</vt:lpstr>
      <vt:lpstr>Рефлексия</vt:lpstr>
      <vt:lpstr>Домашнее задание Дифференцированное.</vt:lpstr>
      <vt:lpstr>Домашнее задание Дифференцированное.</vt:lpstr>
    </vt:vector>
  </TitlesOfParts>
  <Company>MultiDVD Team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Открытый урок по химии в 9 классе: «Обобщение. Неметаллы».</dc:title>
  <dc:creator>Андрей</dc:creator>
  <dc:description>http://propowerpoint.ru - Бесплатные шаблоны для презентаций. Полезные советы и уроки  PowerPoint .</dc:description>
  <cp:lastModifiedBy>Андрей</cp:lastModifiedBy>
  <cp:revision>29</cp:revision>
  <dcterms:created xsi:type="dcterms:W3CDTF">2018-04-22T07:18:32Z</dcterms:created>
  <dcterms:modified xsi:type="dcterms:W3CDTF">2018-07-21T16:43:06Z</dcterms:modified>
</cp:coreProperties>
</file>