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75" r:id="rId2"/>
    <p:sldId id="259" r:id="rId3"/>
    <p:sldId id="260" r:id="rId4"/>
    <p:sldId id="274" r:id="rId5"/>
    <p:sldId id="271" r:id="rId6"/>
    <p:sldId id="268" r:id="rId7"/>
    <p:sldId id="269" r:id="rId8"/>
    <p:sldId id="270" r:id="rId9"/>
    <p:sldId id="272" r:id="rId10"/>
    <p:sldId id="273" r:id="rId11"/>
    <p:sldId id="276" r:id="rId12"/>
    <p:sldId id="263" r:id="rId13"/>
    <p:sldId id="265" r:id="rId14"/>
    <p:sldId id="27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740985-1F72-4EEB-8639-BA40AB78DA22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EB12AF-B507-404D-AD85-B559ABBF74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B12AF-B507-404D-AD85-B559ABBF747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B12AF-B507-404D-AD85-B559ABBF747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0"/>
          <p:cNvSpPr>
            <a:spLocks noGrp="1"/>
          </p:cNvSpPr>
          <p:nvPr>
            <p:ph type="ctrTitle"/>
          </p:nvPr>
        </p:nvSpPr>
        <p:spPr>
          <a:xfrm>
            <a:off x="685800" y="990601"/>
            <a:ext cx="7772400" cy="2609850"/>
          </a:xfr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  <a:contourClr>
                <a:srgbClr val="FFFFFF"/>
              </a:contourClr>
            </a:sp3d>
          </a:bodyPr>
          <a:lstStyle>
            <a:lvl1pPr algn="ctr">
              <a:defRPr lang="en-US" sz="5800" dirty="0" smtClean="0">
                <a:ln w="9525">
                  <a:noFill/>
                </a:ln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4" name="Rectangle 26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967089"/>
          </a:xfrm>
        </p:spPr>
        <p:txBody>
          <a:bodyPr>
            <a:normAutofit/>
          </a:bodyPr>
          <a:lstStyle>
            <a:lvl1pPr marL="0" indent="0" algn="ctr">
              <a:buNone/>
              <a:defRPr lang="en-US" sz="3000" b="0">
                <a:solidFill>
                  <a:schemeClr val="tx2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8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1F1E8662-BDFF-478A-A213-EB82D88FA9EC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9" name="Rectangle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F8D05A27-296D-41E7-B19A-9194DEF267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5" name="Rectangle 2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8662-BDFF-478A-A213-EB82D88FA9EC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05A27-296D-41E7-B19A-9194DEF267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8662-BDFF-478A-A213-EB82D88FA9EC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05A27-296D-41E7-B19A-9194DEF267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8662-BDFF-478A-A213-EB82D88FA9EC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05A27-296D-41E7-B19A-9194DEF267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722313" y="2685391"/>
            <a:ext cx="7772400" cy="3112843"/>
          </a:xfrm>
        </p:spPr>
        <p:txBody>
          <a:bodyPr anchor="t">
            <a:normAutofit/>
          </a:bodyPr>
          <a:lstStyle>
            <a:lvl1pPr algn="ctr">
              <a:buNone/>
              <a:defRPr lang="en-US" sz="6000" b="1" dirty="0">
                <a:solidFill>
                  <a:schemeClr val="tx2">
                    <a:shade val="85000"/>
                    <a:satMod val="1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722313" y="1128932"/>
            <a:ext cx="7772400" cy="1509712"/>
          </a:xfrm>
        </p:spPr>
        <p:txBody>
          <a:bodyPr anchor="b">
            <a:normAutofit/>
          </a:bodyPr>
          <a:lstStyle>
            <a:lvl1pPr algn="ctr">
              <a:buNone/>
              <a:defRPr lang="en-US" sz="2400" b="0" smtClean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8662-BDFF-478A-A213-EB82D88FA9EC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05A27-296D-41E7-B19A-9194DEF267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8662-BDFF-478A-A213-EB82D88FA9EC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05A27-296D-41E7-B19A-9194DEF267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8662-BDFF-478A-A213-EB82D88FA9EC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05A27-296D-41E7-B19A-9194DEF267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8662-BDFF-478A-A213-EB82D88FA9EC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05A27-296D-41E7-B19A-9194DEF267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8662-BDFF-478A-A213-EB82D88FA9EC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05A27-296D-41E7-B19A-9194DEF267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ctr">
              <a:defRPr sz="24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8662-BDFF-478A-A213-EB82D88FA9EC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05A27-296D-41E7-B19A-9194DEF267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7729" y="1062637"/>
            <a:ext cx="4599432" cy="3977640"/>
          </a:xfrm>
          <a:prstGeom prst="rect">
            <a:avLst/>
          </a:prstGeom>
          <a:solidFill>
            <a:schemeClr val="tx2">
              <a:shade val="15000"/>
            </a:schemeClr>
          </a:solidFill>
          <a:ln w="63500">
            <a:noFill/>
            <a:miter lim="800000"/>
          </a:ln>
          <a:effectLst>
            <a:outerShdw blurRad="63500" dist="25400" dir="7200000" algn="t" rotWithShape="0">
              <a:prstClr val="black">
                <a:alpha val="45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45720" rIns="45720" rtlCol="0" anchor="ctr">
            <a:normAutofit/>
          </a:bodyPr>
          <a:lstStyle/>
          <a:p>
            <a:pPr marL="0" indent="-274320" algn="l"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0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5514536" y="4343400"/>
            <a:ext cx="3048000" cy="709858"/>
          </a:xfrm>
        </p:spPr>
        <p:txBody>
          <a:bodyPr anchor="t">
            <a:noAutofit/>
          </a:bodyPr>
          <a:lstStyle>
            <a:lvl1pPr algn="l">
              <a:buNone/>
              <a:defRPr sz="22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pic" idx="1"/>
          </p:nvPr>
        </p:nvSpPr>
        <p:spPr>
          <a:xfrm>
            <a:off x="739645" y="1222657"/>
            <a:ext cx="4575601" cy="3657600"/>
          </a:xfrm>
          <a:solidFill>
            <a:schemeClr val="tx2">
              <a:shade val="75000"/>
            </a:schemeClr>
          </a:solidFill>
          <a:ln w="63500">
            <a:noFill/>
            <a:miter lim="800000"/>
          </a:ln>
          <a:effectLst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>
            <a:lvl1pPr>
              <a:buNone/>
              <a:defRPr sz="3200"/>
            </a:lvl1pPr>
          </a:lstStyle>
          <a:p>
            <a:r>
              <a:rPr lang="ru-RU" sz="2000" smtClean="0"/>
              <a:t>Вставка рисунка</a:t>
            </a:r>
            <a:endParaRPr lang="en-US" sz="2000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514536" y="1371600"/>
            <a:ext cx="3044952" cy="2930086"/>
          </a:xfrm>
        </p:spPr>
        <p:txBody>
          <a:bodyPr bIns="0" anchor="b">
            <a:normAutofit/>
          </a:bodyPr>
          <a:lstStyle>
            <a:lvl1pPr marL="0" marR="0" indent="0" algn="l">
              <a:buFontTx/>
              <a:buNone/>
              <a:defRPr sz="1300">
                <a:solidFill>
                  <a:schemeClr val="tx1">
                    <a:tint val="95000"/>
                  </a:schemeClr>
                </a:solidFill>
              </a:defRPr>
            </a:lvl1pPr>
            <a:lvl2pPr marL="460375" marR="0" indent="-112713">
              <a:buFontTx/>
              <a:buNone/>
              <a:defRPr sz="1200"/>
            </a:lvl2pPr>
            <a:lvl3pPr marL="914400" marR="0" indent="-117475">
              <a:buFontTx/>
              <a:buNone/>
              <a:defRPr sz="1000"/>
            </a:lvl3pPr>
            <a:lvl4pPr marL="1316038" marR="0" indent="-112713">
              <a:buFontTx/>
              <a:buNone/>
              <a:defRPr sz="900"/>
            </a:lvl4pPr>
            <a:lvl5pPr marL="1711325" marR="0" indent="-117475"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8662-BDFF-478A-A213-EB82D88FA9EC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05A27-296D-41E7-B19A-9194DEF267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 anchor="b" anchorCtr="0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Rectangle 1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45720" rIns="4572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7" name="Rectangle 22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fld id="{1F1E8662-BDFF-478A-A213-EB82D88FA9EC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anchor="b" anchorCtr="0"/>
          <a:lstStyle>
            <a:lvl1pPr algn="ctr"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endParaRPr lang="ru-RU"/>
          </a:p>
        </p:txBody>
      </p:sp>
      <p:sp>
        <p:nvSpPr>
          <p:cNvPr id="13" name="Rectangle 1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 algn="r"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fld id="{F8D05A27-296D-41E7-B19A-9194DEF267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defPPr>
        <a:defRPr sz="4400">
          <a:solidFill>
            <a:schemeClr val="tx2">
              <a:shade val="85000"/>
              <a:satMod val="150000"/>
            </a:schemeClr>
          </a:solidFill>
          <a:latin typeface="+mj-lt"/>
          <a:ea typeface="+mj-ea"/>
          <a:cs typeface="+mj-cs"/>
        </a:defRPr>
      </a:defPPr>
      <a:lvl1pPr algn="ctr" eaLnBrk="1" hangingPunct="1">
        <a:buNone/>
        <a:defRPr lang="en-US" sz="4800" b="1" strike="noStrike" kern="1200" baseline="0" dirty="0" smtClean="0">
          <a:solidFill>
            <a:schemeClr val="tx2">
              <a:shade val="85000"/>
              <a:satMod val="150000"/>
            </a:schemeClr>
          </a:solidFill>
          <a:effectLst>
            <a:outerShdw blurRad="63500" dist="38100" dir="8220000" algn="tl" rotWithShape="0">
              <a:srgbClr val="000000">
                <a:alpha val="30000"/>
              </a:srgbClr>
            </a:outerShdw>
          </a:effectLst>
          <a:latin typeface="+mj-lt"/>
          <a:ea typeface="+mj-lt"/>
          <a:cs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indent="-274320" algn="l" eaLnBrk="1" hangingPunct="1">
        <a:buClr>
          <a:schemeClr val="accent1"/>
        </a:buClr>
        <a:buSzPct val="80000"/>
        <a:buFont typeface="Wingdings 2" pitchFamily="18" charset="2"/>
        <a:buChar char=""/>
        <a:defRPr sz="2800">
          <a:solidFill>
            <a:schemeClr val="tx1"/>
          </a:solidFill>
          <a:latin typeface="+mn-lt"/>
          <a:ea typeface="+mn-lt"/>
          <a:cs typeface="+mn-lt"/>
        </a:defRPr>
      </a:lvl1pPr>
      <a:lvl2pPr marL="557784" indent="-228600" algn="l" eaLnBrk="1" hangingPunct="1">
        <a:buClr>
          <a:schemeClr val="tx2"/>
        </a:buClr>
        <a:buFont typeface="Wingdings 2" pitchFamily="18" charset="2"/>
        <a:buChar char=""/>
        <a:defRPr sz="2200">
          <a:solidFill>
            <a:schemeClr val="tx1"/>
          </a:solidFill>
          <a:latin typeface="+mn-lt"/>
          <a:ea typeface="+mn-lt"/>
          <a:cs typeface="+mn-lt"/>
        </a:defRPr>
      </a:lvl2pPr>
      <a:lvl3pPr marL="813816" indent="-228600" algn="l" eaLnBrk="1" hangingPunct="1">
        <a:buClr>
          <a:schemeClr val="accent1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  <a:ea typeface="+mn-lt"/>
          <a:cs typeface="+mn-lt"/>
        </a:defRPr>
      </a:lvl3pPr>
      <a:lvl4pPr marL="1069848" indent="-228600" algn="l" eaLnBrk="1" hangingPunct="1">
        <a:buClr>
          <a:schemeClr val="tx2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4pPr>
      <a:lvl5pPr marL="1316736" indent="-228600" algn="l" eaLnBrk="1" hangingPunct="1">
        <a:buClr>
          <a:schemeClr val="accent1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5pPr>
      <a:lvl6pPr marL="1572768" indent="-228600" algn="l" eaLnBrk="1" hangingPunct="1">
        <a:buClr>
          <a:schemeClr val="tx2"/>
        </a:buClr>
        <a:buFont typeface="Wingdings 2" pitchFamily="18" charset="2"/>
        <a:buChar char=""/>
        <a:defRPr lang="en-US" sz="1600" baseline="0" smtClean="0">
          <a:latin typeface="+mn-lt"/>
        </a:defRPr>
      </a:lvl6pPr>
      <a:lvl7pPr marL="1819656" indent="-228600" algn="l" eaLnBrk="1" hangingPunct="1">
        <a:buClr>
          <a:schemeClr val="accent1"/>
        </a:buClr>
        <a:buFont typeface="Wingdings 2" pitchFamily="18" charset="2"/>
        <a:buChar char=""/>
        <a:defRPr lang="en-US" sz="1600" baseline="0" smtClean="0">
          <a:latin typeface="+mn-lt"/>
        </a:defRPr>
      </a:lvl7pPr>
      <a:lvl8pPr marL="2066544" indent="-228600" algn="l" eaLnBrk="1" hangingPunct="1">
        <a:buClr>
          <a:schemeClr val="tx2"/>
        </a:buClr>
        <a:buFont typeface="Wingdings 2" pitchFamily="18" charset="2"/>
        <a:buChar char=""/>
        <a:defRPr sz="1600" baseline="0">
          <a:latin typeface="+mn-lt"/>
        </a:defRPr>
      </a:lvl8pPr>
      <a:lvl9pPr marL="2313432" indent="-228600" algn="l" eaLnBrk="1" hangingPunct="1">
        <a:buClr>
          <a:schemeClr val="accent1"/>
        </a:buClr>
        <a:buFont typeface="Wingdings 2" pitchFamily="18" charset="2"/>
        <a:buChar char=""/>
        <a:defRPr sz="1400" baseline="0">
          <a:latin typeface="+mn-lt"/>
        </a:defRPr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oleObject" Target="../embeddings/oleObject1.bin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hyperlink" Target="goryach1.mp3" TargetMode="External"/><Relationship Id="rId5" Type="http://schemas.openxmlformats.org/officeDocument/2006/relationships/image" Target="../media/image2.jpeg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okrugsveta.ru/encyclopedia/index.php?title=%D0%9D%D0%B5%D0%B2%D0%B0,_%D1%80%D0%B5%D0%BA%D0%B0" TargetMode="External"/><Relationship Id="rId2" Type="http://schemas.openxmlformats.org/officeDocument/2006/relationships/hyperlink" Target="http://www.vokrugsveta.ru/encyclopedia/index.php?title=8_%D1%81%D0%B5%D0%BD%D1%82%D1%8F%D0%B1%D1%80%D1%8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4290"/>
            <a:ext cx="8929718" cy="3786213"/>
          </a:xfrm>
        </p:spPr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Великие сражения в годы Великой Отечественной войны</a:t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1941г. – 1945г.</a:t>
            </a:r>
            <a:endParaRPr lang="ru-RU" sz="4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5072074"/>
            <a:ext cx="5248604" cy="1428760"/>
          </a:xfrm>
        </p:spPr>
        <p:txBody>
          <a:bodyPr>
            <a:normAutofit/>
          </a:bodyPr>
          <a:lstStyle/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классов: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Никольская Т.В.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188640"/>
            <a:ext cx="6318448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«Средняя общеобразовательная школа №3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 углубленным изучением отдельных предметов»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г. Котовска Тамбовской области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58259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Блокада Ленинграда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:\0-Мои документы\Мои рисунки\Блокада\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276872"/>
            <a:ext cx="475252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203848" y="1196752"/>
            <a:ext cx="2736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satMod val="200000"/>
                  </a:schemeClr>
                </a:solidFill>
              </a:rPr>
              <a:t>       Дневник Тани Савичевой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131840" y="6453336"/>
            <a:ext cx="32403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3025"/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Занятия в школе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2387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ХАТЫНЬ</a:t>
            </a:r>
            <a:endParaRPr lang="ru-RU" sz="40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00108"/>
            <a:ext cx="8291264" cy="5643602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Это произошло 22 марта 1943 года. Озверевшие фашисты ворвались в деревню Хатынь и окружили ее. Жители деревни ничего не знали о том, что утром в 6 км от Хатыни партизанами была обстреляна автоколонна фашистов и в результате нападения убит немецкий офицер. Но ни в чем не повинным людям фашисты уже вынесли смертный приговор. Все население Хатыни от мала до велика — стариков, женщин, детей выгоняли из домов и гнали в колхозный сарай. Прикладами автоматов поднимали с постели больных, стариков, не щадили женщин с маленькими и грудными детьми.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7" name="Text Box 9"/>
          <p:cNvSpPr txBox="1">
            <a:spLocks noChangeArrowheads="1"/>
          </p:cNvSpPr>
          <p:nvPr/>
        </p:nvSpPr>
        <p:spPr bwMode="auto">
          <a:xfrm>
            <a:off x="179512" y="1196752"/>
            <a:ext cx="8713663" cy="2723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Война… От Бреста до Москвы - 1000 км, от Москвы до Берлина – 1600 км. Итого: 2600 км - это если считать по прямой. 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Кажется, мало, правда? Самолётом примерно 4 часа, а вот перебежками и по-пластунски - 4 года - 1418 дней.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ct val="50000"/>
              </a:spcBef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86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6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8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2051720" y="692696"/>
            <a:ext cx="655253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Мы здесь не потому, что дата.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Как злой осколок, память жжет в груди.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 могиле неизвестного солдата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Ты в праздники и будни приходи.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Он защитил тебя на поле боя,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Упал, ни шагу не ступив назад,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имя есть у этого героя-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Великой Армии простой солдат.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М.Исаковский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1340768"/>
            <a:ext cx="8229600" cy="187220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dirty="0" smtClean="0">
                <a:solidFill>
                  <a:srgbClr val="FF3300"/>
                </a:solidFill>
              </a:rPr>
              <a:t> </a:t>
            </a:r>
            <a:br>
              <a:rPr lang="ru-RU" dirty="0" smtClean="0">
                <a:solidFill>
                  <a:srgbClr val="FF3300"/>
                </a:solidFill>
              </a:rPr>
            </a:br>
            <a:r>
              <a:rPr lang="ru-RU" sz="60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С Днём Победы!!!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99593" y="765175"/>
            <a:ext cx="7344296" cy="13620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lnSpc>
                <a:spcPct val="80000"/>
              </a:lnSpc>
              <a:buFont typeface="Wingdings" pitchFamily="2" charset="2"/>
              <a:buNone/>
            </a:pPr>
            <a:r>
              <a:rPr lang="ru-RU" sz="3600" b="1" dirty="0">
                <a:latin typeface="Times New Roman" pitchFamily="18" charset="0"/>
              </a:rPr>
              <a:t>Война – это 27 миллионов жизней советских людей.</a:t>
            </a:r>
          </a:p>
          <a:p>
            <a:pPr algn="ctr" eaLnBrk="0" hangingPunct="0">
              <a:lnSpc>
                <a:spcPct val="80000"/>
              </a:lnSpc>
              <a:buFont typeface="Wingdings" pitchFamily="2" charset="2"/>
              <a:buNone/>
            </a:pPr>
            <a:endParaRPr lang="ru-RU" sz="3200" b="1" dirty="0"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2828836"/>
            <a:ext cx="741682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Война - это 20 часов у станка в день. Это урожай, выросший на солёной от пота земле. Это кровавые мозоли на ладонях таких же девчонок и мальчишек, как ты.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5" name="Text Box 9"/>
          <p:cNvSpPr txBox="1">
            <a:spLocks noChangeArrowheads="1"/>
          </p:cNvSpPr>
          <p:nvPr/>
        </p:nvSpPr>
        <p:spPr bwMode="auto">
          <a:xfrm>
            <a:off x="683569" y="620688"/>
            <a:ext cx="777622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</a:rPr>
              <a:t>Война - это 1725 разрушенных и сожженных городов и посёлков, свыше 70 тысяч сёл и деревень в нашей стране. </a:t>
            </a:r>
          </a:p>
          <a:p>
            <a:endParaRPr lang="ru-RU" sz="2400" b="1" dirty="0">
              <a:latin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</a:rPr>
              <a:t>Это 32 тысячи взорванных заводов и фабрик, 65 тысяч километров железнодорожных путей. </a:t>
            </a:r>
          </a:p>
          <a:p>
            <a:pPr>
              <a:spcBef>
                <a:spcPct val="50000"/>
              </a:spcBef>
            </a:pPr>
            <a:endParaRPr lang="ru-RU" sz="24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55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5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5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214290"/>
            <a:ext cx="5972188" cy="78581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Брестская крепость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060848"/>
            <a:ext cx="8678198" cy="46543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Брест— Героическая оборона Брестской крепости началась в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первый же день Великой Отечественной войны. </a:t>
            </a:r>
            <a:br>
              <a:rPr lang="en-US" sz="1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Враг рассчитывал захватить крепость стремительным ударом. Однако попытка гитлеровцев взять крепость с ходу была отбита ее защитниками. </a:t>
            </a:r>
            <a:br>
              <a:rPr lang="en-US" sz="1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В конце июня враг предпринял генеральный штурм крепости. Ничто не могло сломить несгибаемую волю и мужество бессмертного гарнизона: ни голод, ни жажда, ни большие потери. </a:t>
            </a:r>
            <a:br>
              <a:rPr lang="en-US" sz="1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Около месяца продолжалась героическая оборона Брестской крепости. Она продемонстрировала всему миру величайшую стойкость и мужество, богатырскую силу советского солдата. Это был легендарный подвиг сынов народа, безгранично любивших свою Родину и отдавших за нее жизнь. </a:t>
            </a:r>
            <a:br>
              <a:rPr lang="en-US" sz="1700" dirty="0" smtClean="0">
                <a:latin typeface="Times New Roman" pitchFamily="18" charset="0"/>
                <a:cs typeface="Times New Roman" pitchFamily="18" charset="0"/>
              </a:rPr>
            </a:br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85728"/>
            <a:ext cx="7931794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МОСКОВСКАЯ БИТВА</a:t>
            </a:r>
            <a:b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 сентября 1941г. – 20 апреля 1942г.</a:t>
            </a:r>
            <a:endParaRPr lang="ru-RU" sz="4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00200"/>
            <a:ext cx="8291264" cy="490063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 Среди крупнейших событий второй мировой войны великая битва под Москвой занимает особое место. Именно здесь, на подступах к столице первого в мире социалистического государства, хваленая гитлеровская армия, в течение двух лет легким маршем прошедшая многие европейские страны, потерпела первое серьезное поражение. 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Разгром фашистских войск под Москвой явился началом коренного поворота в ходе войны.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Окончательно был похоронен гитлеровский план «блицкрига»; перед всем миром была развенчана фальшивая легенда о «непобедимости» гитлеровской армии.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611560" y="481406"/>
            <a:ext cx="8318158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СТАЛИНГРАДСКАЯ БИТВА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17 июля 1942г. – 2 февраля 1943г.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5" name="Picture 9" descr="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672" y="2492896"/>
            <a:ext cx="4500594" cy="3143272"/>
          </a:xfrm>
          <a:prstGeom prst="rect">
            <a:avLst/>
          </a:prstGeom>
          <a:noFill/>
          <a:ln w="25400">
            <a:solidFill>
              <a:srgbClr val="993366"/>
            </a:solidFill>
            <a:miter lim="800000"/>
            <a:headEnd/>
            <a:tailEnd/>
          </a:ln>
        </p:spPr>
      </p:pic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1619672" y="5572140"/>
            <a:ext cx="439248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dirty="0"/>
              <a:t>  </a:t>
            </a:r>
            <a:endParaRPr lang="ru-RU" dirty="0" smtClean="0"/>
          </a:p>
          <a:p>
            <a:endParaRPr lang="ru-RU" b="1" dirty="0" smtClean="0">
              <a:solidFill>
                <a:srgbClr val="800000"/>
              </a:solidFill>
            </a:endParaRPr>
          </a:p>
          <a:p>
            <a:r>
              <a:rPr lang="ru-RU" sz="20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Прорыв </a:t>
            </a:r>
            <a:r>
              <a:rPr lang="ru-RU" sz="20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вражеской </a:t>
            </a:r>
            <a:r>
              <a:rPr lang="ru-RU" sz="20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  <a:hlinkClick r:id="rId6" action="ppaction://hlinkfile"/>
              </a:rPr>
              <a:t>обороны</a:t>
            </a:r>
            <a:r>
              <a:rPr lang="ru-RU" sz="20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1026" name="Object 7"/>
          <p:cNvGraphicFramePr>
            <a:graphicFrameLocks noChangeAspect="1"/>
          </p:cNvGraphicFramePr>
          <p:nvPr/>
        </p:nvGraphicFramePr>
        <p:xfrm>
          <a:off x="-3048000" y="3559175"/>
          <a:ext cx="76200" cy="485775"/>
        </p:xfrm>
        <a:graphic>
          <a:graphicData uri="http://schemas.openxmlformats.org/presentationml/2006/ole">
            <p:oleObj spid="_x0000_s1026" name="Пакет" r:id="rId7" imgW="838080" imgH="485640" progId="Package">
              <p:embed/>
            </p:oleObj>
          </a:graphicData>
        </a:graphic>
      </p:graphicFrame>
    </p:spTree>
    <p:custDataLst>
      <p:tags r:id="rId2"/>
    </p:custDataLst>
  </p:cSld>
  <p:clrMapOvr>
    <a:masterClrMapping/>
  </p:clrMapOvr>
  <p:transition advTm="17546">
    <p:circle/>
    <p:sndAc>
      <p:stSnd>
        <p:snd r:embed="rId4" name="panarama [Режим совмести256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  <p:bldP spid="410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H="1">
            <a:off x="411476" y="142852"/>
            <a:ext cx="7732421" cy="1053900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Аллея памяти</a:t>
            </a:r>
          </a:p>
        </p:txBody>
      </p:sp>
      <p:sp>
        <p:nvSpPr>
          <p:cNvPr id="11268" name="Содержимое 3"/>
          <p:cNvSpPr>
            <a:spLocks noGrp="1"/>
          </p:cNvSpPr>
          <p:nvPr>
            <p:ph idx="1"/>
          </p:nvPr>
        </p:nvSpPr>
        <p:spPr>
          <a:xfrm>
            <a:off x="467544" y="1772816"/>
            <a:ext cx="8219256" cy="2376264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     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201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день…</a:t>
            </a:r>
          </a:p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Сталинградская битва закончилась.</a:t>
            </a:r>
          </a:p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Фашисты потеряли в ней четвертую часть своих сил. По всей Германии был объявлен траур, а весь советский народ праздновал победу!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 flipV="1">
            <a:off x="457200" y="6126163"/>
            <a:ext cx="46038" cy="46037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ransition spd="slow" advTm="6625"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2357422" y="285728"/>
            <a:ext cx="6215106" cy="107157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КУРСКАЯ БИТВА</a:t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 июля 1943г. – 23 августа 1943г.</a:t>
            </a: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142844" y="1436682"/>
            <a:ext cx="864399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Летом 1943 года развернулось одно из величайших сражений Великой Отечественной войны – Курская битва. 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Она проходила с 5 июля по 23 августа 1943 года в условиях уже определившегося перелома в ходе войны. Курская битва – это 50 дней и ночей беспрерывных, ожесточенных сражений, которые завершились блестящей победой. В боях на Курской дуге с обеих сторон участвовало более 4 миллионов человек, около 70 тысяч орудий и минометов, 13,2 тысячи танков и самоходных орудий, 12 тысяч боевых самолетов.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04800"/>
            <a:ext cx="7456342" cy="90962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Блокада Ленинграда</a:t>
            </a:r>
            <a:b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8сентября 1941года - 27 января 1944года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2971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  <a:hlinkClick r:id="rId2" tooltip="8 сентября"/>
              </a:rPr>
              <a:t>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трагический период истории города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 tooltip="Нева, река"/>
              </a:rPr>
              <a:t>Неве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когда только от голода погибло свыше 640 тыс. жителей, десятки тысяч погибли при артиллерийских обстрелах и бомбардировках, умерли в эвакуации.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8"/>
</p:tagLst>
</file>

<file path=ppt/theme/theme1.xml><?xml version="1.0" encoding="utf-8"?>
<a:theme xmlns:a="http://schemas.openxmlformats.org/drawingml/2006/main" name="Человек">
  <a:themeElements>
    <a:clrScheme name="Human">
      <a:dk1>
        <a:sysClr val="windowText" lastClr="000000"/>
      </a:dk1>
      <a:lt1>
        <a:sysClr val="window" lastClr="FFFFFF"/>
      </a:lt1>
      <a:dk2>
        <a:srgbClr val="795339"/>
      </a:dk2>
      <a:lt2>
        <a:srgbClr val="F7EEDD"/>
      </a:lt2>
      <a:accent1>
        <a:srgbClr val="AD2E27"/>
      </a:accent1>
      <a:accent2>
        <a:srgbClr val="3F3D66"/>
      </a:accent2>
      <a:accent3>
        <a:srgbClr val="17517A"/>
      </a:accent3>
      <a:accent4>
        <a:srgbClr val="877E48"/>
      </a:accent4>
      <a:accent5>
        <a:srgbClr val="AF8B1E"/>
      </a:accent5>
      <a:accent6>
        <a:srgbClr val="A35E21"/>
      </a:accent6>
      <a:hlink>
        <a:srgbClr val="9B7300"/>
      </a:hlink>
      <a:folHlink>
        <a:srgbClr val="D6A73B"/>
      </a:folHlink>
    </a:clrScheme>
    <a:fontScheme name="Human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Human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tint val="30000"/>
                <a:satMod val="175000"/>
              </a:schemeClr>
            </a:gs>
            <a:gs pos="50000">
              <a:schemeClr val="phClr">
                <a:tint val="55000"/>
                <a:satMod val="200000"/>
              </a:schemeClr>
            </a:gs>
            <a:gs pos="70000">
              <a:schemeClr val="phClr">
                <a:tint val="70000"/>
                <a:satMod val="175000"/>
              </a:schemeClr>
            </a:gs>
            <a:gs pos="100000">
              <a:schemeClr val="phClr">
                <a:tint val="85000"/>
                <a:satMod val="175000"/>
              </a:schemeClr>
            </a:gs>
          </a:gsLst>
          <a:lin ang="8000000" scaled="1"/>
        </a:gradFill>
        <a:gradFill>
          <a:gsLst>
            <a:gs pos="0">
              <a:schemeClr val="phClr">
                <a:shade val="100000"/>
                <a:satMod val="140000"/>
              </a:schemeClr>
            </a:gs>
            <a:gs pos="40000">
              <a:schemeClr val="phClr">
                <a:shade val="65000"/>
                <a:satMod val="140000"/>
              </a:schemeClr>
            </a:gs>
            <a:gs pos="70000">
              <a:schemeClr val="phClr">
                <a:shade val="40000"/>
                <a:satMod val="115000"/>
              </a:schemeClr>
            </a:gs>
            <a:gs pos="100000">
              <a:schemeClr val="phClr">
                <a:shade val="20000"/>
                <a:satMod val="115000"/>
              </a:schemeClr>
            </a:gs>
          </a:gsLst>
          <a:lin ang="8000000" scaled="1"/>
        </a:gradFill>
      </a:fillStyleLst>
      <a:lnStyleLst>
        <a:ln w="500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28100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900000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400" dir="900000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400" dir="9000000">
              <a:srgbClr val="000000">
                <a:alpha val="40000"/>
              </a:srgbClr>
            </a:outerShdw>
          </a:effectLst>
          <a:scene3d>
            <a:camera prst="perspectiveFront">
              <a:rot lat="0" lon="0" rev="0"/>
            </a:camera>
            <a:lightRig rig="brightRoom" dir="tr">
              <a:rot lat="0" lon="0" rev="3540000"/>
            </a:lightRig>
          </a:scene3d>
          <a:sp3d prstMaterial="matte">
            <a:bevelT w="190500" h="44450" prst="cross"/>
          </a:sp3d>
        </a:effectStyle>
      </a:effectStyleLst>
      <a:bgFillStyleLst>
        <a:solidFill>
          <a:schemeClr val="phClr">
            <a:tint val="100000"/>
          </a:schemeClr>
        </a:solidFill>
        <a:gradFill flip="none" rotWithShape="1">
          <a:gsLst>
            <a:gs pos="0">
              <a:schemeClr val="phClr">
                <a:tint val="85000"/>
                <a:satMod val="275000"/>
              </a:schemeClr>
            </a:gs>
            <a:gs pos="3000">
              <a:schemeClr val="phClr">
                <a:tint val="87000"/>
                <a:satMod val="275000"/>
              </a:schemeClr>
            </a:gs>
            <a:gs pos="10000">
              <a:schemeClr val="phClr">
                <a:tint val="90000"/>
                <a:satMod val="275000"/>
              </a:schemeClr>
            </a:gs>
            <a:gs pos="70000">
              <a:schemeClr val="phClr">
                <a:shade val="38000"/>
                <a:satMod val="275000"/>
              </a:schemeClr>
            </a:gs>
            <a:gs pos="90000">
              <a:schemeClr val="phClr">
                <a:shade val="25000"/>
                <a:satMod val="300000"/>
              </a:schemeClr>
            </a:gs>
            <a:gs pos="100000">
              <a:schemeClr val="phClr">
                <a:shade val="22000"/>
                <a:satMod val="300000"/>
              </a:schemeClr>
            </a:gs>
          </a:gsLst>
          <a:path path="circle">
            <a:fillToRect l="60000" t="-3300" b="200000"/>
          </a:path>
          <a:tileRect/>
        </a:gradFill>
        <a:gradFill rotWithShape="1">
          <a:gsLst>
            <a:gs pos="0">
              <a:schemeClr val="phClr">
                <a:tint val="57000"/>
                <a:satMod val="400000"/>
              </a:schemeClr>
            </a:gs>
            <a:gs pos="100000">
              <a:schemeClr val="phClr">
                <a:tint val="87000"/>
                <a:shade val="40000"/>
                <a:satMod val="5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Брошюра</Template>
  <TotalTime>521</TotalTime>
  <Words>424</Words>
  <Application>Microsoft Office PowerPoint</Application>
  <PresentationFormat>Экран (4:3)</PresentationFormat>
  <Paragraphs>50</Paragraphs>
  <Slides>14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Человек</vt:lpstr>
      <vt:lpstr>Пакет</vt:lpstr>
      <vt:lpstr>Великие сражения в годы Великой Отечественной войны 1941г. – 1945г.</vt:lpstr>
      <vt:lpstr>Слайд 2</vt:lpstr>
      <vt:lpstr>Слайд 3</vt:lpstr>
      <vt:lpstr>Брестская крепость</vt:lpstr>
      <vt:lpstr>МОСКОВСКАЯ БИТВА 30 сентября 1941г. – 20 апреля 1942г.</vt:lpstr>
      <vt:lpstr>Слайд 6</vt:lpstr>
      <vt:lpstr>    Аллея памяти</vt:lpstr>
      <vt:lpstr>КУРСКАЯ БИТВА 5 июля 1943г. – 23 августа 1943г.</vt:lpstr>
      <vt:lpstr>Блокада Ленинграда 8сентября 1941года - 27 января 1944года</vt:lpstr>
      <vt:lpstr>Блокада Ленинграда</vt:lpstr>
      <vt:lpstr>ХАТЫНЬ</vt:lpstr>
      <vt:lpstr>Слайд 12</vt:lpstr>
      <vt:lpstr>Слайд 13</vt:lpstr>
      <vt:lpstr>   С Днём Победы!!!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НТВ</dc:creator>
  <cp:lastModifiedBy>Дмитрий Каленюк</cp:lastModifiedBy>
  <cp:revision>67</cp:revision>
  <dcterms:created xsi:type="dcterms:W3CDTF">2010-04-02T10:56:37Z</dcterms:created>
  <dcterms:modified xsi:type="dcterms:W3CDTF">2018-07-21T14:31:34Z</dcterms:modified>
</cp:coreProperties>
</file>