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77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7BD7"/>
    <a:srgbClr val="D1B2E8"/>
    <a:srgbClr val="C39BE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710" autoAdjust="0"/>
  </p:normalViewPr>
  <p:slideViewPr>
    <p:cSldViewPr>
      <p:cViewPr>
        <p:scale>
          <a:sx n="50" d="100"/>
          <a:sy n="50" d="100"/>
        </p:scale>
        <p:origin x="-108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21.07.2018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21.07.2018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21.07.2018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21.07.2018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21.07.2018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21.07.2018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6611779"/>
            <a:ext cx="14494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kern="12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stral" pitchFamily="66" charset="0"/>
                <a:ea typeface="+mn-ea"/>
                <a:cs typeface="+mn-cs"/>
              </a:rPr>
              <a:t>© Фокина Лидия Петровна </a:t>
            </a:r>
            <a:endParaRPr lang="ru-RU" sz="1000" kern="1200" dirty="0">
              <a:solidFill>
                <a:schemeClr val="accent4">
                  <a:lumMod val="20000"/>
                  <a:lumOff val="80000"/>
                </a:schemeClr>
              </a:solidFill>
              <a:latin typeface="Mistral" pitchFamily="66" charset="0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857224" y="214290"/>
            <a:ext cx="8072494" cy="6429420"/>
          </a:xfrm>
          <a:prstGeom prst="rect">
            <a:avLst/>
          </a:prstGeom>
          <a:solidFill>
            <a:srgbClr val="D1B2E8"/>
          </a:solidFill>
          <a:ln w="38100" cap="rnd">
            <a:solidFill>
              <a:srgbClr val="B07B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357158" y="1000108"/>
            <a:ext cx="928662" cy="214314"/>
            <a:chOff x="2714612" y="3143248"/>
            <a:chExt cx="2857520" cy="928694"/>
          </a:xfrm>
          <a:solidFill>
            <a:srgbClr val="7030A0"/>
          </a:solidFill>
        </p:grpSpPr>
        <p:sp>
          <p:nvSpPr>
            <p:cNvPr id="10" name="Овал 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5" name="Группа 14"/>
          <p:cNvGrpSpPr/>
          <p:nvPr userDrawn="1"/>
        </p:nvGrpSpPr>
        <p:grpSpPr>
          <a:xfrm>
            <a:off x="357158" y="1658925"/>
            <a:ext cx="928662" cy="214314"/>
            <a:chOff x="2714612" y="3143248"/>
            <a:chExt cx="2857520" cy="928694"/>
          </a:xfrm>
          <a:solidFill>
            <a:srgbClr val="7030A0"/>
          </a:solidFill>
        </p:grpSpPr>
        <p:sp>
          <p:nvSpPr>
            <p:cNvPr id="16" name="Овал 1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1" name="Группа 20"/>
          <p:cNvGrpSpPr/>
          <p:nvPr userDrawn="1"/>
        </p:nvGrpSpPr>
        <p:grpSpPr>
          <a:xfrm>
            <a:off x="357158" y="2317742"/>
            <a:ext cx="928662" cy="214314"/>
            <a:chOff x="2714612" y="3143248"/>
            <a:chExt cx="2857520" cy="928694"/>
          </a:xfrm>
          <a:solidFill>
            <a:srgbClr val="7030A0"/>
          </a:solidFill>
        </p:grpSpPr>
        <p:sp>
          <p:nvSpPr>
            <p:cNvPr id="22" name="Овал 2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7" name="Группа 26"/>
          <p:cNvGrpSpPr/>
          <p:nvPr userDrawn="1"/>
        </p:nvGrpSpPr>
        <p:grpSpPr>
          <a:xfrm>
            <a:off x="357158" y="2976559"/>
            <a:ext cx="928662" cy="214314"/>
            <a:chOff x="2714612" y="3143248"/>
            <a:chExt cx="2857520" cy="928694"/>
          </a:xfrm>
          <a:solidFill>
            <a:srgbClr val="7030A0"/>
          </a:solidFill>
        </p:grpSpPr>
        <p:sp>
          <p:nvSpPr>
            <p:cNvPr id="28" name="Овал 2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3" name="Группа 32"/>
          <p:cNvGrpSpPr/>
          <p:nvPr userDrawn="1"/>
        </p:nvGrpSpPr>
        <p:grpSpPr>
          <a:xfrm>
            <a:off x="357158" y="3635376"/>
            <a:ext cx="928662" cy="214314"/>
            <a:chOff x="2714612" y="3143248"/>
            <a:chExt cx="2857520" cy="928694"/>
          </a:xfrm>
          <a:solidFill>
            <a:srgbClr val="7030A0"/>
          </a:solidFill>
        </p:grpSpPr>
        <p:sp>
          <p:nvSpPr>
            <p:cNvPr id="34" name="Овал 33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9" name="Группа 38"/>
          <p:cNvGrpSpPr/>
          <p:nvPr userDrawn="1"/>
        </p:nvGrpSpPr>
        <p:grpSpPr>
          <a:xfrm>
            <a:off x="357158" y="4294193"/>
            <a:ext cx="928662" cy="214314"/>
            <a:chOff x="2714612" y="3143248"/>
            <a:chExt cx="2857520" cy="928694"/>
          </a:xfrm>
          <a:solidFill>
            <a:srgbClr val="7030A0"/>
          </a:solidFill>
        </p:grpSpPr>
        <p:sp>
          <p:nvSpPr>
            <p:cNvPr id="40" name="Овал 3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45" name="Группа 44"/>
          <p:cNvGrpSpPr/>
          <p:nvPr userDrawn="1"/>
        </p:nvGrpSpPr>
        <p:grpSpPr>
          <a:xfrm>
            <a:off x="357158" y="4953010"/>
            <a:ext cx="928662" cy="214314"/>
            <a:chOff x="2714612" y="3143248"/>
            <a:chExt cx="2857520" cy="928694"/>
          </a:xfrm>
          <a:solidFill>
            <a:srgbClr val="7030A0"/>
          </a:solidFill>
        </p:grpSpPr>
        <p:sp>
          <p:nvSpPr>
            <p:cNvPr id="46" name="Овал 4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51" name="Группа 50"/>
          <p:cNvGrpSpPr/>
          <p:nvPr userDrawn="1"/>
        </p:nvGrpSpPr>
        <p:grpSpPr>
          <a:xfrm>
            <a:off x="357158" y="6270645"/>
            <a:ext cx="928662" cy="214314"/>
            <a:chOff x="2714612" y="3143248"/>
            <a:chExt cx="2857520" cy="928694"/>
          </a:xfrm>
          <a:solidFill>
            <a:srgbClr val="7030A0"/>
          </a:solidFill>
        </p:grpSpPr>
        <p:sp>
          <p:nvSpPr>
            <p:cNvPr id="52" name="Овал 5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57" name="Группа 56"/>
          <p:cNvGrpSpPr/>
          <p:nvPr userDrawn="1"/>
        </p:nvGrpSpPr>
        <p:grpSpPr>
          <a:xfrm>
            <a:off x="357158" y="5611827"/>
            <a:ext cx="928662" cy="214314"/>
            <a:chOff x="2714612" y="3143248"/>
            <a:chExt cx="2857520" cy="928694"/>
          </a:xfrm>
          <a:solidFill>
            <a:srgbClr val="7030A0"/>
          </a:solidFill>
        </p:grpSpPr>
        <p:sp>
          <p:nvSpPr>
            <p:cNvPr id="58" name="Овал 5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64" name="Группа 63"/>
          <p:cNvGrpSpPr/>
          <p:nvPr userDrawn="1"/>
        </p:nvGrpSpPr>
        <p:grpSpPr>
          <a:xfrm>
            <a:off x="357158" y="341291"/>
            <a:ext cx="928662" cy="214314"/>
            <a:chOff x="2714612" y="3143248"/>
            <a:chExt cx="2857520" cy="928694"/>
          </a:xfrm>
          <a:solidFill>
            <a:srgbClr val="7030A0"/>
          </a:solidFill>
        </p:grpSpPr>
        <p:sp>
          <p:nvSpPr>
            <p:cNvPr id="65" name="Овал 64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7" name="Овал 66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Овал 67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76672"/>
            <a:ext cx="7056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ДЕПАРТАМЕНТ ОБРАЗОВАНИЯАДМИНИСТРАЦИИ ВЛАДИМИРСКОЙ ОБЛАСТИ                                ГОСУДАРСТВЕННОЕ БЮЖДЕТНОЕ ПРОФЕССИОНАЛЬНОГО ОБРАЗОВАТЕЛЬНОЕ УЧРЕЖДЕНИЕ ВЛАДИМИРСКОЙ ОБЛАСТИ  « МУРОМСКИЙ ПЕДАГОГИЧЕСКИЙ КОЛЛЕДЖ»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2996952"/>
            <a:ext cx="6912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  ПМ-02                                   « Организация по различным видам деятельности и общения детей»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048" y="5373216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Прибоченкова Ирина </a:t>
            </a:r>
          </a:p>
          <a:p>
            <a:pPr algn="r"/>
            <a:r>
              <a:rPr lang="ru-RU" b="1" dirty="0" smtClean="0"/>
              <a:t>Группа ЗД-32В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32848" cy="922114"/>
          </a:xfrm>
        </p:spPr>
        <p:txBody>
          <a:bodyPr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Методы и приемы: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беседа, объяснение, вопросы проблемного характера, разъяснение, художественное слово, опора на знания детей, практическая работа, сюрпризный момент.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10387419"/>
              </p:ext>
            </p:extLst>
          </p:nvPr>
        </p:nvGraphicFramePr>
        <p:xfrm>
          <a:off x="1331637" y="1124744"/>
          <a:ext cx="7344820" cy="538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410"/>
                <a:gridCol w="3672410"/>
              </a:tblGrid>
              <a:tr h="35186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Сильные стороны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Слабые стороны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31656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 Соответствие программных задач возрасту и уровню развития детей.</a:t>
                      </a:r>
                    </a:p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2. Создала условия для труда:</a:t>
                      </a:r>
                    </a:p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ачество, безопасность и эстетичность оборудования;</a:t>
                      </a:r>
                    </a:p>
                    <a:p>
                      <a:pPr marL="0" indent="0" algn="just">
                        <a:buFontTx/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наличие специальной одежды у взрослых и детей.</a:t>
                      </a:r>
                    </a:p>
                    <a:p>
                      <a:pPr marL="0" indent="0" algn="just">
                        <a:buFontTx/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 Создала для детей возможность проявить инициативу, самостоятельность, творческую активность.</a:t>
                      </a:r>
                    </a:p>
                    <a:p>
                      <a:pPr marL="0" indent="0" algn="just">
                        <a:buFontTx/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4. Зная, что работа каждого будет  обсуждаться</a:t>
                      </a:r>
                    </a:p>
                    <a:p>
                      <a:pPr marL="0" indent="0" algn="just">
                        <a:buFontTx/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сверстниками,  дети активнее   трудились,   старались контролировать   свои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действия. Старались напомнить товарищам  по  труду  о  качестве  работы,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оказывали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взаимопомощь.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 При ошибках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недочётах в работе детей, старалась сама всё исправить, но потом поняла, что лучше детям представлять большую самостоятельность для выполнения работы, однако при этом контролировать их действия, повышая требования к качеству выполняемой работы.</a:t>
                      </a:r>
                    </a:p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2. Столкнулась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проблемой организации детей в подгруппы (пришлось применять считалки, методы убеждения).</a:t>
                      </a:r>
                    </a:p>
                    <a:p>
                      <a:pPr algn="just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3. Между детьми сложилась спорная ситуация по распределению с точки зрения учета  одинакового  объема работы для  каждого  участника. У одной девочки получился объём больше, чем у других детей. Я ввела правила, регулирующие взаимоотношения между детьми:</a:t>
                      </a:r>
                    </a:p>
                    <a:p>
                      <a:pPr algn="just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как следует поступить,  чтобы  было  поровну,  по-товарищески,  справедливо. </a:t>
                      </a:r>
                    </a:p>
                    <a:p>
                      <a:pPr algn="just"/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628800"/>
            <a:ext cx="62646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МДК 02.03. Теоретические и методические основы организации продуктивных видах деятельности детей дошкольного возраста.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/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Конспект непосредственно образовательной деятельности с использованием  нетрадиционной техники рисования.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Старший возраст ( 5-6 лет)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Тема: «Зимний лес»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700808"/>
            <a:ext cx="7272808" cy="4945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itchFamily="18" charset="0"/>
              </a:rPr>
              <a:t>Цели: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потенциальные способности, заложенные в ребенке, интерес  к   собственным  открытиям  через  нетрадиционные техники рисования.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воспитывать у детей самостоятельность, усидчивость, терпение, способность доводить начатое до конца. Воспитывать интерес к изобразительному творчеству, желание узнавать новое.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учить детей проявлять фантазию и творчество в изображении зимнего леса.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умение создавать узоры по собственному замыслу.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-продолжать знакомить детей с  нетрадиционной техникой рисования.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развивающие: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Развивать художественное восприятие, воображение, видение содержания и средств выразительности; цветовое восприятие, мелкую моторику.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04664"/>
            <a:ext cx="72728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 и приёмы: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практические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упражнять детей в изображении в нетрадиционной  технике рисования», чтение стихов, , сюрпризный момент;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наглядные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демонстрация зимних картин.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словесные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беседа, объяснения, вопросы к детям, чтение стихотворения, слушание музыки.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Занятие по нетрадиционному рисованию в старшей группе «Зимний лес»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348880"/>
            <a:ext cx="2664296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365104"/>
            <a:ext cx="2837305" cy="2160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132856"/>
            <a:ext cx="2617430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04824586"/>
              </p:ext>
            </p:extLst>
          </p:nvPr>
        </p:nvGraphicFramePr>
        <p:xfrm>
          <a:off x="1259632" y="476672"/>
          <a:ext cx="7560840" cy="594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0420"/>
                <a:gridCol w="3780420"/>
              </a:tblGrid>
              <a:tr h="278228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Сильные стороны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Слабые стороны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47212"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 Программное содержание соответствует данному возрасту, интересам, темпераменту, уровню учебной подготовки и развития детей старшей группы.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2. Проведён организационный момент, который т, настроил детей на работу, чтобы им было комфортно. 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 В процессе деятельности развивался интерес детей.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4. Дошкольники были заинтересованы, и показали свое умение работать с предложенным материалом.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5. Наглядный прием придавал занятию действенный характер, дети слышали воспитателя, были внимательны, им было интересно.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6. ИКТ в данной деятельности обеспечивают личностно-ориентированный подход, так как возможности компьютера позволяют увеличить объём предлагаемого для ознакомления материала и яркий светящийся экран привлекает внимание, даёт возможность переключить у детей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аудиовосприятие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на визуальное.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Все, что было запланировано, удалось реализовать в полном объеме.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 Могу отметить только одну слабую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сторону: </a:t>
                      </a:r>
                    </a:p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мое эмоциональное состояние в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начале занятия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слегка было взволнованное, но я заинтересовалась ходом занятия, и в дальнейшем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справилась с волнением.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340768"/>
            <a:ext cx="66247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МДК 02.04. Практикум по художественной обработке материалов и изобразительному искусству.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EeePC\Рабочий стол\Новая папка (2)\IMG_4056-07-10-17-10-4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04664"/>
            <a:ext cx="2448272" cy="1944215"/>
          </a:xfrm>
          <a:prstGeom prst="rect">
            <a:avLst/>
          </a:prstGeom>
          <a:noFill/>
        </p:spPr>
      </p:pic>
      <p:pic>
        <p:nvPicPr>
          <p:cNvPr id="1027" name="Picture 3" descr="C:\Documents and Settings\EeePC\Рабочий стол\Новая папка (2)\IMG_4058-07-10-17-10-4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04664"/>
            <a:ext cx="2664296" cy="2736304"/>
          </a:xfrm>
          <a:prstGeom prst="rect">
            <a:avLst/>
          </a:prstGeom>
          <a:noFill/>
        </p:spPr>
      </p:pic>
      <p:pic>
        <p:nvPicPr>
          <p:cNvPr id="1028" name="Picture 4" descr="C:\Documents and Settings\EeePC\Рабочий стол\Новая папка (2)\IMG_4060-07-10-17-10-4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348880"/>
            <a:ext cx="2016224" cy="2119267"/>
          </a:xfrm>
          <a:prstGeom prst="rect">
            <a:avLst/>
          </a:prstGeom>
          <a:noFill/>
        </p:spPr>
      </p:pic>
      <p:pic>
        <p:nvPicPr>
          <p:cNvPr id="1029" name="Picture 5" descr="C:\Documents and Settings\EeePC\Рабочий стол\Новая папка (2)\IMG_4062-07-10-17-10-4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3284984"/>
            <a:ext cx="2448272" cy="2376264"/>
          </a:xfrm>
          <a:prstGeom prst="rect">
            <a:avLst/>
          </a:prstGeom>
          <a:noFill/>
        </p:spPr>
      </p:pic>
      <p:pic>
        <p:nvPicPr>
          <p:cNvPr id="1030" name="Picture 6" descr="C:\Documents and Settings\EeePC\Рабочий стол\Новая папка (2)\IMG_4064-07-10-17-10-41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4005064"/>
            <a:ext cx="2592288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772816"/>
            <a:ext cx="6336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МДК 02.05. Теория и методика музыкального воспитания с практикум.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260648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Конспект музыкально-дидактической игры </a:t>
            </a:r>
          </a:p>
          <a:p>
            <a:pPr algn="ctr"/>
            <a:r>
              <a:rPr lang="ru-RU" b="1" dirty="0" smtClean="0"/>
              <a:t> Тема « Музыкальный кубик»</a:t>
            </a:r>
          </a:p>
          <a:p>
            <a:pPr algn="ctr"/>
            <a:r>
              <a:rPr lang="ru-RU" dirty="0" smtClean="0"/>
              <a:t>Средняя группа (4-5 лет)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980728"/>
            <a:ext cx="7272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Задачи:</a:t>
            </a:r>
          </a:p>
          <a:p>
            <a:r>
              <a:rPr lang="ru-RU" b="1" dirty="0" smtClean="0"/>
              <a:t>Образовательные:</a:t>
            </a:r>
          </a:p>
          <a:p>
            <a:pPr>
              <a:buFontTx/>
              <a:buChar char="-"/>
            </a:pPr>
            <a:r>
              <a:rPr lang="ru-RU" dirty="0" smtClean="0"/>
              <a:t>поддерживать у детей интерес к игре на музыкальных инструментах;</a:t>
            </a:r>
          </a:p>
          <a:p>
            <a:r>
              <a:rPr lang="ru-RU" b="1" dirty="0" smtClean="0"/>
              <a:t>Воспитательные:</a:t>
            </a:r>
          </a:p>
          <a:p>
            <a:r>
              <a:rPr lang="ru-RU" dirty="0" smtClean="0"/>
              <a:t>- воспитывать коммуникативные навыки в игре, доброжелательное отношение друг к другу.</a:t>
            </a:r>
          </a:p>
          <a:p>
            <a:r>
              <a:rPr lang="ru-RU" b="1" dirty="0" smtClean="0"/>
              <a:t>Развивающие:</a:t>
            </a:r>
          </a:p>
          <a:p>
            <a:r>
              <a:rPr lang="ru-RU" dirty="0" smtClean="0"/>
              <a:t>- развивать музыкальный и ритмический слух, слуховое внимание и творчество;</a:t>
            </a:r>
          </a:p>
          <a:p>
            <a:r>
              <a:rPr lang="ru-RU" dirty="0" smtClean="0"/>
              <a:t>Пособие – кубик, на гранях которого изображены детские музыкальные инструменты.</a:t>
            </a:r>
          </a:p>
          <a:p>
            <a:r>
              <a:rPr lang="ru-RU" b="1" dirty="0" smtClean="0"/>
              <a:t>Ход игры.</a:t>
            </a:r>
          </a:p>
          <a:p>
            <a:r>
              <a:rPr lang="ru-RU" dirty="0" smtClean="0"/>
              <a:t>На столе лежат детские музыкальные инструменты: барабан, колокольчик, ложки, маракас, дудочка, гармошка. Эти же инструменты изображены на гранях кубика. Дети стоят в кругу, передают кубик друг другу, напевая:</a:t>
            </a:r>
          </a:p>
          <a:p>
            <a:r>
              <a:rPr lang="ru-RU" i="1" dirty="0" smtClean="0"/>
              <a:t>Ты беги, веселый кубик</a:t>
            </a:r>
            <a:endParaRPr lang="ru-RU" dirty="0" smtClean="0"/>
          </a:p>
          <a:p>
            <a:r>
              <a:rPr lang="ru-RU" i="1" dirty="0" smtClean="0"/>
              <a:t>Быстро – </a:t>
            </a:r>
            <a:r>
              <a:rPr lang="ru-RU" i="1" dirty="0" err="1" smtClean="0"/>
              <a:t>быстро</a:t>
            </a:r>
            <a:r>
              <a:rPr lang="ru-RU" i="1" dirty="0" smtClean="0"/>
              <a:t> по рукам,</a:t>
            </a:r>
            <a:endParaRPr lang="ru-RU" dirty="0" smtClean="0"/>
          </a:p>
          <a:p>
            <a:r>
              <a:rPr lang="ru-RU" i="1" dirty="0" smtClean="0"/>
              <a:t>У кого остался кубик,</a:t>
            </a:r>
            <a:endParaRPr lang="ru-RU" dirty="0" smtClean="0"/>
          </a:p>
          <a:p>
            <a:r>
              <a:rPr lang="ru-RU" i="1" dirty="0" smtClean="0"/>
              <a:t>Тот сейчас сыграет нам.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EeePC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04664"/>
            <a:ext cx="3089920" cy="3019003"/>
          </a:xfrm>
          <a:prstGeom prst="rect">
            <a:avLst/>
          </a:prstGeom>
          <a:noFill/>
        </p:spPr>
      </p:pic>
      <p:pic>
        <p:nvPicPr>
          <p:cNvPr id="1027" name="Picture 3" descr="C:\Documents and Settings\EeePC\Рабочий стол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573016"/>
            <a:ext cx="4608512" cy="28831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548680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Профессиональные компетенции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844824"/>
            <a:ext cx="72728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ПК 2.1 Планировать различные виды деятельности и общение детей    в течение дня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П.К 2.2 Организовывать различные игры  с детьми раннего и дошкольного возраста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П.К 2.3 Организовывать посильный труд и самообслуживание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П.К 2.4 Организовывать общение детей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П.К 2.5 Организовывать продуктивную деятельность дошкольников ( рисование, лепка, аппликации, конструирование)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П.К 2.6 Организовывать и проводить праздники и развлечение детей раннего и дошкольного возраста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П.К 2.7 Анализировать процесс и результаты организации                                  различных видов деятельности и общения детей.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412776"/>
            <a:ext cx="67687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Дети должны жить в мире красоты, игры, сказки, музыки, рисунка, фантазии, творчества. Этот мир должен окружать ребёнка и тогда, когда мы хотим научить его читать и писать. Да, от того, как будет чувствовать себя ребёнок, поднимаясь на первую ступеньку лестницы познания, что он будет переживать, зависит весь его дальнейший путь к знаниям.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Когда думаешь о детском мозге, представляешь нежный цветок розы, на котором дрожит капелька росы. Какая осторожность и нежность нужны, чтобы, сорвав цветок, не уронить каплю.                                   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                                                            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В. А. Сухомлинский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/>
              <a:t> 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60648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Общие компетенции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908720"/>
            <a:ext cx="741682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 1. Понимать сущность и социальную значимость своей будущей профессии, проявлять  к ней устойчивый интерес.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 2. Организовывать собственную деятельность, определять методы решения профессиональных задач, оценивать их эффективность и качество.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 3. Оценивать риски и принимать решения в нестандартных ситуациях.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 4. Осуществлять поиск, анализ и оценку информации, необходимой для постановки  и решения профессиональных задач, профессионального и личностного развития.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 5. Использовать информационно-коммуникационные технологии для совершенствования профессиональной деятельности.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 7. Ставить цели, мотивировать деятельность воспитанников, организовывать и контролировать их работу с принятием на себя ответственности за качество образовательного процесса.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 9. Осуществлять профессиональную деятельность в условиях обновления ее целей, содержания, смены технологий.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 10. Осуществлять профилактику травматизма, обеспечить охрану жизни и здоровья детей.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548680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Изученные МДК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1484784"/>
            <a:ext cx="69127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МДК  02.01. Теоретические и методические основы организации игровой  деятельности детей  раннего и дошкольного возраста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МДК 02.02. Теоретические и методические основы трудовой деятельности дошкольников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МДК.02.03. Теоретические и методические  основы организации продуктивных видов деятельности детей дошкольного возраста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МДК. 02.04. Практикум по художественной обработке материалов и изобразительному искусству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МДК. 02.05. Теория и методика музыкального воспитания с практикумом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916832"/>
            <a:ext cx="68407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МДК  02.01. Теоретические и методические основы организации игровой  деятельности детей  раннего и дошкольного возраста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188640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Сюжетно-ролевая игра  « Поездка в театр»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Старший возраст ( 5-6 лет)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764704"/>
            <a:ext cx="5832648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обогащение игрового  опыта детей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Образовательные: 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Закреплять раннее полученные знания детей о правилах дорожного движения, формировать умений и навыков безопасности поведения в окружающей дорожно-транспортной среде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формировать умение играть по собственному замыслу , поощрять творческую активность в игре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закреплять знания  и навыки культурного поведения в общественных местах ( автобус, театр)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активизировать в речи слова : светофор , пост ГАИ ( ГИБДД), подземный переход, кондуктор, водитель, кассир, контролер, актер, бор.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Воспитательная:  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воспитывать дружеские взаимоотношения  в игре, чувства гуманизма, активности, ответственности ,дружелюбия.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Развивающие: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развивать интерес к театру;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развивать ролевой диалог, игровое взаимодействие;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развивать навыки связной речи, внимание, память, быстроту реакции, сообразительность.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Методические приемы: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создание игровой обстановки, беседа, художественное слово, вопросы, музыкальное сопровождение, игра.</a:t>
            </a:r>
          </a:p>
          <a:p>
            <a:endParaRPr lang="ru-RU" i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524328" y="90872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124744"/>
            <a:ext cx="2016224" cy="16889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068960"/>
            <a:ext cx="1879002" cy="13602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653136"/>
            <a:ext cx="2016224" cy="17569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40352" y="692696"/>
            <a:ext cx="946448" cy="216024"/>
          </a:xfrm>
        </p:spPr>
        <p:txBody>
          <a:bodyPr/>
          <a:lstStyle/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84687744"/>
              </p:ext>
            </p:extLst>
          </p:nvPr>
        </p:nvGraphicFramePr>
        <p:xfrm>
          <a:off x="1403648" y="332656"/>
          <a:ext cx="7416826" cy="61066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48472"/>
                <a:gridCol w="3168354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Сильные стороны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Слабые стороны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01843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 Каждому ребенку дала возможность самореализоваться,  в том числе малоактивным детям.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just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 У детей был  устойчивый интерес к игре, благодаря созданным условиям, предварительным экскурсиям и беседам, подготовке атрибутов совместными усилиями детей, воспитателей и родителей. </a:t>
                      </a:r>
                    </a:p>
                    <a:p>
                      <a:pPr algn="just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3. Дети «проживали» принятую роль, развертывали ролевые взаимодействия и диалоги.</a:t>
                      </a:r>
                    </a:p>
                    <a:p>
                      <a:pPr algn="just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4. На протяжении всей игры использовала различные методы и приемы, которые были  взаимосвязаны между собой.</a:t>
                      </a:r>
                    </a:p>
                    <a:p>
                      <a:pPr algn="just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Дети были заинтересованы, внимательны, активны, дружелюбны. Наблюдалась  самостоятельность в речевом общении с окружающими.</a:t>
                      </a:r>
                    </a:p>
                    <a:p>
                      <a:pPr algn="just"/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6. В игре отражены все поставленные задачи, которые соответствуют возрасту детей. </a:t>
                      </a:r>
                    </a:p>
                    <a:p>
                      <a:pPr algn="just"/>
                      <a:endParaRPr lang="ru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 Испытывала затруднения в руководстве процессом игры. Но все же старалась  формировать у детей умение соотносить название роли с определенным набором действий и атрибутов; использовать разные типы отношений между различными ролевыми позициями (управления, подчинения, равноправия).</a:t>
                      </a:r>
                    </a:p>
                    <a:p>
                      <a:pPr marL="342900" indent="-342900" algn="just">
                        <a:buAutoNum type="arabicPeriod"/>
                      </a:pP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Тяжело было вовлечь в игру робких, застенчивых детей. Старалась вовлечь их путём выполнения какого-либо поручения или путём введения новой роли. 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132856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МДК 02.02. Теоретические и методические основы трудовой деятельности дошкольников.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427168" cy="1156990"/>
          </a:xfrm>
        </p:spPr>
        <p:txBody>
          <a:bodyPr/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Хозяйственно-бытовой труд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Как мы Федору трудиться учили»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 старший возраст 5-6 лет)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340768"/>
            <a:ext cx="561662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формирование положительного отношения к труду и его результатам.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-воспитывать доброжелательные взаимоотношения в процессе труда, желание прийти на помощь, положительное отношение к собственному труду и труду своих сверстников;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-формировать убеждение в общественной значимости и необходимости бытового труда.</a:t>
            </a:r>
          </a:p>
          <a:p>
            <a:pPr algn="just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-учить детей участвовать в организованном труде коллектива сверстников, соотносить свою деятельность с трудом других и понимать, что работа подгруппы, в которой трудишься, является частью общего дела коллектива;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-закреплять умения правильно пользоваться материалом и оборудованием для труда, соблюдая технику безопасности.</a:t>
            </a:r>
          </a:p>
          <a:p>
            <a:pPr algn="just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развивающие: </a:t>
            </a:r>
          </a:p>
          <a:p>
            <a:pPr algn="just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совершенствовать трудовые навыки и умения в процессе труда, совершенствовать умения планировать свою деятельность, распределять между собой обязанности, давать оценку труду своей группы и коллектива в целом</a:t>
            </a:r>
            <a:endParaRPr lang="ru-RU" sz="1600" dirty="0" smtClean="0"/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268760"/>
            <a:ext cx="1872208" cy="1800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933056"/>
            <a:ext cx="1947560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0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5F497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</TotalTime>
  <Words>1578</Words>
  <Application>Microsoft Office PowerPoint</Application>
  <PresentationFormat>Экран (4:3)</PresentationFormat>
  <Paragraphs>132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Хозяйственно-бытовой труд « Как мы Федору трудиться учили» ( старший возраст 5-6 лет)</vt:lpstr>
      <vt:lpstr>Методы и приемы: беседа, объяснение, вопросы проблемного характера, разъяснение, художественное слово, опора на знания детей, практическая работа, сюрпризный момент.  </vt:lpstr>
      <vt:lpstr>Слайд 11</vt:lpstr>
      <vt:lpstr>Конспект непосредственно образовательной деятельности с использованием  нетрадиционной техники рисования. Старший возраст ( 5-6 лет) Тема: «Зимний лес»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Your User Name</cp:lastModifiedBy>
  <cp:revision>55</cp:revision>
  <dcterms:created xsi:type="dcterms:W3CDTF">2014-11-07T17:01:55Z</dcterms:created>
  <dcterms:modified xsi:type="dcterms:W3CDTF">2018-07-21T09:29:53Z</dcterms:modified>
</cp:coreProperties>
</file>