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7" r:id="rId4"/>
    <p:sldId id="258" r:id="rId5"/>
    <p:sldId id="259" r:id="rId6"/>
    <p:sldId id="272" r:id="rId7"/>
    <p:sldId id="273" r:id="rId8"/>
    <p:sldId id="268" r:id="rId9"/>
    <p:sldId id="275" r:id="rId10"/>
    <p:sldId id="276" r:id="rId11"/>
    <p:sldId id="277" r:id="rId12"/>
    <p:sldId id="278" r:id="rId13"/>
    <p:sldId id="279" r:id="rId14"/>
    <p:sldId id="264" r:id="rId15"/>
    <p:sldId id="265" r:id="rId16"/>
    <p:sldId id="266" r:id="rId17"/>
    <p:sldId id="267" r:id="rId18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2F4D85-DA0D-4309-89D1-94E405F6578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73590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8C8CA2-7373-45A6-B81D-F3B7F774E39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47695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51E8B9-412F-40D9-9D84-15683E0DB82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27669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DCFE92-BD06-4717-ADDF-5E3BDD7F060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54370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23284B-B9F0-43A2-82DA-9BE31C8539D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82535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45E2B4-ACB2-418E-A91F-873C54AB633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23330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6BBC67-5B5D-4A5C-B738-812BED55DE6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99750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29A687-CA6F-4BE7-91B2-5CD753ED000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48424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5140A3-F529-43B1-BBE5-E59C16E2DC2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7430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DEB5D9-B554-4890-8966-598AA6BC9D1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67478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803C80-ED73-49F7-AEC8-C8730D2F381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03451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31CA8A1-772E-4784-8943-D155D2BB33A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04813"/>
            <a:ext cx="7772400" cy="5545137"/>
          </a:xfrm>
        </p:spPr>
        <p:txBody>
          <a:bodyPr anchor="ctr"/>
          <a:lstStyle/>
          <a:p>
            <a:r>
              <a:rPr lang="ru-RU" altLang="ru-RU" sz="4800"/>
              <a:t>1) Мама сказала кому-то в коридоре что тайное всегда становится явным.</a:t>
            </a:r>
            <a:br>
              <a:rPr lang="ru-RU" altLang="ru-RU" sz="4800"/>
            </a:br>
            <a:r>
              <a:rPr lang="ru-RU" altLang="ru-RU" sz="4800"/>
              <a:t>2) Мама сказала кому-то в коридоре тайное всегда становится явным.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24744"/>
            <a:ext cx="8229600" cy="4896544"/>
          </a:xfrm>
        </p:spPr>
        <p:txBody>
          <a:bodyPr/>
          <a:lstStyle/>
          <a:p>
            <a:pPr lvl="2"/>
            <a:r>
              <a:rPr lang="ru-RU" altLang="ru-RU" sz="18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А</a:t>
            </a:r>
            <a:r>
              <a:rPr lang="ru-RU" altLang="ru-RU" sz="18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: «</a:t>
            </a:r>
            <a:r>
              <a:rPr lang="ru-RU" altLang="ru-RU" sz="18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П</a:t>
            </a:r>
            <a:r>
              <a:rPr lang="ru-RU" altLang="ru-RU" sz="18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».</a:t>
            </a:r>
            <a:r>
              <a:rPr lang="ru-RU" altLang="ru-RU" sz="18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/>
            </a:r>
            <a:br>
              <a:rPr lang="ru-RU" altLang="ru-RU" sz="18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</a:br>
            <a:endParaRPr lang="ru-RU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042709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/>
          <a:lstStyle/>
          <a:p>
            <a:pPr lvl="2"/>
            <a:r>
              <a:rPr lang="ru-RU" altLang="ru-RU" sz="18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ru-RU" altLang="ru-RU" sz="18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«</a:t>
            </a:r>
            <a:r>
              <a:rPr lang="ru-RU" altLang="ru-RU" sz="18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П</a:t>
            </a:r>
            <a:r>
              <a:rPr lang="ru-RU" altLang="ru-RU" sz="18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?» -</a:t>
            </a:r>
            <a:r>
              <a:rPr lang="ru-RU" altLang="ru-RU" sz="18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ru-RU" altLang="ru-RU" sz="18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а</a:t>
            </a:r>
            <a:r>
              <a:rPr lang="ru-RU" altLang="ru-RU" sz="18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.</a:t>
            </a:r>
            <a:br>
              <a:rPr lang="ru-RU" altLang="ru-RU" sz="18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6578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/>
          <a:lstStyle/>
          <a:p>
            <a:r>
              <a:rPr lang="ru-RU" altLang="ru-RU" sz="18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«</a:t>
            </a:r>
            <a:r>
              <a:rPr lang="ru-RU" altLang="ru-RU" sz="18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П</a:t>
            </a:r>
            <a:r>
              <a:rPr lang="ru-RU" altLang="ru-RU" sz="18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!» - </a:t>
            </a:r>
            <a:r>
              <a:rPr lang="ru-RU" altLang="ru-RU" sz="18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а</a:t>
            </a:r>
            <a:r>
              <a:rPr lang="ru-RU" altLang="ru-RU" sz="18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.</a:t>
            </a:r>
            <a:endParaRPr lang="ru-RU" sz="180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94019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5904656"/>
          </a:xfrm>
        </p:spPr>
        <p:txBody>
          <a:bodyPr/>
          <a:lstStyle/>
          <a:p>
            <a:r>
              <a:rPr lang="ru-RU" altLang="ru-RU" sz="18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«</a:t>
            </a:r>
            <a:r>
              <a:rPr lang="ru-RU" altLang="ru-RU" sz="18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П</a:t>
            </a:r>
            <a:r>
              <a:rPr lang="ru-RU" altLang="ru-RU" sz="18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,» -</a:t>
            </a:r>
            <a:r>
              <a:rPr lang="ru-RU" altLang="ru-RU" sz="18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ru-RU" altLang="ru-RU" sz="18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а</a:t>
            </a:r>
            <a:r>
              <a:rPr lang="ru-RU" altLang="ru-RU" sz="18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.</a:t>
            </a:r>
            <a:endParaRPr lang="ru-RU" sz="180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581037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548681"/>
            <a:ext cx="8003232" cy="5577482"/>
          </a:xfrm>
        </p:spPr>
        <p:txBody>
          <a:bodyPr/>
          <a:lstStyle/>
          <a:p>
            <a:r>
              <a:rPr lang="ru-RU" altLang="ru-RU" dirty="0"/>
              <a:t>Мальчик робко проговорил «_____________» </a:t>
            </a:r>
          </a:p>
          <a:p>
            <a:r>
              <a:rPr lang="ru-RU" altLang="ru-RU" dirty="0"/>
              <a:t>Девочка тихо спросила «__________» </a:t>
            </a:r>
          </a:p>
          <a:p>
            <a:r>
              <a:rPr lang="ru-RU" altLang="ru-RU" dirty="0"/>
              <a:t> «_________»  шепотом ответила мама. </a:t>
            </a:r>
          </a:p>
          <a:p>
            <a:r>
              <a:rPr lang="ru-RU" altLang="ru-RU" dirty="0"/>
              <a:t>«_________» громко крикнул брат и отворил дверь. </a:t>
            </a:r>
          </a:p>
          <a:p>
            <a:r>
              <a:rPr lang="ru-RU" altLang="ru-RU" dirty="0"/>
              <a:t>Бабушка взволнованно сказала «_____» </a:t>
            </a:r>
          </a:p>
          <a:p>
            <a:r>
              <a:rPr lang="ru-RU" altLang="ru-RU" dirty="0"/>
              <a:t>«___________» уверенно произнес друг.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20689"/>
            <a:ext cx="8229600" cy="5505474"/>
          </a:xfrm>
        </p:spPr>
        <p:txBody>
          <a:bodyPr/>
          <a:lstStyle/>
          <a:p>
            <a:r>
              <a:rPr lang="ru-RU" altLang="ru-RU" dirty="0"/>
              <a:t>Мальчик </a:t>
            </a:r>
            <a:r>
              <a:rPr lang="ru-RU" altLang="ru-RU" dirty="0">
                <a:solidFill>
                  <a:schemeClr val="hlink"/>
                </a:solidFill>
              </a:rPr>
              <a:t>робко проговорил</a:t>
            </a:r>
            <a:r>
              <a:rPr lang="ru-RU" altLang="ru-RU" dirty="0">
                <a:solidFill>
                  <a:srgbClr val="FF0000"/>
                </a:solidFill>
              </a:rPr>
              <a:t>:</a:t>
            </a:r>
            <a:r>
              <a:rPr lang="ru-RU" altLang="ru-RU" dirty="0"/>
              <a:t> «________» </a:t>
            </a:r>
          </a:p>
          <a:p>
            <a:r>
              <a:rPr lang="ru-RU" altLang="ru-RU" dirty="0"/>
              <a:t>Девочка тихо </a:t>
            </a:r>
            <a:r>
              <a:rPr lang="ru-RU" altLang="ru-RU" dirty="0">
                <a:solidFill>
                  <a:schemeClr val="hlink"/>
                </a:solidFill>
              </a:rPr>
              <a:t>спросила</a:t>
            </a:r>
            <a:r>
              <a:rPr lang="ru-RU" altLang="ru-RU" dirty="0">
                <a:solidFill>
                  <a:srgbClr val="FF0000"/>
                </a:solidFill>
              </a:rPr>
              <a:t>:</a:t>
            </a:r>
            <a:r>
              <a:rPr lang="ru-RU" altLang="ru-RU" dirty="0"/>
              <a:t> «_________</a:t>
            </a:r>
            <a:r>
              <a:rPr lang="ru-RU" altLang="ru-RU" dirty="0">
                <a:solidFill>
                  <a:srgbClr val="FF0000"/>
                </a:solidFill>
              </a:rPr>
              <a:t>?</a:t>
            </a:r>
            <a:r>
              <a:rPr lang="ru-RU" altLang="ru-RU" dirty="0"/>
              <a:t>» </a:t>
            </a:r>
          </a:p>
          <a:p>
            <a:r>
              <a:rPr lang="ru-RU" altLang="ru-RU" dirty="0"/>
              <a:t> «_______</a:t>
            </a:r>
            <a:r>
              <a:rPr lang="ru-RU" altLang="ru-RU" dirty="0">
                <a:solidFill>
                  <a:srgbClr val="FF0000"/>
                </a:solidFill>
              </a:rPr>
              <a:t>,</a:t>
            </a:r>
            <a:r>
              <a:rPr lang="ru-RU" altLang="ru-RU" dirty="0"/>
              <a:t>» </a:t>
            </a:r>
            <a:r>
              <a:rPr lang="ru-RU" altLang="ru-RU" dirty="0">
                <a:solidFill>
                  <a:srgbClr val="FF0000"/>
                </a:solidFill>
              </a:rPr>
              <a:t>-</a:t>
            </a:r>
            <a:r>
              <a:rPr lang="ru-RU" altLang="ru-RU" dirty="0"/>
              <a:t>  </a:t>
            </a:r>
            <a:r>
              <a:rPr lang="ru-RU" altLang="ru-RU" dirty="0">
                <a:solidFill>
                  <a:schemeClr val="hlink"/>
                </a:solidFill>
              </a:rPr>
              <a:t>шепотом ответила</a:t>
            </a:r>
            <a:r>
              <a:rPr lang="ru-RU" altLang="ru-RU" dirty="0"/>
              <a:t> мама. </a:t>
            </a:r>
          </a:p>
          <a:p>
            <a:r>
              <a:rPr lang="ru-RU" altLang="ru-RU" dirty="0"/>
              <a:t>«______</a:t>
            </a:r>
            <a:r>
              <a:rPr lang="ru-RU" altLang="ru-RU" dirty="0">
                <a:solidFill>
                  <a:srgbClr val="FF0000"/>
                </a:solidFill>
              </a:rPr>
              <a:t>!</a:t>
            </a:r>
            <a:r>
              <a:rPr lang="ru-RU" altLang="ru-RU" dirty="0"/>
              <a:t>» </a:t>
            </a:r>
            <a:r>
              <a:rPr lang="ru-RU" altLang="ru-RU" dirty="0">
                <a:solidFill>
                  <a:srgbClr val="FF0000"/>
                </a:solidFill>
              </a:rPr>
              <a:t>- </a:t>
            </a:r>
            <a:r>
              <a:rPr lang="ru-RU" altLang="ru-RU" dirty="0">
                <a:solidFill>
                  <a:schemeClr val="hlink"/>
                </a:solidFill>
              </a:rPr>
              <a:t>громко крикнул</a:t>
            </a:r>
            <a:r>
              <a:rPr lang="ru-RU" altLang="ru-RU" dirty="0"/>
              <a:t> брат и отворил дверь. </a:t>
            </a:r>
          </a:p>
          <a:p>
            <a:r>
              <a:rPr lang="ru-RU" altLang="ru-RU" dirty="0"/>
              <a:t>Бабушка </a:t>
            </a:r>
            <a:r>
              <a:rPr lang="ru-RU" altLang="ru-RU" dirty="0">
                <a:solidFill>
                  <a:schemeClr val="hlink"/>
                </a:solidFill>
              </a:rPr>
              <a:t>взволнованно сказала</a:t>
            </a:r>
            <a:r>
              <a:rPr lang="ru-RU" altLang="ru-RU" dirty="0">
                <a:solidFill>
                  <a:srgbClr val="FF0000"/>
                </a:solidFill>
              </a:rPr>
              <a:t>:</a:t>
            </a:r>
            <a:r>
              <a:rPr lang="ru-RU" altLang="ru-RU" dirty="0"/>
              <a:t> «___ </a:t>
            </a:r>
            <a:r>
              <a:rPr lang="ru-RU" altLang="ru-RU" dirty="0">
                <a:solidFill>
                  <a:srgbClr val="FF0000"/>
                </a:solidFill>
              </a:rPr>
              <a:t>!</a:t>
            </a:r>
            <a:r>
              <a:rPr lang="ru-RU" altLang="ru-RU" dirty="0"/>
              <a:t>» </a:t>
            </a:r>
          </a:p>
          <a:p>
            <a:r>
              <a:rPr lang="ru-RU" altLang="ru-RU" dirty="0"/>
              <a:t>«_______</a:t>
            </a:r>
            <a:r>
              <a:rPr lang="ru-RU" altLang="ru-RU" dirty="0">
                <a:solidFill>
                  <a:srgbClr val="FF0000"/>
                </a:solidFill>
              </a:rPr>
              <a:t>,</a:t>
            </a:r>
            <a:r>
              <a:rPr lang="ru-RU" altLang="ru-RU" dirty="0"/>
              <a:t> (</a:t>
            </a:r>
            <a:r>
              <a:rPr lang="ru-RU" altLang="ru-RU" dirty="0">
                <a:solidFill>
                  <a:srgbClr val="FF0000"/>
                </a:solidFill>
              </a:rPr>
              <a:t>!</a:t>
            </a:r>
            <a:r>
              <a:rPr lang="ru-RU" altLang="ru-RU" dirty="0"/>
              <a:t>)» </a:t>
            </a:r>
            <a:r>
              <a:rPr lang="ru-RU" altLang="ru-RU" dirty="0">
                <a:solidFill>
                  <a:srgbClr val="FF0000"/>
                </a:solidFill>
              </a:rPr>
              <a:t>- </a:t>
            </a:r>
            <a:r>
              <a:rPr lang="ru-RU" altLang="ru-RU" dirty="0">
                <a:solidFill>
                  <a:schemeClr val="hlink"/>
                </a:solidFill>
              </a:rPr>
              <a:t>уверенно произнес</a:t>
            </a:r>
            <a:r>
              <a:rPr lang="ru-RU" altLang="ru-RU" dirty="0"/>
              <a:t> друг.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2657"/>
            <a:ext cx="8229600" cy="5793506"/>
          </a:xfrm>
        </p:spPr>
        <p:txBody>
          <a:bodyPr/>
          <a:lstStyle/>
          <a:p>
            <a:r>
              <a:rPr lang="ru-RU" altLang="ru-RU" sz="4000" i="1" dirty="0"/>
              <a:t>Прямая речь –это слова ________ , передаваемые без изменения.</a:t>
            </a:r>
            <a:r>
              <a:rPr lang="ru-RU" altLang="ru-RU" sz="4000" dirty="0"/>
              <a:t> </a:t>
            </a:r>
          </a:p>
          <a:p>
            <a:r>
              <a:rPr lang="ru-RU" altLang="ru-RU" sz="4000" i="1" dirty="0"/>
              <a:t>В предложениях с прямой речью различают слова автора и ________________.</a:t>
            </a:r>
            <a:r>
              <a:rPr lang="ru-RU" altLang="ru-RU" sz="4000" dirty="0"/>
              <a:t> </a:t>
            </a:r>
          </a:p>
          <a:p>
            <a:r>
              <a:rPr lang="ru-RU" altLang="ru-RU" sz="4000" i="1" dirty="0"/>
              <a:t>Прямая речь заключается в __________ и всегда пишется с __________ буквы.</a:t>
            </a:r>
            <a:r>
              <a:rPr lang="ru-RU" altLang="ru-RU" sz="4000" dirty="0"/>
              <a:t> 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404664"/>
            <a:ext cx="8229600" cy="7810029"/>
          </a:xfrm>
        </p:spPr>
        <p:txBody>
          <a:bodyPr/>
          <a:lstStyle/>
          <a:p>
            <a:r>
              <a:rPr lang="ru-RU" altLang="ru-RU" sz="4000" i="1" dirty="0"/>
              <a:t>Прямая речь –это слова </a:t>
            </a:r>
            <a:r>
              <a:rPr lang="ru-RU" altLang="ru-RU" sz="4000" i="1" dirty="0">
                <a:solidFill>
                  <a:srgbClr val="FF0000"/>
                </a:solidFill>
              </a:rPr>
              <a:t>говорящего</a:t>
            </a:r>
            <a:r>
              <a:rPr lang="ru-RU" altLang="ru-RU" sz="4000" i="1" dirty="0"/>
              <a:t> , передаваемые без изменения.</a:t>
            </a:r>
            <a:r>
              <a:rPr lang="ru-RU" altLang="ru-RU" sz="4000" dirty="0"/>
              <a:t> </a:t>
            </a:r>
          </a:p>
          <a:p>
            <a:r>
              <a:rPr lang="ru-RU" altLang="ru-RU" sz="4000" i="1" dirty="0"/>
              <a:t>В предложениях с прямой речью различают слова автора и </a:t>
            </a:r>
            <a:r>
              <a:rPr lang="ru-RU" altLang="ru-RU" sz="4000" i="1" dirty="0">
                <a:solidFill>
                  <a:srgbClr val="FF0000"/>
                </a:solidFill>
              </a:rPr>
              <a:t>прямую речь</a:t>
            </a:r>
            <a:r>
              <a:rPr lang="ru-RU" altLang="ru-RU" sz="4000" i="1" dirty="0"/>
              <a:t>.</a:t>
            </a:r>
            <a:r>
              <a:rPr lang="ru-RU" altLang="ru-RU" sz="4000" dirty="0"/>
              <a:t> </a:t>
            </a:r>
          </a:p>
          <a:p>
            <a:r>
              <a:rPr lang="ru-RU" altLang="ru-RU" sz="4000" i="1" dirty="0"/>
              <a:t>Прямая речь заключается в </a:t>
            </a:r>
            <a:r>
              <a:rPr lang="ru-RU" altLang="ru-RU" sz="4000" i="1" dirty="0">
                <a:solidFill>
                  <a:srgbClr val="FF0000"/>
                </a:solidFill>
              </a:rPr>
              <a:t>кавычки</a:t>
            </a:r>
            <a:r>
              <a:rPr lang="ru-RU" altLang="ru-RU" sz="4000" i="1" dirty="0"/>
              <a:t> и всегда пишется с </a:t>
            </a:r>
            <a:r>
              <a:rPr lang="ru-RU" altLang="ru-RU" sz="4000" i="1" dirty="0">
                <a:solidFill>
                  <a:srgbClr val="FF0000"/>
                </a:solidFill>
              </a:rPr>
              <a:t>большой</a:t>
            </a:r>
            <a:r>
              <a:rPr lang="ru-RU" altLang="ru-RU" sz="4000" i="1" dirty="0"/>
              <a:t> буквы.</a:t>
            </a:r>
            <a:r>
              <a:rPr lang="ru-RU" altLang="ru-RU" sz="4000" dirty="0"/>
              <a:t> 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92697"/>
            <a:ext cx="8229600" cy="5433466"/>
          </a:xfrm>
        </p:spPr>
        <p:txBody>
          <a:bodyPr/>
          <a:lstStyle/>
          <a:p>
            <a:pPr marL="0" indent="0" algn="ctr">
              <a:buNone/>
            </a:pPr>
            <a:r>
              <a:rPr lang="ru-RU" altLang="ru-RU" sz="6600" dirty="0"/>
              <a:t>Т</a:t>
            </a:r>
            <a:r>
              <a:rPr lang="ru-RU" altLang="ru-RU" sz="6600" dirty="0" smtClean="0"/>
              <a:t>ема </a:t>
            </a:r>
            <a:r>
              <a:rPr lang="ru-RU" altLang="ru-RU" sz="6600" dirty="0"/>
              <a:t>урока:</a:t>
            </a:r>
          </a:p>
          <a:p>
            <a:pPr algn="ctr">
              <a:buFontTx/>
              <a:buNone/>
            </a:pPr>
            <a:r>
              <a:rPr lang="ru-RU" altLang="ru-RU" sz="6600" dirty="0"/>
              <a:t> </a:t>
            </a:r>
            <a:r>
              <a:rPr lang="ru-RU" altLang="ru-RU" sz="6600" dirty="0" smtClean="0">
                <a:solidFill>
                  <a:srgbClr val="FF0000"/>
                </a:solidFill>
              </a:rPr>
              <a:t>«Знаки препинания в </a:t>
            </a:r>
            <a:r>
              <a:rPr lang="ru-RU" altLang="ru-RU" sz="6600" dirty="0">
                <a:solidFill>
                  <a:srgbClr val="FF0000"/>
                </a:solidFill>
              </a:rPr>
              <a:t>предложениях с прямой речью»</a:t>
            </a:r>
            <a:r>
              <a:rPr lang="ru-RU" altLang="ru-RU" sz="6600" dirty="0"/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r>
              <a:rPr lang="ru-RU" altLang="ru-RU" sz="4000" b="1" i="1"/>
              <a:t>Как отличить от других предложений предложения с прямой речью?</a:t>
            </a:r>
          </a:p>
          <a:p>
            <a:r>
              <a:rPr lang="ru-RU" altLang="ru-RU" sz="4000" b="1" i="1"/>
              <a:t>Что такое прямая речь?</a:t>
            </a:r>
          </a:p>
          <a:p>
            <a:r>
              <a:rPr lang="ru-RU" altLang="ru-RU" sz="4000" b="1" i="1"/>
              <a:t>Как оформить на письме предложения с прямой речью?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ru-RU" altLang="ru-RU" dirty="0"/>
              <a:t>Если слова </a:t>
            </a:r>
            <a:r>
              <a:rPr lang="ru-RU" altLang="ru-RU" b="1" i="1" dirty="0"/>
              <a:t>автора</a:t>
            </a:r>
            <a:r>
              <a:rPr lang="ru-RU" altLang="ru-RU" dirty="0"/>
              <a:t> стоят </a:t>
            </a:r>
            <a:r>
              <a:rPr lang="ru-RU" altLang="ru-RU" b="1" i="1" dirty="0"/>
              <a:t>перед</a:t>
            </a:r>
            <a:r>
              <a:rPr lang="ru-RU" altLang="ru-RU" dirty="0"/>
              <a:t> прямой речью, то_______________ них ставится_______, прямая речь пишется с ______буквы (первое слово) и заключается в______. Графически это выгладит так: </a:t>
            </a:r>
            <a:br>
              <a:rPr lang="ru-RU" altLang="ru-RU" dirty="0"/>
            </a:br>
            <a:r>
              <a:rPr lang="ru-RU" altLang="ru-RU" dirty="0"/>
              <a:t>Он спросил: "Куда ты собрался? ", ______________</a:t>
            </a:r>
            <a:br>
              <a:rPr lang="ru-RU" altLang="ru-RU" dirty="0"/>
            </a:br>
            <a:r>
              <a:rPr lang="ru-RU" altLang="ru-RU" dirty="0"/>
              <a:t>Он вскрикнул: "</a:t>
            </a:r>
            <a:r>
              <a:rPr lang="ru-RU" altLang="ru-RU" dirty="0" err="1"/>
              <a:t>Никула</a:t>
            </a:r>
            <a:r>
              <a:rPr lang="ru-RU" altLang="ru-RU" dirty="0"/>
              <a:t> не ходи! ", ________________</a:t>
            </a:r>
            <a:br>
              <a:rPr lang="ru-RU" altLang="ru-RU" dirty="0"/>
            </a:br>
            <a:r>
              <a:rPr lang="ru-RU" altLang="ru-RU" dirty="0"/>
              <a:t>Он ответил: "Схожу-ка в магазин". _________________</a:t>
            </a:r>
          </a:p>
          <a:p>
            <a:pPr marL="609600" indent="-609600">
              <a:lnSpc>
                <a:spcPct val="90000"/>
              </a:lnSpc>
            </a:pPr>
            <a:endParaRPr lang="ru-RU" alt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0350"/>
            <a:ext cx="8435975" cy="5865813"/>
          </a:xfrm>
        </p:spPr>
        <p:txBody>
          <a:bodyPr/>
          <a:lstStyle/>
          <a:p>
            <a:pPr marL="0" indent="0">
              <a:buNone/>
            </a:pPr>
            <a:r>
              <a:rPr lang="ru-RU" altLang="ru-RU" dirty="0"/>
              <a:t>Если слова </a:t>
            </a:r>
            <a:r>
              <a:rPr lang="ru-RU" altLang="ru-RU" b="1" i="1" dirty="0"/>
              <a:t>автора</a:t>
            </a:r>
            <a:r>
              <a:rPr lang="ru-RU" altLang="ru-RU" dirty="0"/>
              <a:t> стоят </a:t>
            </a:r>
            <a:r>
              <a:rPr lang="ru-RU" altLang="ru-RU" b="1" i="1" dirty="0"/>
              <a:t>перед</a:t>
            </a:r>
            <a:r>
              <a:rPr lang="ru-RU" altLang="ru-RU" dirty="0"/>
              <a:t> прямой речью, то </a:t>
            </a:r>
            <a:r>
              <a:rPr lang="ru-RU" altLang="ru-RU" dirty="0">
                <a:solidFill>
                  <a:srgbClr val="FF0000"/>
                </a:solidFill>
              </a:rPr>
              <a:t>после</a:t>
            </a:r>
            <a:r>
              <a:rPr lang="ru-RU" altLang="ru-RU" dirty="0"/>
              <a:t> них ставится </a:t>
            </a:r>
            <a:r>
              <a:rPr lang="ru-RU" altLang="ru-RU" dirty="0">
                <a:solidFill>
                  <a:srgbClr val="FF0000"/>
                </a:solidFill>
              </a:rPr>
              <a:t>двоеточие</a:t>
            </a:r>
            <a:r>
              <a:rPr lang="ru-RU" altLang="ru-RU" dirty="0"/>
              <a:t>, прямая речь пишется с </a:t>
            </a:r>
            <a:r>
              <a:rPr lang="ru-RU" altLang="ru-RU" dirty="0">
                <a:solidFill>
                  <a:srgbClr val="FF0000"/>
                </a:solidFill>
              </a:rPr>
              <a:t>большой</a:t>
            </a:r>
            <a:r>
              <a:rPr lang="ru-RU" altLang="ru-RU" dirty="0"/>
              <a:t> буквы (первое слово) и заключается в </a:t>
            </a:r>
            <a:r>
              <a:rPr lang="ru-RU" altLang="ru-RU" dirty="0">
                <a:solidFill>
                  <a:srgbClr val="FF0000"/>
                </a:solidFill>
              </a:rPr>
              <a:t>кавычки</a:t>
            </a:r>
            <a:r>
              <a:rPr lang="ru-RU" altLang="ru-RU" dirty="0"/>
              <a:t>. Графически это выгладит так: </a:t>
            </a:r>
            <a:br>
              <a:rPr lang="ru-RU" altLang="ru-RU" dirty="0"/>
            </a:br>
            <a:r>
              <a:rPr lang="ru-RU" altLang="ru-RU" dirty="0"/>
              <a:t>Он спросил: "Куда ты собрался? ", </a:t>
            </a:r>
          </a:p>
          <a:p>
            <a:pPr marL="609600" indent="-609600">
              <a:buFontTx/>
              <a:buNone/>
            </a:pPr>
            <a:r>
              <a:rPr lang="ru-RU" altLang="ru-RU" dirty="0">
                <a:solidFill>
                  <a:srgbClr val="FF0000"/>
                </a:solidFill>
              </a:rPr>
              <a:t>         А:</a:t>
            </a:r>
            <a:r>
              <a:rPr lang="ru-RU" altLang="ru-RU" dirty="0"/>
              <a:t> </a:t>
            </a:r>
            <a:r>
              <a:rPr lang="ru-RU" altLang="ru-RU" dirty="0">
                <a:solidFill>
                  <a:srgbClr val="FF0000"/>
                </a:solidFill>
              </a:rPr>
              <a:t>«П?»</a:t>
            </a:r>
            <a:endParaRPr lang="ru-RU" altLang="ru-RU" dirty="0"/>
          </a:p>
          <a:p>
            <a:pPr marL="609600" indent="-609600">
              <a:buFontTx/>
              <a:buNone/>
            </a:pPr>
            <a:r>
              <a:rPr lang="ru-RU" altLang="ru-RU" dirty="0"/>
              <a:t>Он </a:t>
            </a:r>
            <a:r>
              <a:rPr lang="ru-RU" altLang="ru-RU" dirty="0" err="1"/>
              <a:t>вскрикнул:"Никуда</a:t>
            </a:r>
            <a:r>
              <a:rPr lang="ru-RU" altLang="ru-RU" dirty="0"/>
              <a:t> не </a:t>
            </a:r>
            <a:r>
              <a:rPr lang="ru-RU" altLang="ru-RU" dirty="0" err="1"/>
              <a:t>ходи!",</a:t>
            </a:r>
            <a:r>
              <a:rPr lang="ru-RU" altLang="ru-RU" dirty="0" err="1">
                <a:solidFill>
                  <a:srgbClr val="FF0000"/>
                </a:solidFill>
              </a:rPr>
              <a:t>А</a:t>
            </a:r>
            <a:r>
              <a:rPr lang="ru-RU" altLang="ru-RU" dirty="0">
                <a:solidFill>
                  <a:srgbClr val="FF0000"/>
                </a:solidFill>
              </a:rPr>
              <a:t>:</a:t>
            </a:r>
            <a:r>
              <a:rPr lang="ru-RU" altLang="ru-RU" dirty="0"/>
              <a:t> </a:t>
            </a:r>
            <a:r>
              <a:rPr lang="ru-RU" altLang="ru-RU" dirty="0">
                <a:solidFill>
                  <a:srgbClr val="FF0000"/>
                </a:solidFill>
              </a:rPr>
              <a:t>«П!»</a:t>
            </a:r>
          </a:p>
          <a:p>
            <a:pPr marL="609600" indent="-609600">
              <a:buFontTx/>
              <a:buNone/>
            </a:pPr>
            <a:r>
              <a:rPr lang="ru-RU" altLang="ru-RU" dirty="0"/>
              <a:t>Он </a:t>
            </a:r>
            <a:r>
              <a:rPr lang="ru-RU" altLang="ru-RU" dirty="0" err="1"/>
              <a:t>ответил:"Схожу-ка</a:t>
            </a:r>
            <a:r>
              <a:rPr lang="ru-RU" altLang="ru-RU" dirty="0"/>
              <a:t> в </a:t>
            </a:r>
            <a:r>
              <a:rPr lang="ru-RU" altLang="ru-RU" dirty="0" err="1"/>
              <a:t>магазин".</a:t>
            </a:r>
            <a:r>
              <a:rPr lang="ru-RU" altLang="ru-RU" dirty="0" err="1">
                <a:solidFill>
                  <a:srgbClr val="FF0000"/>
                </a:solidFill>
              </a:rPr>
              <a:t>А</a:t>
            </a:r>
            <a:r>
              <a:rPr lang="ru-RU" altLang="ru-RU" dirty="0">
                <a:solidFill>
                  <a:srgbClr val="FF0000"/>
                </a:solidFill>
              </a:rPr>
              <a:t>:</a:t>
            </a:r>
            <a:r>
              <a:rPr lang="ru-RU" altLang="ru-RU" dirty="0"/>
              <a:t> </a:t>
            </a:r>
            <a:r>
              <a:rPr lang="ru-RU" altLang="ru-RU" dirty="0">
                <a:solidFill>
                  <a:srgbClr val="FF0000"/>
                </a:solidFill>
              </a:rPr>
              <a:t>«П».</a:t>
            </a:r>
          </a:p>
          <a:p>
            <a:pPr marL="609600" indent="-609600"/>
            <a:endParaRPr lang="ru-RU" alt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ru-RU" altLang="ru-RU" dirty="0" smtClean="0"/>
              <a:t>Если </a:t>
            </a:r>
            <a:r>
              <a:rPr lang="ru-RU" altLang="ru-RU" b="1" i="1" dirty="0"/>
              <a:t>прямая речь</a:t>
            </a:r>
            <a:r>
              <a:rPr lang="ru-RU" altLang="ru-RU" b="1" dirty="0"/>
              <a:t> </a:t>
            </a:r>
            <a:r>
              <a:rPr lang="ru-RU" altLang="ru-RU" dirty="0"/>
              <a:t>стоит </a:t>
            </a:r>
            <a:r>
              <a:rPr lang="ru-RU" altLang="ru-RU" b="1" i="1" dirty="0"/>
              <a:t>перед</a:t>
            </a:r>
            <a:r>
              <a:rPr lang="ru-RU" altLang="ru-RU" dirty="0"/>
              <a:t> словами автора, то _____________ прямой речью и словами автора ставится __________, слова автора пишутся с ___________________ буквы.  Это графически выгладит следующим образом: </a:t>
            </a:r>
            <a:br>
              <a:rPr lang="ru-RU" altLang="ru-RU" dirty="0"/>
            </a:br>
            <a:r>
              <a:rPr lang="ru-RU" altLang="ru-RU" dirty="0"/>
              <a:t>"Куда ты собрался? " - спросил он._____________ , </a:t>
            </a:r>
            <a:br>
              <a:rPr lang="ru-RU" altLang="ru-RU" dirty="0"/>
            </a:br>
            <a:r>
              <a:rPr lang="ru-RU" altLang="ru-RU" dirty="0"/>
              <a:t>"</a:t>
            </a:r>
            <a:r>
              <a:rPr lang="ru-RU" altLang="ru-RU" dirty="0" err="1"/>
              <a:t>Никула</a:t>
            </a:r>
            <a:r>
              <a:rPr lang="ru-RU" altLang="ru-RU" dirty="0"/>
              <a:t> не ходи! " - вскрикнул он._____________ , </a:t>
            </a:r>
            <a:br>
              <a:rPr lang="ru-RU" altLang="ru-RU" dirty="0"/>
            </a:br>
            <a:r>
              <a:rPr lang="ru-RU" altLang="ru-RU" dirty="0"/>
              <a:t>"Схожу-ка в магазин", - ответил он. ________________ </a:t>
            </a:r>
          </a:p>
          <a:p>
            <a:pPr marL="609600" indent="-609600">
              <a:lnSpc>
                <a:spcPct val="90000"/>
              </a:lnSpc>
            </a:pPr>
            <a:endParaRPr lang="ru-RU" alt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584" y="548680"/>
            <a:ext cx="7859216" cy="5577483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ru-RU" altLang="ru-RU" dirty="0" smtClean="0"/>
              <a:t>Если </a:t>
            </a:r>
            <a:r>
              <a:rPr lang="ru-RU" altLang="ru-RU" b="1" i="1" dirty="0"/>
              <a:t>прямая речь</a:t>
            </a:r>
            <a:r>
              <a:rPr lang="ru-RU" altLang="ru-RU" b="1" dirty="0"/>
              <a:t> </a:t>
            </a:r>
            <a:r>
              <a:rPr lang="ru-RU" altLang="ru-RU" dirty="0"/>
              <a:t>стоит </a:t>
            </a:r>
            <a:r>
              <a:rPr lang="ru-RU" altLang="ru-RU" b="1" i="1" dirty="0"/>
              <a:t>перед</a:t>
            </a:r>
            <a:r>
              <a:rPr lang="ru-RU" altLang="ru-RU" dirty="0"/>
              <a:t> словами автора, то </a:t>
            </a:r>
            <a:r>
              <a:rPr lang="ru-RU" altLang="ru-RU" dirty="0">
                <a:solidFill>
                  <a:srgbClr val="FF0000"/>
                </a:solidFill>
              </a:rPr>
              <a:t>между</a:t>
            </a:r>
            <a:r>
              <a:rPr lang="ru-RU" altLang="ru-RU" dirty="0"/>
              <a:t> прямой речью и словами автора ставится </a:t>
            </a:r>
            <a:r>
              <a:rPr lang="ru-RU" altLang="ru-RU" dirty="0">
                <a:solidFill>
                  <a:srgbClr val="FF0000"/>
                </a:solidFill>
              </a:rPr>
              <a:t>тире</a:t>
            </a:r>
            <a:r>
              <a:rPr lang="ru-RU" altLang="ru-RU" dirty="0"/>
              <a:t>, слова автора пишутся с </a:t>
            </a:r>
            <a:r>
              <a:rPr lang="ru-RU" altLang="ru-RU" dirty="0">
                <a:solidFill>
                  <a:srgbClr val="FF0000"/>
                </a:solidFill>
              </a:rPr>
              <a:t>маленькой</a:t>
            </a:r>
            <a:r>
              <a:rPr lang="ru-RU" altLang="ru-RU" dirty="0"/>
              <a:t> буквы.  Это графически выгладит следующим образом: </a:t>
            </a:r>
            <a:br>
              <a:rPr lang="ru-RU" altLang="ru-RU" dirty="0"/>
            </a:br>
            <a:r>
              <a:rPr lang="ru-RU" altLang="ru-RU" dirty="0"/>
              <a:t>"Куда ты собрался? " - спросил он. </a:t>
            </a:r>
            <a:r>
              <a:rPr lang="ru-RU" altLang="ru-RU" dirty="0">
                <a:solidFill>
                  <a:srgbClr val="FF0000"/>
                </a:solidFill>
              </a:rPr>
              <a:t>«П?» - а. </a:t>
            </a:r>
            <a:br>
              <a:rPr lang="ru-RU" altLang="ru-RU" dirty="0">
                <a:solidFill>
                  <a:srgbClr val="FF0000"/>
                </a:solidFill>
              </a:rPr>
            </a:br>
            <a:r>
              <a:rPr lang="ru-RU" altLang="ru-RU" dirty="0"/>
              <a:t>"</a:t>
            </a:r>
            <a:r>
              <a:rPr lang="ru-RU" altLang="ru-RU" dirty="0" err="1"/>
              <a:t>Никула</a:t>
            </a:r>
            <a:r>
              <a:rPr lang="ru-RU" altLang="ru-RU" dirty="0"/>
              <a:t> не ходи! " - вскрикнул он. </a:t>
            </a:r>
            <a:r>
              <a:rPr lang="ru-RU" altLang="ru-RU" dirty="0">
                <a:solidFill>
                  <a:srgbClr val="FF0000"/>
                </a:solidFill>
              </a:rPr>
              <a:t>«П?» - а.</a:t>
            </a:r>
            <a:r>
              <a:rPr lang="ru-RU" altLang="ru-RU" dirty="0"/>
              <a:t> </a:t>
            </a:r>
            <a:br>
              <a:rPr lang="ru-RU" altLang="ru-RU" dirty="0"/>
            </a:br>
            <a:r>
              <a:rPr lang="ru-RU" altLang="ru-RU" dirty="0"/>
              <a:t>"Схожу-ка в магазин", - ответил он. </a:t>
            </a:r>
            <a:r>
              <a:rPr lang="ru-RU" altLang="ru-RU" dirty="0">
                <a:solidFill>
                  <a:srgbClr val="FF0000"/>
                </a:solidFill>
              </a:rPr>
              <a:t>«П,» - а</a:t>
            </a:r>
            <a:r>
              <a:rPr lang="ru-RU" altLang="ru-RU" dirty="0"/>
              <a:t>. </a:t>
            </a:r>
          </a:p>
          <a:p>
            <a:pPr marL="609600" indent="-609600">
              <a:lnSpc>
                <a:spcPct val="90000"/>
              </a:lnSpc>
            </a:pPr>
            <a:endParaRPr lang="ru-RU" alt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marL="914400" lvl="2" indent="0" algn="ctr">
              <a:buNone/>
            </a:pPr>
            <a:r>
              <a:rPr lang="ru-RU" altLang="ru-RU" sz="180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Monotype Corsiva" panose="03010101010201010101" pitchFamily="66" charset="0"/>
              </a:rPr>
              <a:t>А</a:t>
            </a:r>
            <a:r>
              <a:rPr lang="ru-RU" altLang="ru-RU" sz="180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Monotype Corsiva" panose="03010101010201010101" pitchFamily="66" charset="0"/>
              </a:rPr>
              <a:t>:</a:t>
            </a:r>
            <a:r>
              <a:rPr lang="ru-RU" altLang="ru-RU" sz="180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Monotype Corsiva" panose="03010101010201010101" pitchFamily="66" charset="0"/>
              </a:rPr>
              <a:t> </a:t>
            </a:r>
            <a:r>
              <a:rPr lang="ru-RU" altLang="ru-RU" sz="180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Monotype Corsiva" panose="03010101010201010101" pitchFamily="66" charset="0"/>
              </a:rPr>
              <a:t>«</a:t>
            </a:r>
            <a:r>
              <a:rPr lang="ru-RU" altLang="ru-RU" sz="180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0070C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Monotype Corsiva" panose="03010101010201010101" pitchFamily="66" charset="0"/>
              </a:rPr>
              <a:t>П</a:t>
            </a:r>
            <a:r>
              <a:rPr lang="ru-RU" altLang="ru-RU" sz="180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Monotype Corsiva" panose="03010101010201010101" pitchFamily="66" charset="0"/>
              </a:rPr>
              <a:t>?»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/>
          <a:lstStyle/>
          <a:p>
            <a:pPr marL="914400" lvl="2" indent="0"/>
            <a:r>
              <a:rPr lang="ru-RU" altLang="ru-RU" sz="180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Monotype Corsiva" panose="03010101010201010101" pitchFamily="66" charset="0"/>
              </a:rPr>
              <a:t>А</a:t>
            </a:r>
            <a:r>
              <a:rPr lang="ru-RU" altLang="ru-RU" sz="180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Monotype Corsiva" panose="03010101010201010101" pitchFamily="66" charset="0"/>
              </a:rPr>
              <a:t>: «</a:t>
            </a:r>
            <a:r>
              <a:rPr lang="ru-RU" altLang="ru-RU" sz="180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0070C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Monotype Corsiva" panose="03010101010201010101" pitchFamily="66" charset="0"/>
              </a:rPr>
              <a:t>П</a:t>
            </a:r>
            <a:r>
              <a:rPr lang="ru-RU" altLang="ru-RU" sz="180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Monotype Corsiva" panose="03010101010201010101" pitchFamily="66" charset="0"/>
              </a:rPr>
              <a:t>!»</a:t>
            </a:r>
            <a:endParaRPr lang="ru-RU" altLang="ru-RU" sz="180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748249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303</Words>
  <Application>Microsoft Office PowerPoint</Application>
  <PresentationFormat>Экран (4:3)</PresentationFormat>
  <Paragraphs>37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Monotype Corsiva</vt:lpstr>
      <vt:lpstr>Оформление по умолчанию</vt:lpstr>
      <vt:lpstr>1) Мама сказала кому-то в коридоре что тайное всегда становится явным. 2) Мама сказала кому-то в коридоре тайное всегда становится явным.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А: «П!»</vt:lpstr>
      <vt:lpstr>А: «П». </vt:lpstr>
      <vt:lpstr> «П?» - а. </vt:lpstr>
      <vt:lpstr>«П!» - а.</vt:lpstr>
      <vt:lpstr>«П,» - а.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1) Мама сказала кому-то в коридоре что тайное всегда становится явным. 2) Мама сказала кому-то в коридоре тайное всегда становится явным.</dc:title>
  <dc:creator>Admin</dc:creator>
  <cp:lastModifiedBy>belizkaja</cp:lastModifiedBy>
  <cp:revision>6</cp:revision>
  <dcterms:created xsi:type="dcterms:W3CDTF">2014-08-23T11:58:10Z</dcterms:created>
  <dcterms:modified xsi:type="dcterms:W3CDTF">2018-07-21T16:07:47Z</dcterms:modified>
</cp:coreProperties>
</file>