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4" r:id="rId3"/>
    <p:sldId id="268" r:id="rId4"/>
    <p:sldId id="273" r:id="rId5"/>
    <p:sldId id="265" r:id="rId6"/>
    <p:sldId id="276" r:id="rId7"/>
    <p:sldId id="277" r:id="rId8"/>
    <p:sldId id="292" r:id="rId9"/>
    <p:sldId id="293" r:id="rId10"/>
    <p:sldId id="278" r:id="rId11"/>
    <p:sldId id="296" r:id="rId12"/>
    <p:sldId id="300" r:id="rId13"/>
    <p:sldId id="303" r:id="rId14"/>
    <p:sldId id="279" r:id="rId15"/>
    <p:sldId id="264" r:id="rId16"/>
    <p:sldId id="306" r:id="rId17"/>
    <p:sldId id="285" r:id="rId18"/>
    <p:sldId id="304" r:id="rId19"/>
    <p:sldId id="262" r:id="rId20"/>
    <p:sldId id="288" r:id="rId21"/>
    <p:sldId id="289" r:id="rId22"/>
    <p:sldId id="302" r:id="rId23"/>
    <p:sldId id="270" r:id="rId24"/>
    <p:sldId id="294" r:id="rId25"/>
    <p:sldId id="308" r:id="rId26"/>
    <p:sldId id="305" r:id="rId27"/>
    <p:sldId id="307" r:id="rId28"/>
    <p:sldId id="29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3300"/>
    <a:srgbClr val="663300"/>
    <a:srgbClr val="062806"/>
    <a:srgbClr val="0F6B0F"/>
    <a:srgbClr val="B4B3A1"/>
    <a:srgbClr val="000000"/>
    <a:srgbClr val="006600"/>
    <a:srgbClr val="00FF00"/>
    <a:srgbClr val="0F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5433" autoAdjust="0"/>
  </p:normalViewPr>
  <p:slideViewPr>
    <p:cSldViewPr>
      <p:cViewPr varScale="1">
        <p:scale>
          <a:sx n="69" d="100"/>
          <a:sy n="69" d="100"/>
        </p:scale>
        <p:origin x="157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7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82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6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935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713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803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709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40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95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079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1873-4056-4555-8749-812D8408A37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1017-B19C-42B1-938F-EFDC808E9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200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51873-4056-4555-8749-812D8408A37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41017-B19C-42B1-938F-EFDC808E9B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8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png"/><Relationship Id="rId7" Type="http://schemas.openxmlformats.org/officeDocument/2006/relationships/image" Target="../media/image2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3.png"/><Relationship Id="rId9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23.png"/><Relationship Id="rId7" Type="http://schemas.openxmlformats.org/officeDocument/2006/relationships/image" Target="../media/image5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9E1798F-51C9-4AE8-BEA6-99D888D7E983}"/>
              </a:ext>
            </a:extLst>
          </p:cNvPr>
          <p:cNvSpPr/>
          <p:nvPr/>
        </p:nvSpPr>
        <p:spPr>
          <a:xfrm>
            <a:off x="2286000" y="1484878"/>
            <a:ext cx="4950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64008" lvl="0" indent="0" algn="ctr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Tx/>
              <a:buNone/>
              <a:tabLst/>
              <a:defRPr/>
            </a:pPr>
            <a:r>
              <a:rPr kumimoji="0" lang="ru-RU" sz="400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Schoolbook" pitchFamily="18" charset="0"/>
              </a:rPr>
              <a:t> </a:t>
            </a:r>
            <a:endParaRPr kumimoji="0" lang="ru-RU" sz="180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27E5601-3421-4AD8-91B2-62517473BE87}"/>
              </a:ext>
            </a:extLst>
          </p:cNvPr>
          <p:cNvSpPr/>
          <p:nvPr/>
        </p:nvSpPr>
        <p:spPr>
          <a:xfrm>
            <a:off x="2051720" y="1494457"/>
            <a:ext cx="5616624" cy="3580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4008" lvl="0"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ru-RU" sz="4400" b="1" i="1" kern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Взаимодействие ДОУ </a:t>
            </a:r>
          </a:p>
          <a:p>
            <a:pPr marR="64008" lvl="0"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ru-RU" sz="4400" b="1" i="1" kern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родителями воспитанников</a:t>
            </a:r>
          </a:p>
          <a:p>
            <a:pPr marR="64008" lvl="0" algn="ctr"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ru-RU" sz="4400" b="1" i="1" kern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рамках ФГОС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4AE5354-E1E1-4AED-8DAF-98F14C3F7DED}"/>
              </a:ext>
            </a:extLst>
          </p:cNvPr>
          <p:cNvSpPr/>
          <p:nvPr/>
        </p:nvSpPr>
        <p:spPr>
          <a:xfrm>
            <a:off x="5652120" y="5805264"/>
            <a:ext cx="29523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>
                <a:solidFill>
                  <a:srgbClr val="0039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 подготовлен Бакулиной М.В,</a:t>
            </a:r>
            <a:br>
              <a:rPr lang="ru-RU" sz="1000" b="1" dirty="0">
                <a:solidFill>
                  <a:srgbClr val="00396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b="1" dirty="0">
                <a:solidFill>
                  <a:srgbClr val="0039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воспитателем МБОУ №34 г Воронеж.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8DC632-5297-463D-B6BA-FF47FA12BF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548680"/>
            <a:ext cx="3312369" cy="1008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9120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60648"/>
            <a:ext cx="6408712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altLang="ru-RU" sz="3200" b="1" u="sng" dirty="0">
                <a:solidFill>
                  <a:srgbClr val="15A60A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Взаимодействие</a:t>
            </a:r>
            <a:r>
              <a:rPr lang="ru-RU" altLang="ru-RU" sz="3200" b="1" dirty="0">
                <a:solidFill>
                  <a:srgbClr val="6633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ru-RU" altLang="ru-RU" sz="3200" b="1" dirty="0">
                <a:solidFill>
                  <a:srgbClr val="15A60A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педагога с родителями через</a:t>
            </a:r>
            <a:endParaRPr lang="ru-RU" sz="4400" b="1" dirty="0">
              <a:ln>
                <a:solidFill>
                  <a:srgbClr val="7030A0"/>
                </a:solidFill>
              </a:ln>
              <a:solidFill>
                <a:srgbClr val="15A60A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420888"/>
            <a:ext cx="3250704" cy="4032448"/>
          </a:xfrm>
        </p:spPr>
        <p:txBody>
          <a:bodyPr/>
          <a:lstStyle/>
          <a:p>
            <a:r>
              <a:rPr lang="ru-RU" sz="24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приобщение  к педагогическому процессу</a:t>
            </a:r>
          </a:p>
          <a:p>
            <a:r>
              <a:rPr lang="ru-RU" sz="24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расширение сферы участия родителей в организации жизни ДОУ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09864" y="2420888"/>
            <a:ext cx="4038600" cy="4032448"/>
          </a:xfrm>
        </p:spPr>
        <p:txBody>
          <a:bodyPr/>
          <a:lstStyle/>
          <a:p>
            <a:r>
              <a:rPr lang="ru-RU" sz="24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 – педагогические материалы, выставки детских работ</a:t>
            </a:r>
          </a:p>
          <a:p>
            <a:r>
              <a:rPr lang="ru-RU" sz="24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объединение усилий в совместной деятельности по воспитанию и развитию ребенка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3022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285720" y="1428736"/>
            <a:ext cx="8568952" cy="5038280"/>
          </a:xfrm>
          <a:prstGeom prst="rect">
            <a:avLst/>
          </a:prstGeom>
          <a:solidFill>
            <a:schemeClr val="bg1">
              <a:alpha val="69000"/>
            </a:schemeClr>
          </a:solidFill>
          <a:ln w="28575">
            <a:noFill/>
          </a:ln>
          <a:effectLst>
            <a:glow rad="228600">
              <a:schemeClr val="bg1"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" pitchFamily="2" charset="2"/>
              <a:buChar char="Ø"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Lucida Sans Unicode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73600" y="245778"/>
            <a:ext cx="8568952" cy="897206"/>
          </a:xfrm>
          <a:prstGeom prst="rect">
            <a:avLst/>
          </a:prstGeom>
          <a:solidFill>
            <a:schemeClr val="bg1">
              <a:alpha val="69000"/>
            </a:schemeClr>
          </a:solidFill>
          <a:ln w="28575">
            <a:noFill/>
          </a:ln>
          <a:effectLst>
            <a:glow rad="228600">
              <a:schemeClr val="bg1"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33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Формы взаимодействия :</a:t>
            </a:r>
            <a:endParaRPr lang="ru-RU" sz="3600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1\Desktop\здравствуй, лето! - шаблон\4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08156">
            <a:off x="722435" y="372957"/>
            <a:ext cx="1002602" cy="967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273" y="260648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57158" y="1500174"/>
            <a:ext cx="821537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1. </a:t>
            </a:r>
            <a:r>
              <a:rPr kumimoji="0" lang="ru-RU" sz="1200" b="1" i="1" u="sng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Массовые:</a:t>
            </a:r>
            <a:r>
              <a:rPr kumimoji="0" lang="ru-RU" sz="1200" b="1" i="0" u="sng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- </a:t>
            </a:r>
            <a:r>
              <a:rPr kumimoji="0" lang="ru-RU" sz="1200" b="1" i="0" u="sng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совместные мероприятия педагогов и родителей</a:t>
            </a:r>
            <a:endParaRPr kumimoji="0" lang="ru-RU" sz="1200" b="1" i="0" u="sng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родительские собрания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конференции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консультации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вечера для родителей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кружки для родителей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школа для родителей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клубы по интересам</a:t>
            </a: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совм</a:t>
            </a:r>
            <a:r>
              <a:rPr kumimoji="0" lang="ru-RU" sz="1200" b="1" i="0" u="sng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. мероприятии педагогов, родителей и детей</a:t>
            </a:r>
            <a:endParaRPr kumimoji="0" lang="ru-RU" sz="1200" b="1" i="0" u="sng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Дни открытых дверей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кружки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КВН. викторины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Совместное творчество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праздники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род. собрания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выпуск Газеты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концерты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соревнования </a:t>
            </a: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2. Индивидуальные</a:t>
            </a:r>
            <a:endParaRPr kumimoji="0" lang="ru-RU" sz="1200" b="1" i="0" u="sng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беседы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посещения на дому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выполнение индивидуальных поручений </a:t>
            </a: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3. Наглядно-информационные</a:t>
            </a:r>
            <a:endParaRPr kumimoji="0" lang="ru-RU" sz="1200" b="1" i="0" u="sng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информационно-просветительская (ознакомление родителей с особенностью ДОУ) </a:t>
            </a: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информационно-аналитическая (опросы, срезы, анкетирование) </a:t>
            </a: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114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4. Анкетирование. </a:t>
            </a: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011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285720" y="1428736"/>
            <a:ext cx="8568952" cy="5038280"/>
          </a:xfrm>
          <a:prstGeom prst="rect">
            <a:avLst/>
          </a:prstGeom>
          <a:solidFill>
            <a:schemeClr val="bg1">
              <a:alpha val="69000"/>
            </a:schemeClr>
          </a:solidFill>
          <a:ln w="28575">
            <a:noFill/>
          </a:ln>
          <a:effectLst>
            <a:glow rad="228600">
              <a:schemeClr val="bg1"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" pitchFamily="2" charset="2"/>
              <a:buChar char="Ø"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Lucida Sans Unicode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85720" y="245948"/>
            <a:ext cx="8568952" cy="897206"/>
          </a:xfrm>
          <a:prstGeom prst="rect">
            <a:avLst/>
          </a:prstGeom>
          <a:solidFill>
            <a:schemeClr val="bg1">
              <a:alpha val="69000"/>
            </a:schemeClr>
          </a:solidFill>
          <a:ln w="28575">
            <a:noFill/>
          </a:ln>
          <a:effectLst>
            <a:glow rad="228600">
              <a:schemeClr val="bg1"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1102360" algn="l"/>
              </a:tabLst>
            </a:pPr>
            <a:r>
              <a:rPr lang="ru-RU" sz="2400" dirty="0">
                <a:solidFill>
                  <a:srgbClr val="0066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Проект «Юные друзья природы»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66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Сентябрь-октябрь 2017 г.</a:t>
            </a:r>
            <a:endParaRPr lang="ru-RU" sz="2400" dirty="0">
              <a:solidFill>
                <a:srgbClr val="0066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1\Desktop\здравствуй, лето! - шаблон\4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08156">
            <a:off x="722435" y="372957"/>
            <a:ext cx="1002602" cy="967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273" y="260648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427" name="Таблица 4426">
            <a:extLst>
              <a:ext uri="{FF2B5EF4-FFF2-40B4-BE49-F238E27FC236}">
                <a16:creationId xmlns:a16="http://schemas.microsoft.com/office/drawing/2014/main" id="{8B9FB1C0-4AF7-4A83-964F-EE95D17F40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963116"/>
              </p:ext>
            </p:extLst>
          </p:nvPr>
        </p:nvGraphicFramePr>
        <p:xfrm>
          <a:off x="285720" y="1428736"/>
          <a:ext cx="8568952" cy="5038281"/>
        </p:xfrm>
        <a:graphic>
          <a:graphicData uri="http://schemas.openxmlformats.org/drawingml/2006/table">
            <a:tbl>
              <a:tblPr firstRow="1" firstCol="1" bandRow="1"/>
              <a:tblGrid>
                <a:gridCol w="4748173">
                  <a:extLst>
                    <a:ext uri="{9D8B030D-6E8A-4147-A177-3AD203B41FA5}">
                      <a16:colId xmlns:a16="http://schemas.microsoft.com/office/drawing/2014/main" val="2533594060"/>
                    </a:ext>
                  </a:extLst>
                </a:gridCol>
                <a:gridCol w="1730975">
                  <a:extLst>
                    <a:ext uri="{9D8B030D-6E8A-4147-A177-3AD203B41FA5}">
                      <a16:colId xmlns:a16="http://schemas.microsoft.com/office/drawing/2014/main" val="2481524202"/>
                    </a:ext>
                  </a:extLst>
                </a:gridCol>
                <a:gridCol w="2089804">
                  <a:extLst>
                    <a:ext uri="{9D8B030D-6E8A-4147-A177-3AD203B41FA5}">
                      <a16:colId xmlns:a16="http://schemas.microsoft.com/office/drawing/2014/main" val="55253966"/>
                    </a:ext>
                  </a:extLst>
                </a:gridCol>
              </a:tblGrid>
              <a:tr h="408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Общесадовские</a:t>
                      </a: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мероприятия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Дата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проведения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Ответственные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4115735"/>
                  </a:ext>
                </a:extLst>
              </a:tr>
              <a:tr h="6247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Выставка «Причуды природы»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(поделки, композиции из природного материала, овощей, фруктов)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воспитатели, родители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9504037"/>
                  </a:ext>
                </a:extLst>
              </a:tr>
              <a:tr h="3123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Фотовыставка «Природа нашего края» 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воспитатели, родители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3209061"/>
                  </a:ext>
                </a:extLst>
              </a:tr>
              <a:tr h="937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Экологический десант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«С заботой о городе»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распространение буклетов для привлечения внимания  к проблемам чистоты в городе)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 групп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8320330"/>
                  </a:ext>
                </a:extLst>
              </a:tr>
              <a:tr h="780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Родительское  собрание 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(включить сообщение об экологическом. воспитании или провести с родителями КВН, викторину по экологии)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 групп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112101"/>
                  </a:ext>
                </a:extLst>
              </a:tr>
              <a:tr h="312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Буклет для родителей «Береги родную природу!»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ст. воспитатель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116384"/>
                  </a:ext>
                </a:extLst>
              </a:tr>
              <a:tr h="780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Смотр-конкурс «Экологический уголок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». 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В рамках конкурса оформить </a:t>
                      </a: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1200" b="1" dirty="0" err="1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Экоальбом</a:t>
                      </a: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»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(стихи, загадки, картинки о природе и её охране)</a:t>
                      </a: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 групп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6424436"/>
                  </a:ext>
                </a:extLst>
              </a:tr>
              <a:tr h="412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Досуги «Дошколята – </a:t>
                      </a:r>
                      <a:r>
                        <a:rPr lang="ru-RU" sz="1200" b="1" dirty="0" err="1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эколята</a:t>
                      </a: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»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Музыкальные руководители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981568"/>
                  </a:ext>
                </a:extLst>
              </a:tr>
              <a:tr h="4685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«Прогулка на природе»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Памятка д/род. 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590" marR="34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905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8107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285720" y="1428736"/>
            <a:ext cx="8568952" cy="5038280"/>
          </a:xfrm>
          <a:prstGeom prst="rect">
            <a:avLst/>
          </a:prstGeom>
          <a:solidFill>
            <a:schemeClr val="bg1">
              <a:alpha val="69000"/>
            </a:schemeClr>
          </a:solidFill>
          <a:ln w="28575">
            <a:noFill/>
          </a:ln>
          <a:effectLst>
            <a:glow rad="228600">
              <a:schemeClr val="bg1"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  <a:buFont typeface="Wingdings" pitchFamily="2" charset="2"/>
              <a:buChar char="Ø"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Lucida Sans Unicode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85720" y="245948"/>
            <a:ext cx="8568952" cy="897206"/>
          </a:xfrm>
          <a:prstGeom prst="rect">
            <a:avLst/>
          </a:prstGeom>
          <a:solidFill>
            <a:schemeClr val="bg1">
              <a:alpha val="69000"/>
            </a:schemeClr>
          </a:solidFill>
          <a:ln w="28575">
            <a:noFill/>
          </a:ln>
          <a:effectLst>
            <a:glow rad="228600">
              <a:schemeClr val="bg1"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1102360" algn="l"/>
              </a:tabLst>
            </a:pPr>
            <a:r>
              <a:rPr lang="ru-RU" sz="2400" dirty="0">
                <a:solidFill>
                  <a:srgbClr val="0066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Проект «Юные друзья природы»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66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Октябрь-декабрь 2017 г.</a:t>
            </a:r>
            <a:endParaRPr lang="ru-RU" sz="2400" dirty="0">
              <a:solidFill>
                <a:srgbClr val="0066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1\Desktop\здравствуй, лето! - шаблон\4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08156">
            <a:off x="722435" y="372957"/>
            <a:ext cx="1002602" cy="967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273" y="260648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EC1965C2-EF79-4656-B0CE-8154BF1457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402683"/>
              </p:ext>
            </p:extLst>
          </p:nvPr>
        </p:nvGraphicFramePr>
        <p:xfrm>
          <a:off x="285720" y="1428737"/>
          <a:ext cx="8568953" cy="5013248"/>
        </p:xfrm>
        <a:graphic>
          <a:graphicData uri="http://schemas.openxmlformats.org/drawingml/2006/table">
            <a:tbl>
              <a:tblPr firstRow="1" firstCol="1" bandRow="1"/>
              <a:tblGrid>
                <a:gridCol w="4522454">
                  <a:extLst>
                    <a:ext uri="{9D8B030D-6E8A-4147-A177-3AD203B41FA5}">
                      <a16:colId xmlns:a16="http://schemas.microsoft.com/office/drawing/2014/main" val="3996025643"/>
                    </a:ext>
                  </a:extLst>
                </a:gridCol>
                <a:gridCol w="1604742">
                  <a:extLst>
                    <a:ext uri="{9D8B030D-6E8A-4147-A177-3AD203B41FA5}">
                      <a16:colId xmlns:a16="http://schemas.microsoft.com/office/drawing/2014/main" val="2200011349"/>
                    </a:ext>
                  </a:extLst>
                </a:gridCol>
                <a:gridCol w="2441757">
                  <a:extLst>
                    <a:ext uri="{9D8B030D-6E8A-4147-A177-3AD203B41FA5}">
                      <a16:colId xmlns:a16="http://schemas.microsoft.com/office/drawing/2014/main" val="1383110268"/>
                    </a:ext>
                  </a:extLst>
                </a:gridCol>
              </a:tblGrid>
              <a:tr h="397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Общесадовские</a:t>
                      </a: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мероприятия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Дата</a:t>
                      </a:r>
                      <a:endParaRPr lang="ru-RU" sz="120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проведения</a:t>
                      </a:r>
                      <a:endParaRPr lang="ru-RU" sz="120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Ответственные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1005724"/>
                  </a:ext>
                </a:extLst>
              </a:tr>
              <a:tr h="599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Физкультурно-спортивное соревнование. «Зов джунглей»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(для подготовительных. групп</a:t>
                      </a: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 первоклассников СОШ № 75)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октябрь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Инструктор. по ФК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419641"/>
                  </a:ext>
                </a:extLst>
              </a:tr>
              <a:tr h="599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Выставка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«Вторая жизнь ненужных вещей»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(с использованием бросового материала) 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ноябрь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воспитатели, родители</a:t>
                      </a:r>
                      <a:endParaRPr lang="ru-RU" sz="120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337137"/>
                  </a:ext>
                </a:extLst>
              </a:tr>
              <a:tr h="503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Конкурс чтецов «Природа дарит нам добро»</a:t>
                      </a:r>
                      <a:r>
                        <a:rPr lang="ru-RU" sz="1200" i="1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20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ноябрь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воспитатели</a:t>
                      </a:r>
                      <a:endParaRPr lang="ru-RU" sz="120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1219759"/>
                  </a:ext>
                </a:extLst>
              </a:tr>
              <a:tr h="599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«Труд детей в природе»</a:t>
                      </a: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Рекомендации. на стенд для  родителей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ноябрь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ст. воспитатель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8232430"/>
                  </a:ext>
                </a:extLst>
              </a:tr>
              <a:tr h="599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См.-конкурс  «Оригинальная игра (пособие) по экологии»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(одна от группы) 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ноябрь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воспитатели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8785" marR="87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207736"/>
                  </a:ext>
                </a:extLst>
              </a:tr>
              <a:tr h="4947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«Бабушкины рецепты для здоровья» 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(альбом, блокнот)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декабрь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воспитатели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862454"/>
                  </a:ext>
                </a:extLst>
              </a:tr>
              <a:tr h="579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8000" algn="l"/>
                        </a:tabLs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«Зимний букет».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Участие в городском смотре-конкурсе</a:t>
                      </a: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воспитатели, родители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295530"/>
                  </a:ext>
                </a:extLst>
              </a:tr>
              <a:tr h="579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Акция «Берегите ёлочку!»</a:t>
                      </a:r>
                      <a:r>
                        <a:rPr lang="ru-RU" sz="1200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декабрь</a:t>
                      </a:r>
                      <a:endParaRPr lang="ru-RU" sz="120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воспитатели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6633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dirty="0">
                        <a:solidFill>
                          <a:srgbClr val="6633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889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505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414987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109728"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3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Родительские собрания</a:t>
            </a:r>
          </a:p>
        </p:txBody>
      </p:sp>
      <p:pic>
        <p:nvPicPr>
          <p:cNvPr id="8" name="Объект 7" descr="Изображение выглядит как человек, внутренний, стена, сто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A219B25-3337-4397-9C8E-80A87F67705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2204864"/>
            <a:ext cx="4051133" cy="3295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 descr="Изображение выглядит как человек, группа, стена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188FD90-675C-44C7-A1A4-9DADBF960D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7332" y="1772816"/>
            <a:ext cx="4105025" cy="3538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2CCA39D-C245-432D-B4CF-0D3B6A3A3CCF}"/>
              </a:ext>
            </a:extLst>
          </p:cNvPr>
          <p:cNvSpPr/>
          <p:nvPr/>
        </p:nvSpPr>
        <p:spPr>
          <a:xfrm>
            <a:off x="395537" y="5629602"/>
            <a:ext cx="84969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663300"/>
                </a:solidFill>
                <a:latin typeface="Arial Black" panose="020B0A04020102020204" pitchFamily="34" charset="0"/>
              </a:rPr>
              <a:t>Учитывая, что у взрослых в современном обществе нет лишнего времени. </a:t>
            </a:r>
          </a:p>
          <a:p>
            <a:r>
              <a:rPr lang="ru-RU" sz="1600" dirty="0">
                <a:solidFill>
                  <a:srgbClr val="663300"/>
                </a:solidFill>
                <a:latin typeface="Arial Black" panose="020B0A04020102020204" pitchFamily="34" charset="0"/>
              </a:rPr>
              <a:t>Работу стараемся организовывать компактной, но эффективной.</a:t>
            </a:r>
          </a:p>
        </p:txBody>
      </p:sp>
    </p:spTree>
    <p:extLst>
      <p:ext uri="{BB962C8B-B14F-4D97-AF65-F5344CB8AC3E}">
        <p14:creationId xmlns:p14="http://schemas.microsoft.com/office/powerpoint/2010/main" val="3428966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 descr="Изображение выглядит как внутренний, стена, шкафчи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27284FF-9AA6-43D8-9605-5A9DF20CB8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772816"/>
            <a:ext cx="4248472" cy="4752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2204864"/>
            <a:ext cx="3008313" cy="41764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FA3E114-703D-4B34-8675-E496794AF2F2}"/>
              </a:ext>
            </a:extLst>
          </p:cNvPr>
          <p:cNvSpPr/>
          <p:nvPr/>
        </p:nvSpPr>
        <p:spPr>
          <a:xfrm>
            <a:off x="2123728" y="548680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24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Оформление «Экологического уголка»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F459DE-31F8-46E8-9135-9F5082D3A6A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16832"/>
            <a:ext cx="4392488" cy="460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4730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87625" y="3705986"/>
            <a:ext cx="1008112" cy="5151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FA3E114-703D-4B34-8675-E496794AF2F2}"/>
              </a:ext>
            </a:extLst>
          </p:cNvPr>
          <p:cNvSpPr/>
          <p:nvPr/>
        </p:nvSpPr>
        <p:spPr>
          <a:xfrm>
            <a:off x="2123728" y="548680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lvl="0" algn="ctr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3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Оформление стендов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0984993-B7DF-4FC8-9AAF-0858F374F4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844824"/>
            <a:ext cx="411480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15086C8-A5AE-480C-8915-AD03694EEBB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2204864"/>
            <a:ext cx="4258817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0736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510788"/>
            <a:ext cx="6347048" cy="5078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109728" lvl="0" algn="ctr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27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Выставки совместных работ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467587" y="908719"/>
            <a:ext cx="3456384" cy="507831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15A6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Причуды природы</a:t>
            </a:r>
          </a:p>
        </p:txBody>
      </p:sp>
      <p:pic>
        <p:nvPicPr>
          <p:cNvPr id="10" name="Объект 9" descr="Изображение выглядит как человек, стена, внутренний, держ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CB6C580-6A99-4E18-9F4F-4787EC4E4F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3717032"/>
            <a:ext cx="3842713" cy="28083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3779912" y="2420888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sz="2000" dirty="0">
              <a:solidFill>
                <a:srgbClr val="15A60A"/>
              </a:solidFill>
            </a:endParaRPr>
          </a:p>
        </p:txBody>
      </p:sp>
      <p:pic>
        <p:nvPicPr>
          <p:cNvPr id="8" name="Объект 7" descr="Изображение выглядит как человек, стена, стол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850AAC9-42F2-4205-93A5-B9D866C40AB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429000"/>
            <a:ext cx="4392488" cy="30963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2" name="Рисунок 11" descr="Изображение выглядит как внутренний, стена, человек, мальчи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E355117-76DF-4850-8D6C-70452B01340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7" y="1412778"/>
            <a:ext cx="3672408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3B4DDA8-9843-4784-A59B-6A4F843CCEC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5410" y="2060848"/>
            <a:ext cx="1548171" cy="1224136"/>
          </a:xfrm>
          <a:prstGeom prst="rect">
            <a:avLst/>
          </a:prstGeom>
        </p:spPr>
      </p:pic>
      <p:pic>
        <p:nvPicPr>
          <p:cNvPr id="16" name="Picture 5" descr="C:\Users\1\Desktop\здравствуй, лето! - шаблон\72.png">
            <a:extLst>
              <a:ext uri="{FF2B5EF4-FFF2-40B4-BE49-F238E27FC236}">
                <a16:creationId xmlns:a16="http://schemas.microsoft.com/office/drawing/2014/main" id="{7EAA5932-3471-4CF9-B405-618A2FA65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8332" y="2242755"/>
            <a:ext cx="873796" cy="742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959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495310"/>
            <a:ext cx="6768752" cy="48974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 algn="ctr">
              <a:lnSpc>
                <a:spcPct val="115000"/>
              </a:lnSpc>
            </a:pPr>
            <a:r>
              <a:rPr lang="ru-RU" sz="2400" b="1" dirty="0">
                <a:solidFill>
                  <a:srgbClr val="0033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Фотовыставка «Природа нашего края» </a:t>
            </a:r>
            <a:endParaRPr lang="ru-RU" sz="2400" dirty="0">
              <a:solidFill>
                <a:srgbClr val="0033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716016" y="3068960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Объект 5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8F90CBC-E409-4340-B53F-BE746DDAAA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44824"/>
            <a:ext cx="8424936" cy="460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6357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323528" y="1483013"/>
            <a:ext cx="8568952" cy="5042331"/>
          </a:xfrm>
          <a:prstGeom prst="rect">
            <a:avLst/>
          </a:prstGeom>
          <a:solidFill>
            <a:schemeClr val="bg1">
              <a:alpha val="69000"/>
            </a:schemeClr>
          </a:solidFill>
          <a:ln w="28575">
            <a:noFill/>
          </a:ln>
          <a:effectLst>
            <a:glow rad="228600">
              <a:schemeClr val="bg1"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403648" y="260648"/>
            <a:ext cx="6336704" cy="936104"/>
          </a:xfrm>
          <a:prstGeom prst="rect">
            <a:avLst/>
          </a:prstGeom>
          <a:solidFill>
            <a:schemeClr val="bg1">
              <a:alpha val="69000"/>
            </a:schemeClr>
          </a:solidFill>
          <a:ln w="28575">
            <a:noFill/>
          </a:ln>
          <a:effectLst>
            <a:glow rad="228600">
              <a:schemeClr val="bg1"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6600"/>
                </a:solidFill>
                <a:latin typeface="Arial Black" panose="020B0A04020102020204" pitchFamily="34" charset="0"/>
              </a:rPr>
              <a:t>Совместная прогулка в парк с родителями </a:t>
            </a:r>
          </a:p>
        </p:txBody>
      </p:sp>
      <p:pic>
        <p:nvPicPr>
          <p:cNvPr id="4098" name="Picture 2" descr="C:\Users\1\Desktop\здравствуй, лето! - шаблон\4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08156">
            <a:off x="8187869" y="513676"/>
            <a:ext cx="476980" cy="489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1\Desktop\здравствуй, лето! - шаблон\7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037" y="356855"/>
            <a:ext cx="873796" cy="742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Изображение выглядит как человек, дерево, внешний, люди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99D25AD-40FC-4202-9CDE-6E56D13E22B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789040"/>
            <a:ext cx="4392488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Изображение выглядит как дерево, внешний, человек, земля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D4F74D9-686E-4707-BAE4-0B66D441B6A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028404"/>
            <a:ext cx="4608512" cy="25202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Изображение выглядит как дерево, внешний, человек, земля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5DFED8F-C272-4496-8C39-A6B6081C122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484783"/>
            <a:ext cx="4896544" cy="25436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D5628B9-B128-477E-B8B5-8463CF786D3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2348880"/>
            <a:ext cx="1152128" cy="1440160"/>
          </a:xfrm>
          <a:prstGeom prst="rect">
            <a:avLst/>
          </a:prstGeom>
        </p:spPr>
      </p:pic>
      <p:pic>
        <p:nvPicPr>
          <p:cNvPr id="4" name="Рисунок 3" descr="Изображение выглядит как внутренний, маленький, небо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1179DDF9-CCDC-40DE-8AA4-AAA23E800C12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59673"/>
            <a:ext cx="1368152" cy="160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32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>
            <a:extLst>
              <a:ext uri="{FF2B5EF4-FFF2-40B4-BE49-F238E27FC236}">
                <a16:creationId xmlns:a16="http://schemas.microsoft.com/office/drawing/2014/main" id="{46A75382-0E14-4999-A54D-D84D948188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8680" y="5107168"/>
            <a:ext cx="4188315" cy="9632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CA29D92-DF4A-4E4E-9DDB-5C04C9A67747}"/>
              </a:ext>
            </a:extLst>
          </p:cNvPr>
          <p:cNvSpPr/>
          <p:nvPr/>
        </p:nvSpPr>
        <p:spPr>
          <a:xfrm>
            <a:off x="323528" y="2204864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008000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Главный смысл и цель  семейной  жизни – воспитание детей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313877-FCC9-4B3B-80BC-FB5E8A86F18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35" y="4873228"/>
            <a:ext cx="1338737" cy="1868140"/>
          </a:xfrm>
          <a:prstGeom prst="rect">
            <a:avLst/>
          </a:prstGeom>
        </p:spPr>
      </p:pic>
      <p:pic>
        <p:nvPicPr>
          <p:cNvPr id="7" name="Рисунок 6" descr="Изображение выглядит как человек, сидит, маленьк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4C8DDB0-135E-4A38-8A44-135C14BCB2F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260648"/>
            <a:ext cx="1584176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1126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495310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3200" b="1" dirty="0">
                <a:ln>
                  <a:solidFill>
                    <a:srgbClr val="7030A0"/>
                  </a:solidFill>
                </a:ln>
                <a:solidFill>
                  <a:srgbClr val="0080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Вторая жизнь ненужных вещей</a:t>
            </a:r>
          </a:p>
        </p:txBody>
      </p:sp>
      <p:pic>
        <p:nvPicPr>
          <p:cNvPr id="6" name="Объект 5" descr="Изображение выглядит как стол, внутренний, сте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CEDBAC6-CDB7-410F-8BB8-E6A74ADDA1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429000"/>
            <a:ext cx="2603176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716016" y="3068960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8" name="Рисунок 7" descr="Изображение выглядит как внутренний, стена, контейнер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BD3451D5-B042-4C24-ABAA-ABBC5F9E878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429000"/>
            <a:ext cx="2808312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Изображение выглядит как стена, внутренний, маленьк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5414D38-46D8-43D0-B256-3A7F0094481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420888"/>
            <a:ext cx="3024336" cy="4104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Изображение выглядит как вертушка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B45DFAF0-D7D2-4E35-9DCE-6EB304378C3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780" y="1663529"/>
            <a:ext cx="1419221" cy="9785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Изображение выглядит как коллекция карти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194F1FC-7821-4826-A709-745165799F0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62113"/>
            <a:ext cx="1296144" cy="13681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801163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88640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3200" b="1" dirty="0">
                <a:ln>
                  <a:solidFill>
                    <a:srgbClr val="7030A0"/>
                  </a:solidFill>
                </a:ln>
                <a:solidFill>
                  <a:srgbClr val="0033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Arial Black" panose="020B0A04020102020204" pitchFamily="34" charset="0"/>
                <a:ea typeface="Verdana" pitchFamily="34" charset="0"/>
                <a:cs typeface="Verdana" pitchFamily="34" charset="0"/>
              </a:rPr>
              <a:t>Экологический десант </a:t>
            </a:r>
            <a:r>
              <a:rPr lang="ru-RU" sz="2400" b="1" dirty="0">
                <a:ln>
                  <a:solidFill>
                    <a:srgbClr val="7030A0"/>
                  </a:solidFill>
                </a:ln>
                <a:solidFill>
                  <a:srgbClr val="006600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Arial Black" panose="020B0A04020102020204" pitchFamily="34" charset="0"/>
                <a:ea typeface="Verdana" pitchFamily="34" charset="0"/>
                <a:cs typeface="Verdana" pitchFamily="34" charset="0"/>
              </a:rPr>
              <a:t>«Защити город от мусора»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73E0DBD-2D8E-4C0D-B58B-B316BF6372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429000"/>
            <a:ext cx="3258616" cy="30242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 flipV="1">
            <a:off x="1331641" y="4077072"/>
            <a:ext cx="216024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8" name="Рисунок 7" descr="Изображение выглядит как человек, ребенок, внутренний, сто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D214977-E865-4CA3-BBD6-1BA48B98B63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412776"/>
            <a:ext cx="4248472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897A1845-7B74-41A1-BB99-2DAD1D1DD9D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72" y="2852935"/>
            <a:ext cx="2715766" cy="360082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5852425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414987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109728"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28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Сбереги дерево- сдай макулатуру </a:t>
            </a:r>
          </a:p>
        </p:txBody>
      </p:sp>
      <p:pic>
        <p:nvPicPr>
          <p:cNvPr id="4" name="Объект 3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5B9DBF3-C6E1-416B-9B28-8134D565B40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44824"/>
            <a:ext cx="4104456" cy="2160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Изображение выглядит как внешний, здание, дерево, грузови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9287ED9-FA18-4CB9-A456-B20D1F9BD01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9" y="1844824"/>
            <a:ext cx="4104455" cy="2160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Изображение выглядит как здание, внешний, человек, желт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AE9101B-7E56-4810-805E-F58BE2A7D33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149080"/>
            <a:ext cx="4104455" cy="22939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Изображение выглядит как человек, здание, мужчина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AFD41A2-35A0-4871-82F0-FAF3657B6C2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11" y="4149080"/>
            <a:ext cx="4104453" cy="22939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4714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2267744" y="5013175"/>
            <a:ext cx="288032" cy="7200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A551FBC-F0FF-4C33-BAFF-4292D443FF22}"/>
              </a:ext>
            </a:extLst>
          </p:cNvPr>
          <p:cNvSpPr/>
          <p:nvPr/>
        </p:nvSpPr>
        <p:spPr>
          <a:xfrm>
            <a:off x="2195736" y="188640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2400" b="1" dirty="0">
                <a:solidFill>
                  <a:srgbClr val="003300"/>
                </a:solidFill>
                <a:latin typeface="Arial Black" panose="020B0A04020102020204" pitchFamily="34" charset="0"/>
                <a:ea typeface="+mj-ea"/>
                <a:cs typeface="+mj-cs"/>
              </a:rPr>
              <a:t>Привлечение  родителей к участию в спортивном соревновании «Зов джунглей»</a:t>
            </a:r>
            <a:endParaRPr lang="ru-RU" sz="2400" b="1" dirty="0">
              <a:solidFill>
                <a:srgbClr val="0033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 descr="Изображение выглядит как человек, пол, группа, земля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383C59A-ECB5-4B97-ACE8-D85700A3418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1659284"/>
            <a:ext cx="4032448" cy="25202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Изображение выглядит как человек, ребенок, внутренний, пол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3B7FEAA-74FC-4425-811A-2C9F866BF98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659285"/>
            <a:ext cx="4248472" cy="25202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Изображение выглядит как пол, внутренний, человек, женщ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CDD5CB6-1B55-402B-897B-AEE807BA8FA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9" y="4221087"/>
            <a:ext cx="4176463" cy="221592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 descr="Изображение выглядит как пол, внутренний, человек, потол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1B8DBE2-A6F3-4066-9127-F1C71CEBD67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221087"/>
            <a:ext cx="4032448" cy="23457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3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323528" y="1586434"/>
            <a:ext cx="8568952" cy="4938910"/>
          </a:xfrm>
          <a:prstGeom prst="rect">
            <a:avLst/>
          </a:prstGeom>
          <a:solidFill>
            <a:schemeClr val="bg1">
              <a:alpha val="69000"/>
            </a:schemeClr>
          </a:solidFill>
          <a:ln w="28575">
            <a:noFill/>
          </a:ln>
          <a:effectLst>
            <a:glow rad="228600">
              <a:schemeClr val="bg1"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13071" y="260648"/>
            <a:ext cx="8568952" cy="1152128"/>
          </a:xfrm>
          <a:prstGeom prst="rect">
            <a:avLst/>
          </a:prstGeom>
          <a:solidFill>
            <a:schemeClr val="bg1">
              <a:alpha val="69000"/>
            </a:schemeClr>
          </a:solidFill>
          <a:ln w="28575">
            <a:noFill/>
          </a:ln>
          <a:effectLst>
            <a:glow rad="228600">
              <a:schemeClr val="bg1"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33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Конкурс чтецов «Природа дарит нам добро»</a:t>
            </a:r>
            <a:r>
              <a:rPr lang="ru-RU" sz="2400" b="1" i="1" dirty="0">
                <a:solidFill>
                  <a:srgbClr val="0033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2400" b="1" dirty="0">
              <a:solidFill>
                <a:srgbClr val="0033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101" name="Picture 5" descr="C:\Users\1\Desktop\здравствуй, лето! - шаблон\7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7666" y="2390041"/>
            <a:ext cx="873796" cy="742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48E7DAF-9827-40B1-8A48-66D96B8CDAD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499" y="2093860"/>
            <a:ext cx="1463167" cy="1335140"/>
          </a:xfrm>
          <a:prstGeom prst="rect">
            <a:avLst/>
          </a:prstGeom>
        </p:spPr>
      </p:pic>
      <p:pic>
        <p:nvPicPr>
          <p:cNvPr id="4" name="Рисунок 3" descr="Изображение выглядит как пол, человек, внутренний, занавес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0785FBA-C1DF-4DC6-A010-A5AE1799FBB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68" y="4077072"/>
            <a:ext cx="3559762" cy="2376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Изображение выглядит как человек, пол, женщина, сте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EB552A9-6E40-4DAE-9409-6BB859B1355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586434"/>
            <a:ext cx="2592288" cy="26642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 descr="Изображение выглядит как пол, внутренний, окно, передн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410FFA3A-1506-4378-8627-34C02BEF57A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1" y="4077072"/>
            <a:ext cx="3661951" cy="2376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CD042E3-56E2-489C-9739-6EE01CF4A58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7420" y="5271566"/>
            <a:ext cx="1463167" cy="134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19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человек, сидит, маленьк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84C8DDB0-135E-4A38-8A44-135C14BCB2F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260648"/>
            <a:ext cx="1584176" cy="1584176"/>
          </a:xfrm>
          <a:prstGeom prst="rect">
            <a:avLst/>
          </a:prstGeom>
        </p:spPr>
      </p:pic>
      <p:sp>
        <p:nvSpPr>
          <p:cNvPr id="13" name="Объект 12">
            <a:extLst>
              <a:ext uri="{FF2B5EF4-FFF2-40B4-BE49-F238E27FC236}">
                <a16:creationId xmlns:a16="http://schemas.microsoft.com/office/drawing/2014/main" id="{526BACD3-230F-4217-AA3D-5121DF048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7744" y="404665"/>
            <a:ext cx="5040560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Группа в социальной сети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6514D1-98DA-4446-96A2-EF1A2E7EDC0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204865"/>
            <a:ext cx="4176464" cy="4248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563444B-9E8F-4AEC-ACA9-261EC3E5EFC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209047"/>
            <a:ext cx="4032448" cy="4244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93111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23528" y="2132856"/>
            <a:ext cx="8568952" cy="439248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проведения проекта</a:t>
            </a: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были составлены рекомендации</a:t>
            </a: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8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организуйте детям режим труда и отдыха;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научите ребенка самостоятельно выполнять нормы и правила гигиены;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отнеситесь внимательно к досугу вашего ребенка, ограничивайте время, проведенное за экраном компьютера или телевизора;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установите в семье традиции здорового питания и употребления в пищу полезных для здоровья продуктов;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проводите с ребенком больше времени, организуя для этого совместный досуг;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научите ребенка основам безопасности жизнедеятельности (правилам дорожного движения, соблюдение правил безопасности при занятиях спортом);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важно, чтобы ребенок имел элементарные представления о том, как устроено тело человека, что способствует заболеванию и как можно этого избежать;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атмосфера в семье должна быть доброжелательной, так как важно сохранять как физическое, так и психическое здоровье детей;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относитесь к своему ребенку доброжелательно, уважайте его мнение, цените его, прислушивайтесь к нему;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совершайте со своим ребенком прогулки на свежем воздухе всей семьей, походы и экскурсии!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EBFD69D-1B63-474A-A2EA-8905EA905D28}"/>
              </a:ext>
            </a:extLst>
          </p:cNvPr>
          <p:cNvSpPr/>
          <p:nvPr/>
        </p:nvSpPr>
        <p:spPr>
          <a:xfrm>
            <a:off x="2267744" y="476672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Рекомендации для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29258046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23528" y="2060848"/>
            <a:ext cx="8568952" cy="4464496"/>
          </a:xfrm>
        </p:spPr>
        <p:txBody>
          <a:bodyPr>
            <a:normAutofit fontScale="85000" lnSpcReduction="20000"/>
          </a:bodyPr>
          <a:lstStyle/>
          <a:p>
            <a:pPr indent="114300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800" b="1" dirty="0">
                <a:solidFill>
                  <a:srgbClr val="6633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Сотрудничество педагогов и родителей позволяет лучше узнать ребёнка, посмотреть на него с разных позиций, увидеть в разных ситуациях, а, следовательно, помочь в понимании его индивидуальных особенностей, развитии способностей ребёнка, в преодолении его негативных поступков и проявлений в поведении, формирование ценных жизненных ориентаций.</a:t>
            </a:r>
          </a:p>
          <a:p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2A3537A-D79F-44A1-9B53-1BE2DA8EEE61}"/>
              </a:ext>
            </a:extLst>
          </p:cNvPr>
          <p:cNvSpPr/>
          <p:nvPr/>
        </p:nvSpPr>
        <p:spPr>
          <a:xfrm>
            <a:off x="2483768" y="476672"/>
            <a:ext cx="62646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rgbClr val="062806"/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Заключение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62806"/>
              </a:solidFill>
              <a:effectLst/>
              <a:uLnTx/>
              <a:uFillTx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0287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2-012-Spasibo-za-vnimanie.jpg">
            <a:extLst>
              <a:ext uri="{FF2B5EF4-FFF2-40B4-BE49-F238E27FC236}">
                <a16:creationId xmlns:a16="http://schemas.microsoft.com/office/drawing/2014/main" id="{1C53AE2F-CE1C-41FB-9E39-6308D637900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16632"/>
            <a:ext cx="8640960" cy="6624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55A572-F9ED-4F69-B764-AD17260B35E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190" y="0"/>
            <a:ext cx="1584176" cy="12871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C17E01-146B-4AFF-B66B-47C634F05B9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366" y="1"/>
            <a:ext cx="1579749" cy="11967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0490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2204864"/>
            <a:ext cx="8568952" cy="4320480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ФГОС утвержден 17.10.2013 года  и вступил в силу с 01.01.2014 года.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Одна из задач детского сада по ФГОС -«повернуться» лицом к семье, оказать ей педагогическую помощь, привлечь семью на свою сторону в плане единых подходов в воспитании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8692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2060848"/>
            <a:ext cx="8568952" cy="4608512"/>
          </a:xfrm>
        </p:spPr>
        <p:txBody>
          <a:bodyPr>
            <a:normAutofit fontScale="85000" lnSpcReduction="20000"/>
          </a:bodyPr>
          <a:lstStyle/>
          <a:p>
            <a:pPr marL="0" lvl="0" indent="228600">
              <a:buFont typeface="Wingdings" pitchFamily="2" charset="2"/>
              <a:buChar char="v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«..сотрудничество Организации с семьёй»;</a:t>
            </a:r>
          </a:p>
          <a:p>
            <a:pPr marL="0" lvl="0" indent="228600">
              <a:buFont typeface="Wingdings" pitchFamily="2" charset="2"/>
              <a:buChar char="v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«..оказание помощи родителям (законным представителям) в воспитании детей, охране и укреплении их физического и психического здоровья, в развитии индивидуальных способностей и необходимой коррекции нарушений их развития»;</a:t>
            </a:r>
          </a:p>
          <a:p>
            <a:pPr marL="0" lvl="0" indent="228600">
              <a:buFont typeface="Wingdings" pitchFamily="2" charset="2"/>
              <a:buChar char="v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«взаимодействие с родителями (законными представителями) по вопросам образования ребёнка, непосредственного вовлечения их в образовательную деятельность, в том числе посредством создания </a:t>
            </a:r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образовательных проектов совместно с семьёй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основе выявления потребностей и поддержки образовательных инициатив семьи»;</a:t>
            </a:r>
          </a:p>
          <a:p>
            <a:pPr marL="0" lvl="0" indent="228600">
              <a:buFont typeface="Wingdings" pitchFamily="2" charset="2"/>
              <a:buChar char="v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«обсуждение с родителями (законными представителями) детей вопросов, связанных с реализацией Программы ДОУ»;</a:t>
            </a:r>
          </a:p>
          <a:p>
            <a:pPr marL="0" lvl="0" indent="228600">
              <a:buFont typeface="Wingdings" pitchFamily="2" charset="2"/>
              <a:buChar char="v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«информирования родителей (законных представителей) и общественности относительно целей ДО, общих для всего образовательного пространства РФ»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F8B2B81-FE6D-49B2-9A44-9267033601E8}"/>
              </a:ext>
            </a:extLst>
          </p:cNvPr>
          <p:cNvSpPr/>
          <p:nvPr/>
        </p:nvSpPr>
        <p:spPr>
          <a:xfrm>
            <a:off x="2123728" y="332656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15A6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ФГОС ДО </a:t>
            </a:r>
          </a:p>
          <a:p>
            <a:r>
              <a:rPr lang="ru-RU" sz="2400" b="1" dirty="0">
                <a:solidFill>
                  <a:srgbClr val="15A6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(установки по работе с родителями)</a:t>
            </a:r>
            <a:br>
              <a:rPr lang="ru-RU" sz="2400" b="1" dirty="0">
                <a:solidFill>
                  <a:srgbClr val="15A60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b="1" dirty="0">
              <a:solidFill>
                <a:srgbClr val="15A60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709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60648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3200" b="1" i="1" dirty="0">
                <a:solidFill>
                  <a:srgbClr val="0033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Принципы ДОУ №34 по работе с родителями:</a:t>
            </a:r>
            <a:endParaRPr lang="ru-RU" sz="4400" b="1" dirty="0">
              <a:ln>
                <a:solidFill>
                  <a:srgbClr val="7030A0"/>
                </a:solidFill>
              </a:ln>
              <a:solidFill>
                <a:srgbClr val="003300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276872"/>
            <a:ext cx="4038600" cy="4176464"/>
          </a:xfrm>
        </p:spPr>
        <p:txBody>
          <a:bodyPr>
            <a:normAutofit/>
          </a:bodyPr>
          <a:lstStyle/>
          <a:p>
            <a:pPr marL="0" lvl="0" indent="0" fontAlgn="base">
              <a:buFont typeface="Wingdings" pitchFamily="2" charset="2"/>
              <a:buChar char="v"/>
            </a:pPr>
            <a:r>
              <a:rPr lang="ru-RU" sz="2400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Целенаправленность </a:t>
            </a:r>
          </a:p>
          <a:p>
            <a:pPr marL="0" lvl="0" indent="0" fontAlgn="base">
              <a:buFont typeface="Wingdings" pitchFamily="2" charset="2"/>
              <a:buChar char="v"/>
            </a:pPr>
            <a:r>
              <a:rPr lang="ru-RU" sz="2400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Систематичность </a:t>
            </a:r>
          </a:p>
          <a:p>
            <a:pPr marL="0" lvl="0" indent="0" fontAlgn="base">
              <a:buFont typeface="Wingdings" pitchFamily="2" charset="2"/>
              <a:buChar char="v"/>
            </a:pPr>
            <a:r>
              <a:rPr lang="ru-RU" sz="2400" dirty="0" err="1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Поэтапность</a:t>
            </a:r>
            <a:endParaRPr lang="ru-RU" sz="2400" dirty="0">
              <a:solidFill>
                <a:srgbClr val="66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fontAlgn="base">
              <a:buFont typeface="Wingdings" pitchFamily="2" charset="2"/>
              <a:buChar char="v"/>
            </a:pPr>
            <a:r>
              <a:rPr lang="ru-RU" sz="2400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Дифференцированный подход к работе с родителями с учетом много-аспектной  специфики каждой семьи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09864" y="2276872"/>
            <a:ext cx="4038600" cy="4176464"/>
          </a:xfrm>
        </p:spPr>
        <p:txBody>
          <a:bodyPr>
            <a:normAutofit/>
          </a:bodyPr>
          <a:lstStyle/>
          <a:p>
            <a:pPr marL="0" lvl="0" indent="0" fontAlgn="base">
              <a:buFont typeface="Wingdings" pitchFamily="2" charset="2"/>
              <a:buChar char="v"/>
            </a:pPr>
            <a:r>
              <a:rPr lang="ru-RU" sz="2400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Доброжелательность</a:t>
            </a:r>
          </a:p>
          <a:p>
            <a:pPr marL="0" lvl="0" indent="0" fontAlgn="base">
              <a:buFont typeface="Wingdings" pitchFamily="2" charset="2"/>
              <a:buChar char="v"/>
            </a:pPr>
            <a:r>
              <a:rPr lang="ru-RU" sz="2400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Открытость</a:t>
            </a:r>
          </a:p>
          <a:p>
            <a:pPr marL="0" lvl="0" indent="0" fontAlgn="base">
              <a:buFont typeface="Wingdings" pitchFamily="2" charset="2"/>
              <a:buChar char="v"/>
            </a:pPr>
            <a:r>
              <a:rPr lang="ru-RU" sz="2400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Взаимопонимание</a:t>
            </a:r>
          </a:p>
          <a:p>
            <a:pPr marL="0" lvl="0" indent="0" fontAlgn="base">
              <a:buFont typeface="Wingdings" pitchFamily="2" charset="2"/>
              <a:buChar char="v"/>
            </a:pPr>
            <a:r>
              <a:rPr lang="ru-RU" sz="2400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Доверие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831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2780928"/>
            <a:ext cx="8640960" cy="37444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Осуществление взаимодействие педагогов и родителей с помощью разных форм и методов, для формирования ценных жизненных ориентаций в жизни ребенка.</a:t>
            </a:r>
            <a:endParaRPr lang="ru-RU" sz="2800" b="1" cap="all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1D1C5B1-78E6-462B-BBCB-F8A5B37219F1}"/>
              </a:ext>
            </a:extLst>
          </p:cNvPr>
          <p:cNvSpPr/>
          <p:nvPr/>
        </p:nvSpPr>
        <p:spPr>
          <a:xfrm>
            <a:off x="3707904" y="332656"/>
            <a:ext cx="33123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003300"/>
                </a:solidFill>
              </a:rPr>
              <a:t>Цель</a:t>
            </a:r>
            <a:r>
              <a:rPr lang="en-US" sz="4400" dirty="0">
                <a:solidFill>
                  <a:srgbClr val="003300"/>
                </a:solidFill>
              </a:rPr>
              <a:t>:</a:t>
            </a:r>
            <a:endParaRPr lang="ru-RU" sz="4400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83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9AD1C39-657F-4DA2-8414-311CEDB29185}"/>
              </a:ext>
            </a:extLst>
          </p:cNvPr>
          <p:cNvSpPr/>
          <p:nvPr/>
        </p:nvSpPr>
        <p:spPr>
          <a:xfrm>
            <a:off x="571472" y="2428868"/>
            <a:ext cx="81439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ru-RU" sz="20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altLang="ru-RU" sz="20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Повысить уровень компетентности родителей и привлечь их к сотрудничеству в вопросах развития детей.</a:t>
            </a:r>
            <a:endParaRPr lang="en-US" altLang="ru-RU" sz="2000" b="1" dirty="0">
              <a:solidFill>
                <a:srgbClr val="66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Tx/>
              <a:buChar char="-"/>
            </a:pPr>
            <a:endParaRPr lang="ru-RU" altLang="ru-RU" sz="2000" b="1" dirty="0">
              <a:solidFill>
                <a:srgbClr val="66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Char char="-"/>
            </a:pPr>
            <a:r>
              <a:rPr lang="ru-RU" altLang="ru-RU" sz="20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Обеспечить информационно – просветительскую</a:t>
            </a:r>
            <a:r>
              <a:rPr lang="en-US" altLang="ru-RU" sz="20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поддержку выбора родителями направлений в развитии и воспитании посредством выработки компетентной</a:t>
            </a:r>
            <a:r>
              <a:rPr lang="en-US" altLang="ru-RU" sz="20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педагогической позиции по отношению к собственному ребенку.</a:t>
            </a:r>
            <a:endParaRPr lang="en-US" altLang="ru-RU" sz="2000" b="1" dirty="0">
              <a:solidFill>
                <a:srgbClr val="66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ru-RU" altLang="ru-RU" sz="2000" b="1" dirty="0">
              <a:solidFill>
                <a:srgbClr val="66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sz="20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000" b="1" dirty="0">
                <a:solidFill>
                  <a:srgbClr val="66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Работать в тесном контакте с семьями воспитанников.</a:t>
            </a:r>
          </a:p>
          <a:p>
            <a:pPr>
              <a:spcBef>
                <a:spcPct val="0"/>
              </a:spcBef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EE17309-10AC-4A27-9BA2-A22AC2AD7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1880" y="404665"/>
            <a:ext cx="2808312" cy="108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en-US" sz="36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3600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75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BEE17309-10AC-4A27-9BA2-A22AC2AD7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060848"/>
            <a:ext cx="8712968" cy="45365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003300"/>
                </a:solidFill>
              </a:rPr>
              <a:t>Воспитатель – главная фигура непосредственного взаимодействия и всех контактов с детьми и семьями воспитанников.</a:t>
            </a:r>
          </a:p>
          <a:p>
            <a:pPr marL="0" indent="0" algn="ctr">
              <a:buNone/>
            </a:pPr>
            <a:endParaRPr lang="ru-RU" sz="44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41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BEE17309-10AC-4A27-9BA2-A22AC2AD7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2492896"/>
            <a:ext cx="8712968" cy="41044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 готовы воспитывать вместе, но  не вместо Вас!</a:t>
            </a:r>
          </a:p>
          <a:p>
            <a:pPr marL="0" indent="0" algn="ctr">
              <a:buNone/>
            </a:pPr>
            <a:endParaRPr lang="ru-RU" sz="4400" b="1" dirty="0">
              <a:solidFill>
                <a:srgbClr val="003300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366979B-D0A7-47B8-8888-097019BBF003}"/>
              </a:ext>
            </a:extLst>
          </p:cNvPr>
          <p:cNvSpPr/>
          <p:nvPr/>
        </p:nvSpPr>
        <p:spPr>
          <a:xfrm>
            <a:off x="1763688" y="332656"/>
            <a:ext cx="59046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>
                <a:solidFill>
                  <a:srgbClr val="15A6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Наше правило.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5D8008-8D61-4233-8EBD-936FBDCA06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33055"/>
            <a:ext cx="8568952" cy="259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2419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1021</Words>
  <Application>Microsoft Office PowerPoint</Application>
  <PresentationFormat>Экран (4:3)</PresentationFormat>
  <Paragraphs>171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Batang</vt:lpstr>
      <vt:lpstr>Arial</vt:lpstr>
      <vt:lpstr>Arial Black</vt:lpstr>
      <vt:lpstr>Calibri</vt:lpstr>
      <vt:lpstr>Century Schoolbook</vt:lpstr>
      <vt:lpstr>Lucida Sans Unicode</vt:lpstr>
      <vt:lpstr>Times New Roman</vt:lpstr>
      <vt:lpstr>Verdana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maiiabakulina@dnevnik.ru</cp:lastModifiedBy>
  <cp:revision>120</cp:revision>
  <dcterms:created xsi:type="dcterms:W3CDTF">2016-06-29T12:04:20Z</dcterms:created>
  <dcterms:modified xsi:type="dcterms:W3CDTF">2018-07-21T15:06:38Z</dcterms:modified>
</cp:coreProperties>
</file>