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60" r:id="rId2"/>
    <p:sldId id="279" r:id="rId3"/>
    <p:sldId id="281" r:id="rId4"/>
    <p:sldId id="282" r:id="rId5"/>
    <p:sldId id="283" r:id="rId6"/>
    <p:sldId id="284" r:id="rId7"/>
    <p:sldId id="285" r:id="rId8"/>
    <p:sldId id="286" r:id="rId9"/>
    <p:sldId id="287" r:id="rId10"/>
    <p:sldId id="288" r:id="rId11"/>
    <p:sldId id="289" r:id="rId12"/>
    <p:sldId id="280" r:id="rId13"/>
    <p:sldId id="274" r:id="rId14"/>
  </p:sldIdLst>
  <p:sldSz cx="9144000" cy="6858000" type="screen4x3"/>
  <p:notesSz cx="6858000" cy="9144000"/>
  <p:embeddedFontLst>
    <p:embeddedFont>
      <p:font typeface="Romana Script" pitchFamily="34" charset="-52"/>
      <p:regular r:id="rId15"/>
    </p:embeddedFont>
    <p:embeddedFont>
      <p:font typeface="Calibri" pitchFamily="34" charset="0"/>
      <p:regular r:id="rId16"/>
      <p:bold r:id="rId17"/>
      <p:italic r:id="rId18"/>
      <p:boldItalic r:id="rId19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75F09"/>
    <a:srgbClr val="002B82"/>
    <a:srgbClr val="C85F08"/>
    <a:srgbClr val="A95007"/>
    <a:srgbClr val="2E6EBC"/>
    <a:srgbClr val="DF3C0F"/>
    <a:srgbClr val="6CA62C"/>
    <a:srgbClr val="E4931C"/>
    <a:srgbClr val="FFE89F"/>
    <a:srgbClr val="0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04.03.2018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04.03.2018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04.03.2018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04.03.2018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04.03.2018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04.03.2018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04.03.2018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04.03.2018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EA744C-FE01-496A-A041-ED93458D1002}" type="datetimeFigureOut">
              <a:rPr lang="ru-RU" smtClean="0"/>
              <a:pPr/>
              <a:t>04.03.2018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kartinki.me/pic/201306/1600x1200/kartinki.me-12514.jpg" TargetMode="External"/><Relationship Id="rId3" Type="http://schemas.openxmlformats.org/officeDocument/2006/relationships/hyperlink" Target="https://img-fotki.yandex.ru/get/196161/59038721.1b/0_61b54f_9b5b4b47_orig" TargetMode="External"/><Relationship Id="rId7" Type="http://schemas.openxmlformats.org/officeDocument/2006/relationships/hyperlink" Target="https://s-media-cache-ak0.pinimg.com/564x/c4/17/09/c41709782019fae1ed3f070f4c997409.jpg" TargetMode="External"/><Relationship Id="rId2" Type="http://schemas.openxmlformats.org/officeDocument/2006/relationships/hyperlink" Target="http://elenaranko.ucoz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s2.pic4you.ru/allimage/y2013/08-12/12216/3703157.png" TargetMode="External"/><Relationship Id="rId5" Type="http://schemas.openxmlformats.org/officeDocument/2006/relationships/hyperlink" Target="http://zezete2.z.e.pic.centerblog.net/o/d88658cb.png" TargetMode="External"/><Relationship Id="rId4" Type="http://schemas.openxmlformats.org/officeDocument/2006/relationships/hyperlink" Target="https://img-fotki.yandex.ru/get/6614/27302857.a04/0_b4cfb_fedd890d_ori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971600" y="260648"/>
            <a:ext cx="7200800" cy="441493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000" b="1" dirty="0">
                <a:ln w="19050">
                  <a:noFill/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mana Script" pitchFamily="34" charset="-52"/>
                <a:cs typeface="Arial" charset="0"/>
              </a:rPr>
              <a:t>Математический диктант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000" b="1" dirty="0">
                <a:ln w="19050">
                  <a:noFill/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mana Script" pitchFamily="34" charset="-52"/>
                <a:cs typeface="Arial" charset="0"/>
              </a:rPr>
              <a:t>по теме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000" b="1" dirty="0" smtClean="0">
                <a:ln w="19050">
                  <a:noFill/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mana Script" pitchFamily="34" charset="-52"/>
                <a:cs typeface="Arial" charset="0"/>
              </a:rPr>
              <a:t>«Нумерация.</a:t>
            </a:r>
            <a:endParaRPr lang="ru-RU" sz="4000" b="1" dirty="0">
              <a:ln w="19050">
                <a:noFill/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Romana Script" pitchFamily="34" charset="-52"/>
              <a:cs typeface="Arial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000" b="1" dirty="0">
                <a:ln w="19050">
                  <a:noFill/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mana Script" pitchFamily="34" charset="-52"/>
                <a:cs typeface="Arial" charset="0"/>
              </a:rPr>
              <a:t>Числа от 1 до </a:t>
            </a:r>
            <a:r>
              <a:rPr lang="ru-RU" sz="4000" b="1" dirty="0" smtClean="0">
                <a:ln w="19050">
                  <a:noFill/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mana Script" pitchFamily="34" charset="-52"/>
                <a:cs typeface="Arial" charset="0"/>
              </a:rPr>
              <a:t>20</a:t>
            </a:r>
            <a:r>
              <a:rPr lang="ru-RU" sz="4000" b="1" dirty="0">
                <a:ln w="19050">
                  <a:noFill/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mana Script" pitchFamily="34" charset="-52"/>
                <a:cs typeface="Arial" charset="0"/>
              </a:rPr>
              <a:t>»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000" b="1" dirty="0">
                <a:ln w="19050">
                  <a:noFill/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mana Script" pitchFamily="34" charset="-52"/>
                <a:cs typeface="Arial" charset="0"/>
              </a:rPr>
              <a:t>Часть </a:t>
            </a:r>
            <a:r>
              <a:rPr lang="ru-RU" sz="4000" b="1" dirty="0" smtClean="0">
                <a:ln w="19050">
                  <a:noFill/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mana Script" pitchFamily="34" charset="-52"/>
                <a:cs typeface="Arial" charset="0"/>
              </a:rPr>
              <a:t>4</a:t>
            </a:r>
            <a:endParaRPr lang="ru-RU" sz="4000" b="1" dirty="0">
              <a:ln w="19050">
                <a:noFill/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Romana Script" pitchFamily="34" charset="-52"/>
              <a:cs typeface="Arial" charset="0"/>
            </a:endParaRP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91680" y="6381328"/>
            <a:ext cx="5616624" cy="432048"/>
          </a:xfrm>
          <a:prstGeom prst="roundRect">
            <a:avLst>
              <a:gd name="adj" fmla="val 1782"/>
            </a:avLst>
          </a:prstGeom>
          <a:solidFill>
            <a:schemeClr val="bg1"/>
          </a:solidFill>
        </p:spPr>
        <p:txBody>
          <a:bodyPr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1200" b="1" i="1" dirty="0" smtClean="0">
                <a:solidFill>
                  <a:schemeClr val="accent1">
                    <a:lumMod val="50000"/>
                  </a:schemeClr>
                </a:solidFill>
                <a:latin typeface="Romana Script" pitchFamily="34" charset="-52"/>
                <a:cs typeface="Times New Roman" pitchFamily="18" charset="0"/>
              </a:rPr>
              <a:t>Автор презентации: Фокина Лидия Петровна, </a:t>
            </a:r>
            <a:r>
              <a:rPr lang="ru-RU" sz="1200" b="1" i="1" dirty="0" smtClean="0">
                <a:solidFill>
                  <a:schemeClr val="accent1">
                    <a:lumMod val="50000"/>
                  </a:schemeClr>
                </a:solidFill>
                <a:latin typeface="Romana Script" pitchFamily="34" charset="-52"/>
                <a:cs typeface="Times New Roman" pitchFamily="18" charset="0"/>
              </a:rPr>
              <a:t>учитель </a:t>
            </a:r>
            <a:r>
              <a:rPr lang="ru-RU" sz="1200" b="1" i="1" dirty="0" smtClean="0">
                <a:solidFill>
                  <a:schemeClr val="accent1">
                    <a:lumMod val="50000"/>
                  </a:schemeClr>
                </a:solidFill>
                <a:latin typeface="Romana Script" pitchFamily="34" charset="-52"/>
                <a:cs typeface="Times New Roman" pitchFamily="18" charset="0"/>
              </a:rPr>
              <a:t>начальных классов </a:t>
            </a:r>
            <a:endParaRPr lang="ru-RU" sz="1200" b="1" i="1" dirty="0" smtClean="0">
              <a:solidFill>
                <a:schemeClr val="accent1">
                  <a:lumMod val="50000"/>
                </a:schemeClr>
              </a:solidFill>
              <a:latin typeface="Romana Script" pitchFamily="34" charset="-52"/>
              <a:cs typeface="Times New Roman" pitchFamily="18" charset="0"/>
            </a:endParaRPr>
          </a:p>
          <a:p>
            <a:pPr>
              <a:spcBef>
                <a:spcPts val="0"/>
              </a:spcBef>
              <a:buNone/>
            </a:pPr>
            <a:r>
              <a:rPr lang="ru-RU" sz="1200" b="1" i="1" dirty="0" smtClean="0">
                <a:solidFill>
                  <a:schemeClr val="accent1">
                    <a:lumMod val="50000"/>
                  </a:schemeClr>
                </a:solidFill>
                <a:latin typeface="Romana Script" pitchFamily="34" charset="-52"/>
                <a:cs typeface="Times New Roman" pitchFamily="18" charset="0"/>
              </a:rPr>
              <a:t>МКОУ </a:t>
            </a:r>
            <a:r>
              <a:rPr lang="ru-RU" sz="1200" b="1" i="1" dirty="0" smtClean="0">
                <a:solidFill>
                  <a:schemeClr val="accent1">
                    <a:lumMod val="50000"/>
                  </a:schemeClr>
                </a:solidFill>
                <a:latin typeface="Romana Script" pitchFamily="34" charset="-52"/>
                <a:cs typeface="Times New Roman" pitchFamily="18" charset="0"/>
              </a:rPr>
              <a:t>СОШ ст. Евсино </a:t>
            </a:r>
            <a:r>
              <a:rPr lang="ru-RU" sz="1200" b="1" i="1" dirty="0" err="1" smtClean="0">
                <a:solidFill>
                  <a:schemeClr val="accent1">
                    <a:lumMod val="50000"/>
                  </a:schemeClr>
                </a:solidFill>
                <a:latin typeface="Romana Script" pitchFamily="34" charset="-52"/>
                <a:cs typeface="Times New Roman" pitchFamily="18" charset="0"/>
              </a:rPr>
              <a:t>Искитимского</a:t>
            </a:r>
            <a:r>
              <a:rPr lang="ru-RU" sz="1200" b="1" i="1" dirty="0" smtClean="0">
                <a:solidFill>
                  <a:schemeClr val="accent1">
                    <a:lumMod val="50000"/>
                  </a:schemeClr>
                </a:solidFill>
                <a:latin typeface="Romana Script" pitchFamily="34" charset="-52"/>
                <a:cs typeface="Times New Roman" pitchFamily="18" charset="0"/>
              </a:rPr>
              <a:t> </a:t>
            </a:r>
            <a:r>
              <a:rPr lang="ru-RU" sz="1200" b="1" i="1" dirty="0" smtClean="0">
                <a:solidFill>
                  <a:schemeClr val="accent1">
                    <a:lumMod val="50000"/>
                  </a:schemeClr>
                </a:solidFill>
                <a:latin typeface="Romana Script" pitchFamily="34" charset="-52"/>
                <a:cs typeface="Times New Roman" pitchFamily="18" charset="0"/>
              </a:rPr>
              <a:t>района Новосибирской области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71700" y="6381327"/>
            <a:ext cx="5400600" cy="452569"/>
          </a:xfrm>
          <a:prstGeom prst="roundRect">
            <a:avLst>
              <a:gd name="adj" fmla="val 1782"/>
            </a:avLst>
          </a:prstGeom>
          <a:solidFill>
            <a:schemeClr val="bg1"/>
          </a:solidFill>
        </p:spPr>
        <p:txBody>
          <a:bodyPr anchor="ctr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Вопрос </a:t>
            </a:r>
            <a:r>
              <a:rPr lang="ru-RU" sz="2400" b="1" i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9</a:t>
            </a:r>
            <a:endParaRPr lang="ru-RU" sz="2400" b="1" i="1" dirty="0" smtClean="0">
              <a:solidFill>
                <a:schemeClr val="accent1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691680" y="548680"/>
            <a:ext cx="576064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Найдите разность чисел 14 и 4.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12985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71700" y="6381327"/>
            <a:ext cx="5400600" cy="452569"/>
          </a:xfrm>
          <a:prstGeom prst="roundRect">
            <a:avLst>
              <a:gd name="adj" fmla="val 1782"/>
            </a:avLst>
          </a:prstGeom>
          <a:solidFill>
            <a:schemeClr val="bg1"/>
          </a:solidFill>
        </p:spPr>
        <p:txBody>
          <a:bodyPr anchor="ctr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Вопрос </a:t>
            </a: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10</a:t>
            </a:r>
            <a:endParaRPr lang="ru-RU" sz="2400" b="1" i="1" dirty="0" smtClean="0">
              <a:solidFill>
                <a:schemeClr val="accent1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691680" y="548680"/>
            <a:ext cx="576064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Продолжите высказывание: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</a:rPr>
              <a:t>18 – это 10 и … </a:t>
            </a: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Calibri"/>
              </a:rPr>
              <a:t>.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2961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672268" y="548680"/>
            <a:ext cx="5760641" cy="720080"/>
          </a:xfrm>
          <a:prstGeom prst="rect">
            <a:avLst/>
          </a:prstGeom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sz="4800" b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ea typeface="+mn-ea"/>
                <a:cs typeface="Calibri" pitchFamily="34" charset="0"/>
              </a:rPr>
              <a:t>Проверьте себя</a:t>
            </a:r>
            <a:endParaRPr lang="ru-RU" sz="4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1672269" y="1556792"/>
            <a:ext cx="5760640" cy="3672408"/>
          </a:xfrm>
          <a:prstGeom prst="rect">
            <a:avLst/>
          </a:prstGeom>
        </p:spPr>
        <p:txBody>
          <a:bodyPr numCol="2"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1. </a:t>
            </a:r>
            <a:r>
              <a:rPr lang="ru-RU" sz="4800" b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9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2. </a:t>
            </a:r>
            <a:r>
              <a:rPr lang="ru-RU" sz="4800" b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7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3. </a:t>
            </a:r>
            <a:r>
              <a:rPr lang="ru-RU" sz="4800" b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13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4. </a:t>
            </a:r>
            <a:r>
              <a:rPr lang="ru-RU" sz="4800" b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16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5. </a:t>
            </a:r>
            <a:r>
              <a:rPr lang="ru-RU" sz="4800" b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19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6. </a:t>
            </a:r>
            <a:r>
              <a:rPr lang="ru-RU" sz="4800" b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18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7. </a:t>
            </a:r>
            <a:r>
              <a:rPr lang="ru-RU" sz="4800" b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20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8. </a:t>
            </a:r>
            <a:r>
              <a:rPr lang="ru-RU" sz="4800" b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15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9. </a:t>
            </a:r>
            <a:r>
              <a:rPr lang="ru-RU" sz="4800" b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10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10. </a:t>
            </a:r>
            <a:r>
              <a:rPr lang="ru-RU" sz="4800" b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8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endParaRPr lang="ru-RU" sz="4800" b="1" dirty="0">
              <a:solidFill>
                <a:schemeClr val="accent3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6824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601" y="1268760"/>
            <a:ext cx="7200800" cy="371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i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Автор шаблона: </a:t>
            </a:r>
            <a:r>
              <a:rPr lang="ru-RU" sz="1400" b="1" i="1" dirty="0" err="1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Ранько</a:t>
            </a:r>
            <a:r>
              <a:rPr lang="ru-RU" sz="1400" b="1" i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Елена Алексеевна </a:t>
            </a:r>
            <a:r>
              <a:rPr lang="en-US" sz="1400" i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  <a:hlinkClick r:id="rId2"/>
              </a:rPr>
              <a:t>http://elenaranko.ucoz.ru/</a:t>
            </a:r>
            <a:r>
              <a:rPr lang="ru-RU" sz="1400" i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endParaRPr lang="ru-RU" sz="1400" b="1" i="1" dirty="0" smtClean="0">
              <a:solidFill>
                <a:schemeClr val="accent1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114000"/>
              </a:lnSpc>
            </a:pPr>
            <a:r>
              <a:rPr lang="ru-RU" sz="1400" b="1" i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Пчела (автор </a:t>
            </a:r>
            <a:r>
              <a:rPr lang="ru-RU" sz="1400" b="1" i="1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отрисовки</a:t>
            </a:r>
            <a:r>
              <a:rPr lang="ru-RU" sz="1400" b="1" i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1400" b="1" i="1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Gapusja</a:t>
            </a:r>
            <a:r>
              <a:rPr lang="ru-RU" sz="1400" b="1" i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):</a:t>
            </a:r>
          </a:p>
          <a:p>
            <a:pPr>
              <a:lnSpc>
                <a:spcPct val="114000"/>
              </a:lnSpc>
            </a:pPr>
            <a:r>
              <a:rPr lang="en-US" sz="1400" i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  <a:hlinkClick r:id="rId3"/>
              </a:rPr>
              <a:t>https://img-fotki.yandex.ru/get/196161/59038721.1b/0_61b54f_9b5b4b47_orig</a:t>
            </a:r>
            <a:r>
              <a:rPr lang="ru-RU" sz="1400" i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</a:p>
          <a:p>
            <a:pPr>
              <a:lnSpc>
                <a:spcPct val="114000"/>
              </a:lnSpc>
            </a:pPr>
            <a:r>
              <a:rPr lang="ru-RU" sz="1400" b="1" i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Соты:</a:t>
            </a:r>
          </a:p>
          <a:p>
            <a:pPr>
              <a:lnSpc>
                <a:spcPct val="114000"/>
              </a:lnSpc>
            </a:pPr>
            <a:r>
              <a:rPr lang="en-US" sz="1400" i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  <a:hlinkClick r:id="rId4"/>
              </a:rPr>
              <a:t>https://img-fotki.yandex.ru/get/6614/27302857.a04/0_b4cfb_fedd890d_orig</a:t>
            </a:r>
            <a:r>
              <a:rPr lang="ru-RU" sz="1400" i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</a:p>
          <a:p>
            <a:pPr>
              <a:lnSpc>
                <a:spcPct val="114000"/>
              </a:lnSpc>
            </a:pPr>
            <a:r>
              <a:rPr lang="ru-RU" sz="1400" b="1" i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Синий цветок:</a:t>
            </a:r>
          </a:p>
          <a:p>
            <a:pPr>
              <a:lnSpc>
                <a:spcPct val="114000"/>
              </a:lnSpc>
            </a:pPr>
            <a:r>
              <a:rPr lang="en-US" sz="1400" i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  <a:hlinkClick r:id="rId5"/>
              </a:rPr>
              <a:t>http://zezete2.z.e.pic.centerblog.net/o/d88658cb.png</a:t>
            </a:r>
            <a:r>
              <a:rPr lang="ru-RU" sz="1400" i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</a:p>
          <a:p>
            <a:pPr>
              <a:lnSpc>
                <a:spcPct val="114000"/>
              </a:lnSpc>
            </a:pPr>
            <a:r>
              <a:rPr lang="ru-RU" sz="1400" b="1" i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Декор:</a:t>
            </a:r>
          </a:p>
          <a:p>
            <a:pPr>
              <a:lnSpc>
                <a:spcPct val="114000"/>
              </a:lnSpc>
            </a:pPr>
            <a:r>
              <a:rPr lang="en-US" sz="1400" i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  <a:hlinkClick r:id="rId6"/>
              </a:rPr>
              <a:t>http://s2.pic4you.ru/allimage/y2013/08-12/12216/3703157.png</a:t>
            </a:r>
            <a:r>
              <a:rPr lang="ru-RU" sz="1400" i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</a:p>
          <a:p>
            <a:pPr>
              <a:lnSpc>
                <a:spcPct val="114000"/>
              </a:lnSpc>
            </a:pPr>
            <a:r>
              <a:rPr lang="ru-RU" sz="1400" b="1" i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Мед:</a:t>
            </a:r>
          </a:p>
          <a:p>
            <a:pPr>
              <a:lnSpc>
                <a:spcPct val="114000"/>
              </a:lnSpc>
            </a:pPr>
            <a:r>
              <a:rPr lang="en-US" sz="1400" i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  <a:hlinkClick r:id="rId7"/>
              </a:rPr>
              <a:t>https://s-media-cache-ak0.pinimg.com/564x/c4/17/09/c41709782019fae1ed3f070f4c997409.jpg</a:t>
            </a:r>
            <a:r>
              <a:rPr lang="ru-RU" sz="1400" i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</a:p>
          <a:p>
            <a:pPr>
              <a:lnSpc>
                <a:spcPct val="114000"/>
              </a:lnSpc>
            </a:pPr>
            <a:r>
              <a:rPr lang="ru-RU" sz="1400" b="1" i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Фон:  </a:t>
            </a:r>
          </a:p>
          <a:p>
            <a:pPr>
              <a:lnSpc>
                <a:spcPct val="114000"/>
              </a:lnSpc>
            </a:pPr>
            <a:r>
              <a:rPr lang="en-US" sz="1400" i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  <a:hlinkClick r:id="rId8"/>
              </a:rPr>
              <a:t>http://www.kartinki.me/pic/201306/1600x1200/kartinki.me-12514.jpg</a:t>
            </a:r>
            <a:r>
              <a:rPr lang="ru-RU" sz="1400" i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 </a:t>
            </a:r>
          </a:p>
          <a:p>
            <a:r>
              <a:rPr lang="ru-RU" sz="1400" b="1" i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Алимпиева </a:t>
            </a:r>
            <a:r>
              <a:rPr lang="ru-RU" sz="1400" b="1" i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М. Н., Векшина Т. В. Математические диктанты. 1 класс. М.: ВАКО, </a:t>
            </a:r>
            <a:r>
              <a:rPr lang="ru-RU" sz="1400" b="1" i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2017</a:t>
            </a:r>
            <a:endParaRPr lang="ru-RU" sz="1400" b="1" i="1" dirty="0">
              <a:solidFill>
                <a:schemeClr val="accent1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Заголовок 3"/>
          <p:cNvSpPr>
            <a:spLocks noGrp="1"/>
          </p:cNvSpPr>
          <p:nvPr>
            <p:ph type="title"/>
          </p:nvPr>
        </p:nvSpPr>
        <p:spPr>
          <a:xfrm>
            <a:off x="406656" y="332656"/>
            <a:ext cx="8342521" cy="576064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Информационные источники</a:t>
            </a:r>
            <a:endParaRPr lang="ru-RU" sz="36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397954" y="5589240"/>
            <a:ext cx="43204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На момент создания ресурса все ссылки являются активными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! 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7528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71700" y="6381327"/>
            <a:ext cx="5400600" cy="452569"/>
          </a:xfrm>
          <a:prstGeom prst="roundRect">
            <a:avLst>
              <a:gd name="adj" fmla="val 1782"/>
            </a:avLst>
          </a:prstGeom>
          <a:solidFill>
            <a:schemeClr val="bg1"/>
          </a:solidFill>
        </p:spPr>
        <p:txBody>
          <a:bodyPr anchor="ctr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Вопрос 1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691680" y="548680"/>
            <a:ext cx="576064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Продолжите высказывание: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</a:rPr>
              <a:t>19 – это 10 и … </a:t>
            </a: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Calibri"/>
              </a:rPr>
              <a:t>.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37668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71700" y="6381327"/>
            <a:ext cx="5400600" cy="452569"/>
          </a:xfrm>
          <a:prstGeom prst="roundRect">
            <a:avLst>
              <a:gd name="adj" fmla="val 1782"/>
            </a:avLst>
          </a:prstGeom>
          <a:solidFill>
            <a:schemeClr val="bg1"/>
          </a:solidFill>
        </p:spPr>
        <p:txBody>
          <a:bodyPr anchor="ctr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Вопрос </a:t>
            </a: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2</a:t>
            </a:r>
            <a:endParaRPr lang="ru-RU" sz="2400" b="1" i="1" dirty="0" smtClean="0">
              <a:solidFill>
                <a:schemeClr val="accent1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691680" y="548680"/>
            <a:ext cx="576064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Запишите число, которое нужно прибавить к числу 10, чтобы получилось 17.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20655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71700" y="6381327"/>
            <a:ext cx="5400600" cy="452569"/>
          </a:xfrm>
          <a:prstGeom prst="roundRect">
            <a:avLst>
              <a:gd name="adj" fmla="val 1782"/>
            </a:avLst>
          </a:prstGeom>
          <a:solidFill>
            <a:schemeClr val="bg1"/>
          </a:solidFill>
        </p:spPr>
        <p:txBody>
          <a:bodyPr anchor="ctr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Вопрос </a:t>
            </a:r>
            <a:r>
              <a:rPr lang="ru-RU" sz="2400" b="1" i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3</a:t>
            </a:r>
            <a:endParaRPr lang="ru-RU" sz="2400" b="1" i="1" dirty="0" smtClean="0">
              <a:solidFill>
                <a:schemeClr val="accent1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691680" y="548680"/>
            <a:ext cx="576064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Число 12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увеличьте на 1.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94049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71700" y="6381327"/>
            <a:ext cx="5400600" cy="452569"/>
          </a:xfrm>
          <a:prstGeom prst="roundRect">
            <a:avLst>
              <a:gd name="adj" fmla="val 1782"/>
            </a:avLst>
          </a:prstGeom>
          <a:solidFill>
            <a:schemeClr val="bg1"/>
          </a:solidFill>
        </p:spPr>
        <p:txBody>
          <a:bodyPr anchor="ctr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Вопрос </a:t>
            </a: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4</a:t>
            </a:r>
            <a:endParaRPr lang="ru-RU" sz="2400" b="1" i="1" dirty="0" smtClean="0">
              <a:solidFill>
                <a:schemeClr val="accent1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691680" y="548680"/>
            <a:ext cx="576064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Запишите число,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из которого нужно вычесть 6, чтобы получилось 10.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06606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71700" y="6381327"/>
            <a:ext cx="5400600" cy="452569"/>
          </a:xfrm>
          <a:prstGeom prst="roundRect">
            <a:avLst>
              <a:gd name="adj" fmla="val 1782"/>
            </a:avLst>
          </a:prstGeom>
          <a:solidFill>
            <a:schemeClr val="bg1"/>
          </a:solidFill>
        </p:spPr>
        <p:txBody>
          <a:bodyPr anchor="ctr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Вопрос </a:t>
            </a:r>
            <a:r>
              <a:rPr lang="ru-RU" sz="2400" b="1" i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5</a:t>
            </a:r>
            <a:endParaRPr lang="ru-RU" sz="2400" b="1" i="1" dirty="0" smtClean="0">
              <a:solidFill>
                <a:schemeClr val="accent1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691680" y="548680"/>
            <a:ext cx="576064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Какое число больше: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</a:rPr>
              <a:t>19 или 16</a:t>
            </a: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Calibri"/>
              </a:rPr>
              <a:t>?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2366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71700" y="6381327"/>
            <a:ext cx="5400600" cy="452569"/>
          </a:xfrm>
          <a:prstGeom prst="roundRect">
            <a:avLst>
              <a:gd name="adj" fmla="val 1782"/>
            </a:avLst>
          </a:prstGeom>
          <a:solidFill>
            <a:schemeClr val="bg1"/>
          </a:solidFill>
        </p:spPr>
        <p:txBody>
          <a:bodyPr anchor="ctr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Вопрос </a:t>
            </a: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6</a:t>
            </a:r>
            <a:endParaRPr lang="ru-RU" sz="2400" b="1" i="1" dirty="0" smtClean="0">
              <a:solidFill>
                <a:schemeClr val="accent1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691680" y="548680"/>
            <a:ext cx="576064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Запишите число, которое состоит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из 1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дес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. и 8 ед.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42954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71700" y="6381327"/>
            <a:ext cx="5400600" cy="452569"/>
          </a:xfrm>
          <a:prstGeom prst="roundRect">
            <a:avLst>
              <a:gd name="adj" fmla="val 1782"/>
            </a:avLst>
          </a:prstGeom>
          <a:solidFill>
            <a:schemeClr val="bg1"/>
          </a:solidFill>
        </p:spPr>
        <p:txBody>
          <a:bodyPr anchor="ctr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Вопрос </a:t>
            </a:r>
            <a:r>
              <a:rPr lang="ru-RU" sz="2400" b="1" i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7</a:t>
            </a:r>
            <a:endParaRPr lang="ru-RU" sz="2400" b="1" i="1" dirty="0" smtClean="0">
              <a:solidFill>
                <a:schemeClr val="accent1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691680" y="548680"/>
            <a:ext cx="576064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Запишите число, которое </a:t>
            </a:r>
            <a:r>
              <a:rPr lang="ru-RU" b="1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состоит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из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2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дес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.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14059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71700" y="6381327"/>
            <a:ext cx="5400600" cy="452569"/>
          </a:xfrm>
          <a:prstGeom prst="roundRect">
            <a:avLst>
              <a:gd name="adj" fmla="val 1782"/>
            </a:avLst>
          </a:prstGeom>
          <a:solidFill>
            <a:schemeClr val="bg1"/>
          </a:solidFill>
        </p:spPr>
        <p:txBody>
          <a:bodyPr anchor="ctr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Вопрос </a:t>
            </a: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8</a:t>
            </a:r>
            <a:endParaRPr lang="ru-RU" sz="2400" b="1" i="1" dirty="0" smtClean="0">
              <a:solidFill>
                <a:schemeClr val="accent1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691680" y="548680"/>
            <a:ext cx="576064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Найдите сумму чисел 10 и 5.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03420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9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74806"/>
      </a:hlink>
      <a:folHlink>
        <a:srgbClr val="FAC08F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1983</TotalTime>
  <Words>233</Words>
  <Application>Microsoft Office PowerPoint</Application>
  <PresentationFormat>Экран (4:3)</PresentationFormat>
  <Paragraphs>52</Paragraphs>
  <Slides>13</Slides>
  <Notes>0</Notes>
  <HiddenSlides>1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Romana Script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Информационные источники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Нумерация. Числа от 1 до 20</dc:title>
  <dc:creator>Фокина Лидия Петровна</dc:creator>
  <cp:keywords>Математичский диктант</cp:keywords>
  <cp:lastModifiedBy>Фокина Лидия Петровна</cp:lastModifiedBy>
  <cp:revision>128</cp:revision>
  <dcterms:created xsi:type="dcterms:W3CDTF">2013-08-23T08:38:35Z</dcterms:created>
  <dcterms:modified xsi:type="dcterms:W3CDTF">2018-03-04T06:22:32Z</dcterms:modified>
</cp:coreProperties>
</file>