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9" r:id="rId2"/>
    <p:sldId id="265" r:id="rId3"/>
    <p:sldId id="266" r:id="rId4"/>
    <p:sldId id="267" r:id="rId5"/>
    <p:sldId id="268" r:id="rId6"/>
    <p:sldId id="274" r:id="rId7"/>
    <p:sldId id="269" r:id="rId8"/>
    <p:sldId id="276" r:id="rId9"/>
    <p:sldId id="275" r:id="rId10"/>
    <p:sldId id="270" r:id="rId11"/>
    <p:sldId id="271" r:id="rId12"/>
    <p:sldId id="277" r:id="rId13"/>
    <p:sldId id="273" r:id="rId14"/>
    <p:sldId id="261" r:id="rId15"/>
    <p:sldId id="26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71" autoAdjust="0"/>
    <p:restoredTop sz="89155" autoAdjust="0"/>
  </p:normalViewPr>
  <p:slideViewPr>
    <p:cSldViewPr>
      <p:cViewPr varScale="1">
        <p:scale>
          <a:sx n="59" d="100"/>
          <a:sy n="59" d="100"/>
        </p:scale>
        <p:origin x="-893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2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3848" y="2780928"/>
            <a:ext cx="5114778" cy="1101248"/>
          </a:xfrm>
        </p:spPr>
        <p:txBody>
          <a:bodyPr/>
          <a:lstStyle/>
          <a:p>
            <a:r>
              <a:rPr lang="ru-RU" i="1" dirty="0" smtClean="0"/>
              <a:t>Нетрадиционные формы работы на музыкальных занятиях в ДОУ</a:t>
            </a:r>
          </a:p>
          <a:p>
            <a:endParaRPr lang="ru-RU" i="1" dirty="0" smtClean="0"/>
          </a:p>
          <a:p>
            <a:endParaRPr lang="ru-RU" i="1" dirty="0" smtClean="0"/>
          </a:p>
          <a:p>
            <a:endParaRPr lang="ru-RU" i="1" dirty="0"/>
          </a:p>
        </p:txBody>
      </p:sp>
      <p:pic>
        <p:nvPicPr>
          <p:cNvPr id="5" name="Picture 6" descr="EN00245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23850" y="4868863"/>
            <a:ext cx="1249363" cy="1476375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4139952" y="3717032"/>
            <a:ext cx="4301476" cy="2376264"/>
          </a:xfrm>
        </p:spPr>
        <p:txBody>
          <a:bodyPr/>
          <a:lstStyle/>
          <a:p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Музыкальный руководитель  </a:t>
            </a:r>
            <a:r>
              <a:rPr lang="ru-RU" sz="2000" dirty="0" err="1" smtClean="0">
                <a:solidFill>
                  <a:schemeClr val="accent5">
                    <a:lumMod val="50000"/>
                  </a:schemeClr>
                </a:solidFill>
              </a:rPr>
              <a:t>Баландина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 Н.М.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87824" y="47667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г. Смоленск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15816" y="141277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Муниципальное бюджетное дошкольное учреждение «Детский сад №67 «Виктория»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9"/>
            <a:ext cx="6840760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000" b="1" dirty="0" smtClean="0"/>
              <a:t>Моделирование элементов музыкального языка – это принцип создания педагогической модели для </a:t>
            </a:r>
            <a:r>
              <a:rPr lang="ru-RU" sz="2000" b="1" dirty="0" err="1" smtClean="0"/>
              <a:t>музицирования</a:t>
            </a:r>
            <a:r>
              <a:rPr lang="ru-RU" sz="2000" b="1" dirty="0" smtClean="0"/>
              <a:t> с детьми и один из способов, ведущих к творчеству. Для этой формы работы используются </a:t>
            </a:r>
            <a:r>
              <a:rPr lang="ru-RU" sz="2000" dirty="0" smtClean="0"/>
              <a:t> графические рисунки или карточки. </a:t>
            </a:r>
            <a:endParaRPr lang="ru-RU" sz="2000" dirty="0"/>
          </a:p>
        </p:txBody>
      </p:sp>
      <p:pic>
        <p:nvPicPr>
          <p:cNvPr id="21506" name="Picture 2" descr="C:\Users\User\Desktop\hello_html_c929f3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518148">
            <a:off x="527873" y="2772736"/>
            <a:ext cx="3024336" cy="1800200"/>
          </a:xfrm>
          <a:prstGeom prst="rect">
            <a:avLst/>
          </a:prstGeom>
          <a:noFill/>
        </p:spPr>
      </p:pic>
      <p:pic>
        <p:nvPicPr>
          <p:cNvPr id="21507" name="Picture 3" descr="C:\Users\User\Desktop\01-wBBAlv79v0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4653136"/>
            <a:ext cx="3060700" cy="2073275"/>
          </a:xfrm>
          <a:prstGeom prst="rect">
            <a:avLst/>
          </a:prstGeom>
          <a:noFill/>
        </p:spPr>
      </p:pic>
      <p:pic>
        <p:nvPicPr>
          <p:cNvPr id="21508" name="Picture 4" descr="C:\Users\User\Desktop\hello_html_m66df2deb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340393">
            <a:off x="4441100" y="2993692"/>
            <a:ext cx="3383983" cy="1873884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7"/>
            <a:ext cx="756084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СВОБОДНОЕ МОНИПУЛИРОВАНИЕ МУЗЫКАЛЬНЫМИ ИНСТРУМЕНТАМИ – ЭТО ОЗВУЧИВАНИЕ (СОПРОВОЖДЕНИЕ) ТЕКСТА С  ПОМОЩЬЮ ЛЮБОГО ПОДРУЧНОГО МАТЕРИАЛА ( бумага, </a:t>
            </a:r>
            <a:r>
              <a:rPr lang="ru-RU" dirty="0" err="1" smtClean="0"/>
              <a:t>целафан</a:t>
            </a:r>
            <a:r>
              <a:rPr lang="ru-RU" dirty="0" smtClean="0"/>
              <a:t>, ткань и т.д.) ШУМОВЫХ И ДЕТСКИХ МУЗЫКАЛЬНЫХ  ИНСТРУМЕНТОВ.</a:t>
            </a:r>
          </a:p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С помощью занимательных сказок–</a:t>
            </a:r>
            <a:r>
              <a:rPr lang="ru-RU" dirty="0" err="1" smtClean="0">
                <a:solidFill>
                  <a:schemeClr val="tx2">
                    <a:lumMod val="10000"/>
                  </a:schemeClr>
                </a:solidFill>
              </a:rPr>
              <a:t>шумелок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дети познакомятся с детскими музыкальными инструментами, овладеют различными приёмами извлечения звуков, разовьют слуховую память, научатся воспроизводить оттенки звучания.</a:t>
            </a:r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 Сказки–</a:t>
            </a:r>
            <a:r>
              <a:rPr lang="ru-RU" b="1" dirty="0" err="1" smtClean="0">
                <a:solidFill>
                  <a:schemeClr val="tx2">
                    <a:lumMod val="10000"/>
                  </a:schemeClr>
                </a:solidFill>
              </a:rPr>
              <a:t>шумелки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 с музыкальным шумовым оформлением в исполнении детей можно использовать не только у дошкольных учреждений, но и дома.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22530" name="Picture 2" descr="C:\Users\User\Desktop\Dollarphotoclub_553224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304432">
            <a:off x="271159" y="3799663"/>
            <a:ext cx="3600400" cy="2160240"/>
          </a:xfrm>
          <a:prstGeom prst="rect">
            <a:avLst/>
          </a:prstGeom>
          <a:noFill/>
        </p:spPr>
      </p:pic>
      <p:pic>
        <p:nvPicPr>
          <p:cNvPr id="22531" name="Picture 3" descr="C:\Users\User\Desktop\0010-016-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38361">
            <a:off x="3677727" y="3620301"/>
            <a:ext cx="3691017" cy="2588106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User\Desktop\slide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279904" cy="68580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Фото\Моя работа\фото утренник\СКАЗКА\Документы\презентация конец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100392" cy="68580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26" name="Picture 2" descr="https://ds01.infourok.ru/uploads/ex/0425/00003ebc-f3940cd6/640/img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6"/>
            <a:ext cx="7920000" cy="5940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62" name="Picture 2" descr="http://mbdou14shakhtersk.ru/sites/default/files/0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476672"/>
            <a:ext cx="2039082" cy="2432304"/>
          </a:xfrm>
          <a:prstGeom prst="rect">
            <a:avLst/>
          </a:prstGeom>
          <a:noFill/>
        </p:spPr>
      </p:pic>
      <p:pic>
        <p:nvPicPr>
          <p:cNvPr id="143368" name="Picture 8" descr="http://chainimage.com/images/colorful-musical-notes-clipart-%D0%B7%D0%B0%D1%85%D1%96%D0%B4-%D0%B2%D1%96%D0%B4%D0%B1%D1%83%D0%B4%D0%B5%D1%82%D1%8C%D1%81%D1%8F-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5013176"/>
            <a:ext cx="2286000" cy="1600200"/>
          </a:xfrm>
          <a:prstGeom prst="rect">
            <a:avLst/>
          </a:prstGeom>
          <a:noFill/>
        </p:spPr>
      </p:pic>
      <p:pic>
        <p:nvPicPr>
          <p:cNvPr id="8" name="Picture 8" descr="EN00245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755576" y="2132856"/>
            <a:ext cx="787627" cy="932771"/>
          </a:xfrm>
          <a:prstGeom prst="rect">
            <a:avLst/>
          </a:prstGeom>
          <a:noFill/>
        </p:spPr>
      </p:pic>
      <p:pic>
        <p:nvPicPr>
          <p:cNvPr id="9" name="Picture 8" descr="EN00245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6156176" y="5301208"/>
            <a:ext cx="787627" cy="932771"/>
          </a:xfrm>
          <a:prstGeom prst="rect">
            <a:avLst/>
          </a:prstGeom>
          <a:noFill/>
        </p:spPr>
      </p:pic>
      <p:pic>
        <p:nvPicPr>
          <p:cNvPr id="143370" name="Picture 10" descr="http://www.sundeti.ru/upload/medialibrary/a21/a211283c8be3292801d1b70d4abb227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39952" y="2564904"/>
            <a:ext cx="3511296" cy="2540889"/>
          </a:xfrm>
          <a:prstGeom prst="rect">
            <a:avLst/>
          </a:prstGeom>
          <a:noFill/>
        </p:spPr>
      </p:pic>
      <p:pic>
        <p:nvPicPr>
          <p:cNvPr id="143372" name="Picture 12" descr="https://ds03.infourok.ru/uploads/ex/0ca0/0002cbbf-4fc76950/hello_html_m7ebdbb0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95736" y="260648"/>
            <a:ext cx="2804160" cy="210312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085184"/>
            <a:ext cx="7242048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Существуют музыкальные методы и приемы, которые могут использоваться в работе с детьми, не только музыкальными руководителями, но и воспитателями, родителями. Это интересно, занимательно и оказывает всестороннее развитее на детей дошкольного возраста. Прежде всего эти методы оказывают большое влияние на познавательную деятельность детей,  развитие фантазии.</a:t>
            </a:r>
            <a:br>
              <a:rPr lang="ru-RU" sz="2800" dirty="0" smtClean="0"/>
            </a:br>
            <a:endParaRPr lang="ru-RU" sz="2400" dirty="0"/>
          </a:p>
        </p:txBody>
      </p:sp>
      <p:pic>
        <p:nvPicPr>
          <p:cNvPr id="3" name="Picture 8" descr="EN00245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804248" y="5517232"/>
            <a:ext cx="787627" cy="93277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060848"/>
            <a:ext cx="6120680" cy="3528392"/>
          </a:xfrm>
        </p:spPr>
        <p:txBody>
          <a:bodyPr>
            <a:noAutofit/>
          </a:bodyPr>
          <a:lstStyle/>
          <a:p>
            <a:pPr marL="533400" indent="-533400" algn="ctr">
              <a:defRPr/>
            </a:pP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Музицирование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со звучащими жестами</a:t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Игры с голосом </a:t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Метод моделирования музыкального языка</a:t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Свободное манипулирование музыкальными инструментами</a:t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</a:b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600" y="548680"/>
            <a:ext cx="6255488" cy="743507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ПРИНЦИПЫ ТВОРЧЕСКОГО МУЗИЦИРОВАНИЯ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5" name="Picture 6" descr="EN00245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23850" y="4868863"/>
            <a:ext cx="1249363" cy="14763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772816"/>
            <a:ext cx="6255488" cy="1362075"/>
          </a:xfrm>
        </p:spPr>
        <p:txBody>
          <a:bodyPr>
            <a:noAutofit/>
          </a:bodyPr>
          <a:lstStyle/>
          <a:p>
            <a:pPr algn="ctr"/>
            <a:r>
              <a:rPr lang="ru-RU" sz="2800" i="1" dirty="0" smtClean="0">
                <a:solidFill>
                  <a:schemeClr val="tx1"/>
                </a:solidFill>
              </a:rPr>
              <a:t>Звучащие жесты (ЗЖ) – </a:t>
            </a:r>
            <a:r>
              <a:rPr lang="ru-RU" sz="2800" b="0" dirty="0" smtClean="0">
                <a:solidFill>
                  <a:schemeClr val="tx1"/>
                </a:solidFill>
              </a:rPr>
              <a:t>это игра звуками человеческого тела. Инструменты, которые всегда «с собой», позволяют организовать и украсить </a:t>
            </a:r>
            <a:r>
              <a:rPr lang="ru-RU" sz="2800" b="0" dirty="0" err="1" smtClean="0">
                <a:solidFill>
                  <a:schemeClr val="tx1"/>
                </a:solidFill>
              </a:rPr>
              <a:t>музицирование</a:t>
            </a:r>
            <a:r>
              <a:rPr lang="ru-RU" sz="2800" b="0" dirty="0" smtClean="0">
                <a:solidFill>
                  <a:schemeClr val="tx1"/>
                </a:solidFill>
              </a:rPr>
              <a:t> в отсутствие любых других музыкальных инструментов.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59632" y="764704"/>
            <a:ext cx="6255488" cy="743507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Звучащие жесты</a:t>
            </a:r>
          </a:p>
        </p:txBody>
      </p:sp>
      <p:pic>
        <p:nvPicPr>
          <p:cNvPr id="4" name="Picture 6" descr="EN00245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23850" y="4868863"/>
            <a:ext cx="1249363" cy="147637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images.myshared.ru/4/106057/slide_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6672"/>
            <a:ext cx="8229600" cy="6172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 rot="10800000" flipV="1">
            <a:off x="467544" y="897587"/>
            <a:ext cx="7381328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крыши капает капель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кап-кап-кап-кап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щелчки пальцами сверху вниз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 к нам пришел апрель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кап-кап-кап-кап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….  -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ударяют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ладошками по груди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Солнце припекло сильней 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кап-кап-кап-кап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хлопают ладошками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коленям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капель звенит сильней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кап-кап-кап-кап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-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притопывают ногами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838374"/>
            <a:ext cx="784887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Звучащие жесты – это ритмические игры со своим телом, на поверхности его </a:t>
            </a:r>
            <a:endParaRPr kumimoji="0" lang="ru-RU" sz="32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700808"/>
            <a:ext cx="6255488" cy="1362075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Развивающие игры с голосом</a:t>
            </a:r>
            <a:r>
              <a:rPr lang="ru-RU" sz="2000" b="0" dirty="0" smtClean="0">
                <a:solidFill>
                  <a:srgbClr val="002060"/>
                </a:solidFill>
              </a:rPr>
              <a:t>, применяемые мною в работе, дают </a:t>
            </a:r>
            <a:r>
              <a:rPr lang="ru-RU" sz="2000" b="0" u="sng" dirty="0" smtClean="0">
                <a:solidFill>
                  <a:srgbClr val="002060"/>
                </a:solidFill>
              </a:rPr>
              <a:t>возможность</a:t>
            </a:r>
            <a:r>
              <a:rPr lang="ru-RU" sz="2000" b="0" dirty="0" smtClean="0">
                <a:solidFill>
                  <a:srgbClr val="002060"/>
                </a:solidFill>
              </a:rPr>
              <a:t>:</a:t>
            </a:r>
            <a:br>
              <a:rPr lang="ru-RU" sz="2000" b="0" dirty="0" smtClean="0">
                <a:solidFill>
                  <a:srgbClr val="002060"/>
                </a:solidFill>
              </a:rPr>
            </a:br>
            <a:r>
              <a:rPr lang="ru-RU" sz="2000" b="0" dirty="0" smtClean="0">
                <a:solidFill>
                  <a:srgbClr val="002060"/>
                </a:solidFill>
              </a:rPr>
              <a:t>• почувствовать и послушать свой голос, поиграть с ним;</a:t>
            </a:r>
            <a:br>
              <a:rPr lang="ru-RU" sz="2000" b="0" dirty="0" smtClean="0">
                <a:solidFill>
                  <a:srgbClr val="002060"/>
                </a:solidFill>
              </a:rPr>
            </a:br>
            <a:r>
              <a:rPr lang="ru-RU" sz="2000" b="0" dirty="0" smtClean="0">
                <a:solidFill>
                  <a:srgbClr val="002060"/>
                </a:solidFill>
              </a:rPr>
              <a:t>• снять усталость и утомление;</a:t>
            </a:r>
            <a:br>
              <a:rPr lang="ru-RU" sz="2000" b="0" dirty="0" smtClean="0">
                <a:solidFill>
                  <a:srgbClr val="002060"/>
                </a:solidFill>
              </a:rPr>
            </a:br>
            <a:r>
              <a:rPr lang="ru-RU" sz="2000" b="0" dirty="0" smtClean="0">
                <a:solidFill>
                  <a:srgbClr val="002060"/>
                </a:solidFill>
              </a:rPr>
              <a:t>• </a:t>
            </a:r>
            <a:r>
              <a:rPr lang="ru-RU" sz="2000" dirty="0" smtClean="0">
                <a:solidFill>
                  <a:srgbClr val="002060"/>
                </a:solidFill>
              </a:rPr>
              <a:t>развивать</a:t>
            </a:r>
            <a:r>
              <a:rPr lang="ru-RU" sz="2000" b="0" dirty="0" smtClean="0">
                <a:solidFill>
                  <a:srgbClr val="002060"/>
                </a:solidFill>
              </a:rPr>
              <a:t> интонационный и фонематический слух;</a:t>
            </a:r>
            <a:br>
              <a:rPr lang="ru-RU" sz="2000" b="0" dirty="0" smtClean="0">
                <a:solidFill>
                  <a:srgbClr val="002060"/>
                </a:solidFill>
              </a:rPr>
            </a:br>
            <a:r>
              <a:rPr lang="ru-RU" sz="2000" b="0" dirty="0" smtClean="0">
                <a:solidFill>
                  <a:srgbClr val="002060"/>
                </a:solidFill>
              </a:rPr>
              <a:t>• формировать правильное звукообразование.</a:t>
            </a:r>
            <a:br>
              <a:rPr lang="ru-RU" sz="2000" b="0" dirty="0" smtClean="0">
                <a:solidFill>
                  <a:srgbClr val="002060"/>
                </a:solidFill>
              </a:rPr>
            </a:br>
            <a:r>
              <a:rPr lang="ru-RU" sz="2000" b="0" dirty="0" smtClean="0">
                <a:solidFill>
                  <a:srgbClr val="002060"/>
                </a:solidFill>
              </a:rPr>
              <a:t>Игры с голосом - это подражание звукам окружающего </a:t>
            </a:r>
            <a:r>
              <a:rPr lang="ru-RU" sz="2000" b="0" u="sng" dirty="0" smtClean="0">
                <a:solidFill>
                  <a:srgbClr val="002060"/>
                </a:solidFill>
              </a:rPr>
              <a:t>мира</a:t>
            </a:r>
            <a:r>
              <a:rPr lang="ru-RU" sz="2000" b="0" dirty="0" smtClean="0">
                <a:solidFill>
                  <a:srgbClr val="002060"/>
                </a:solidFill>
              </a:rPr>
              <a:t>:</a:t>
            </a:r>
            <a:br>
              <a:rPr lang="ru-RU" sz="2000" b="0" dirty="0" smtClean="0">
                <a:solidFill>
                  <a:srgbClr val="002060"/>
                </a:solidFill>
              </a:rPr>
            </a:br>
            <a:r>
              <a:rPr lang="ru-RU" sz="2000" b="0" dirty="0" smtClean="0">
                <a:solidFill>
                  <a:srgbClr val="002060"/>
                </a:solidFill>
              </a:rPr>
              <a:t>• человеческому голосу (крик, смех, плач,</a:t>
            </a:r>
            <a:br>
              <a:rPr lang="ru-RU" sz="2000" b="0" dirty="0" smtClean="0">
                <a:solidFill>
                  <a:srgbClr val="002060"/>
                </a:solidFill>
              </a:rPr>
            </a:br>
            <a:r>
              <a:rPr lang="ru-RU" sz="2000" b="0" dirty="0" smtClean="0">
                <a:solidFill>
                  <a:srgbClr val="002060"/>
                </a:solidFill>
              </a:rPr>
              <a:t>• голосам животных (мяукать, куковать и т. д. ,</a:t>
            </a:r>
            <a:br>
              <a:rPr lang="ru-RU" sz="2000" b="0" dirty="0" smtClean="0">
                <a:solidFill>
                  <a:srgbClr val="002060"/>
                </a:solidFill>
              </a:rPr>
            </a:br>
            <a:r>
              <a:rPr lang="ru-RU" sz="2000" b="0" dirty="0" smtClean="0">
                <a:solidFill>
                  <a:srgbClr val="002060"/>
                </a:solidFill>
              </a:rPr>
              <a:t>• “голосам” неживой природы </a:t>
            </a:r>
            <a:r>
              <a:rPr lang="ru-RU" sz="2000" b="0" i="1" dirty="0" smtClean="0">
                <a:solidFill>
                  <a:srgbClr val="002060"/>
                </a:solidFill>
              </a:rPr>
              <a:t>(капать, тикать и т. д.)</a:t>
            </a:r>
            <a:r>
              <a:rPr lang="ru-RU" b="0" dirty="0" smtClean="0">
                <a:solidFill>
                  <a:srgbClr val="002060"/>
                </a:solidFill>
              </a:rPr>
              <a:t/>
            </a:r>
            <a:br>
              <a:rPr lang="ru-RU" b="0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620688"/>
            <a:ext cx="6255488" cy="743507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ИГРЫ С ГОЛОСОМ</a:t>
            </a:r>
            <a:endParaRPr lang="ru-RU" sz="3600" dirty="0"/>
          </a:p>
        </p:txBody>
      </p:sp>
      <p:pic>
        <p:nvPicPr>
          <p:cNvPr id="4" name="Picture 6" descr="EN00245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95536" y="5085184"/>
            <a:ext cx="1249363" cy="147637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User\Desktop\img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8202488" cy="6408712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9"/>
            <a:ext cx="660648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/>
          </a:p>
          <a:p>
            <a:endParaRPr lang="ru-RU" sz="2400" b="1" dirty="0" smtClean="0"/>
          </a:p>
          <a:p>
            <a:r>
              <a:rPr lang="ru-RU" sz="2400" b="1" dirty="0" smtClean="0"/>
              <a:t>                             КОШКА.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МУЗ.РУК</a:t>
            </a:r>
            <a:r>
              <a:rPr lang="ru-RU" sz="2400" b="1" dirty="0" smtClean="0"/>
              <a:t>:</a:t>
            </a:r>
            <a:r>
              <a:rPr lang="ru-RU" sz="2400" dirty="0" smtClean="0"/>
              <a:t>  </a:t>
            </a:r>
            <a:r>
              <a:rPr lang="ru-RU" sz="2400" dirty="0" smtClean="0"/>
              <a:t>Кошка, как тебя  зовут?</a:t>
            </a:r>
            <a:r>
              <a:rPr lang="ru-RU" sz="2400" dirty="0" smtClean="0"/>
              <a:t>                               </a:t>
            </a:r>
          </a:p>
          <a:p>
            <a:r>
              <a:rPr lang="ru-RU" sz="2400" b="1" dirty="0" smtClean="0"/>
              <a:t> </a:t>
            </a:r>
            <a:r>
              <a:rPr lang="ru-RU" sz="2400" b="1" dirty="0" smtClean="0"/>
              <a:t>Дети: Мяу!</a:t>
            </a:r>
            <a:endParaRPr lang="ru-RU" sz="2400" dirty="0" smtClean="0"/>
          </a:p>
          <a:p>
            <a:r>
              <a:rPr lang="ru-RU" sz="2400" dirty="0" smtClean="0"/>
              <a:t>Муз. рук: Стережешь </a:t>
            </a:r>
            <a:r>
              <a:rPr lang="ru-RU" sz="2400" dirty="0" smtClean="0"/>
              <a:t>ты мышку тут?         </a:t>
            </a:r>
            <a:endParaRPr lang="ru-RU" sz="2400" dirty="0" smtClean="0"/>
          </a:p>
          <a:p>
            <a:r>
              <a:rPr lang="ru-RU" sz="2400" dirty="0" smtClean="0"/>
              <a:t>Дети: </a:t>
            </a:r>
            <a:r>
              <a:rPr lang="ru-RU" sz="2400" dirty="0" smtClean="0"/>
              <a:t> </a:t>
            </a:r>
            <a:r>
              <a:rPr lang="ru-RU" sz="2400" dirty="0" smtClean="0"/>
              <a:t> Мяу! Мяу!</a:t>
            </a:r>
            <a:endParaRPr lang="ru-RU" sz="2400" dirty="0" smtClean="0"/>
          </a:p>
          <a:p>
            <a:r>
              <a:rPr lang="ru-RU" sz="2400" dirty="0" smtClean="0"/>
              <a:t>Муз. рук:  Хочешь </a:t>
            </a:r>
            <a:r>
              <a:rPr lang="ru-RU" sz="2400" dirty="0" smtClean="0"/>
              <a:t>молочка?                 – </a:t>
            </a:r>
            <a:r>
              <a:rPr lang="ru-RU" sz="2400" dirty="0" smtClean="0"/>
              <a:t>Дети:     Мяу!</a:t>
            </a:r>
            <a:endParaRPr lang="ru-RU" sz="2400" dirty="0" smtClean="0"/>
          </a:p>
          <a:p>
            <a:r>
              <a:rPr lang="ru-RU" sz="2400" dirty="0" smtClean="0"/>
              <a:t>Муз. рук:  А </a:t>
            </a:r>
            <a:r>
              <a:rPr lang="ru-RU" sz="2400" dirty="0" smtClean="0"/>
              <a:t>в товарищи щенка?                 </a:t>
            </a:r>
            <a:endParaRPr lang="ru-RU" sz="2400" dirty="0" smtClean="0"/>
          </a:p>
          <a:p>
            <a:r>
              <a:rPr lang="ru-RU" sz="2400" dirty="0" smtClean="0"/>
              <a:t>Дети: – </a:t>
            </a:r>
            <a:r>
              <a:rPr lang="ru-RU" sz="2400" dirty="0" err="1" smtClean="0"/>
              <a:t>Фррр</a:t>
            </a:r>
            <a:r>
              <a:rPr lang="ru-RU" sz="2400" dirty="0" smtClean="0"/>
              <a:t>!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7650" name="Picture 2" descr="C:\Users\User\Desktop\6543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2636912"/>
            <a:ext cx="2808312" cy="4464496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577</TotalTime>
  <Words>224</Words>
  <Application>Microsoft Office PowerPoint</Application>
  <PresentationFormat>Экран (4:3)</PresentationFormat>
  <Paragraphs>37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Изящная</vt:lpstr>
      <vt:lpstr>Музыкальный руководитель  Баландина Н.М. </vt:lpstr>
      <vt:lpstr>Существуют музыкальные методы и приемы, которые могут использоваться в работе с детьми, не только музыкальными руководителями, но и воспитателями, родителями. Это интересно, занимательно и оказывает всестороннее развитее на детей дошкольного возраста. Прежде всего эти методы оказывают большое влияние на познавательную деятельность детей,  развитие фантазии. </vt:lpstr>
      <vt:lpstr>Музицирование со звучащими жестами  Игры с голосом   Метод моделирования музыкального языка  Свободное манипулирование музыкальными инструментами </vt:lpstr>
      <vt:lpstr>Звучащие жесты (ЗЖ) – это игра звуками человеческого тела. Инструменты, которые всегда «с собой», позволяют организовать и украсить музицирование в отсутствие любых других музыкальных инструментов.</vt:lpstr>
      <vt:lpstr>Слайд 5</vt:lpstr>
      <vt:lpstr>Слайд 6</vt:lpstr>
      <vt:lpstr>Развивающие игры с голосом, применяемые мною в работе, дают возможность: • почувствовать и послушать свой голос, поиграть с ним; • снять усталость и утомление; • развивать интонационный и фонематический слух; • формировать правильное звукообразование. Игры с голосом - это подражание звукам окружающего мира: • человеческому голосу (крик, смех, плач, • голосам животных (мяукать, куковать и т. д. , • “голосам” неживой природы (капать, тикать и т. д.) 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72</cp:revision>
  <dcterms:created xsi:type="dcterms:W3CDTF">2017-04-03T12:08:44Z</dcterms:created>
  <dcterms:modified xsi:type="dcterms:W3CDTF">2018-07-22T07:37:53Z</dcterms:modified>
</cp:coreProperties>
</file>