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56" r:id="rId5"/>
    <p:sldId id="258" r:id="rId6"/>
    <p:sldId id="261" r:id="rId7"/>
    <p:sldId id="269" r:id="rId8"/>
    <p:sldId id="264" r:id="rId9"/>
    <p:sldId id="260" r:id="rId10"/>
    <p:sldId id="270" r:id="rId11"/>
    <p:sldId id="265" r:id="rId12"/>
    <p:sldId id="259" r:id="rId13"/>
    <p:sldId id="271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8CAA-9627-4F8B-ACA3-18107852A92C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73D0E-8745-4EF7-B6E5-2288FB35B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audio" Target="../media/audio3.wav"/><Relationship Id="rId4" Type="http://schemas.openxmlformats.org/officeDocument/2006/relationships/audio" Target="../media/audio2.wav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9.jpeg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труда не выловишь и рыбку из пруда.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fs00.infourok.ru/images/doc/228/48526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Fcy;&amp;ocy;&amp;ncy; &amp;dcy;&amp;lcy;&amp;yacy; &amp;pcy;&amp;rcy;&amp;iecy;&amp;zcy;&amp;iecy;&amp;ncy;&amp;tcy;&amp;acy;&amp;tscy;&amp;icy;&amp;icy; &amp;pcy;&amp;ocy; &amp;lcy;&amp;icy;&amp;tcy;&amp;iecy;&amp;rcy;&amp;acy;&amp;tcy;&amp;ucy;&amp;rcy;&amp;iecy; &amp;dcy;&amp;lcy;&amp;yacy; 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2" cstate="print">
            <a:lum bright="-24000" contrast="18000"/>
          </a:blip>
          <a:srcRect b="3946"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aca42dd9e50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133"/>
          <a:stretch>
            <a:fillRect/>
          </a:stretch>
        </p:blipFill>
        <p:spPr bwMode="auto">
          <a:xfrm>
            <a:off x="0" y="188913"/>
            <a:ext cx="219551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42844" y="2071678"/>
            <a:ext cx="62642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</a:rPr>
              <a:t>Термин </a:t>
            </a:r>
            <a:r>
              <a:rPr lang="ru-RU" sz="4000" b="1" u="sng" dirty="0">
                <a:latin typeface="Times New Roman" pitchFamily="18" charset="0"/>
              </a:rPr>
              <a:t>«предлог»</a:t>
            </a:r>
            <a:r>
              <a:rPr lang="ru-RU" sz="4000" dirty="0">
                <a:latin typeface="Times New Roman" pitchFamily="18" charset="0"/>
              </a:rPr>
              <a:t> в переводе с греческого,</a:t>
            </a:r>
          </a:p>
          <a:p>
            <a:pPr algn="ctr"/>
            <a:r>
              <a:rPr lang="ru-RU" sz="4000" dirty="0">
                <a:latin typeface="Times New Roman" pitchFamily="18" charset="0"/>
              </a:rPr>
              <a:t> обозначает «перед словом». </a:t>
            </a:r>
          </a:p>
        </p:txBody>
      </p:sp>
      <p:pic>
        <p:nvPicPr>
          <p:cNvPr id="4101" name="Picture 8" descr="ymnic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3141663"/>
            <a:ext cx="22542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0" y="346075"/>
            <a:ext cx="5029200" cy="6248400"/>
            <a:chOff x="1872" y="192"/>
            <a:chExt cx="3168" cy="393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72" y="576"/>
              <a:ext cx="3168" cy="3552"/>
              <a:chOff x="1968" y="384"/>
              <a:chExt cx="3168" cy="3552"/>
            </a:xfrm>
          </p:grpSpPr>
          <p:sp>
            <p:nvSpPr>
              <p:cNvPr id="10277" name="Rectangle 4" descr="Почтовая бумага"/>
              <p:cNvSpPr>
                <a:spLocks noChangeArrowheads="1"/>
              </p:cNvSpPr>
              <p:nvPr/>
            </p:nvSpPr>
            <p:spPr bwMode="auto">
              <a:xfrm>
                <a:off x="2004" y="1488"/>
                <a:ext cx="3120" cy="2448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z="2800" b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278" name="Line 5"/>
              <p:cNvSpPr>
                <a:spLocks noChangeShapeType="1"/>
              </p:cNvSpPr>
              <p:nvPr/>
            </p:nvSpPr>
            <p:spPr bwMode="auto">
              <a:xfrm flipV="1">
                <a:off x="2952" y="1488"/>
                <a:ext cx="0" cy="24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9" name="Line 6"/>
              <p:cNvSpPr>
                <a:spLocks noChangeShapeType="1"/>
              </p:cNvSpPr>
              <p:nvPr/>
            </p:nvSpPr>
            <p:spPr bwMode="auto">
              <a:xfrm flipV="1">
                <a:off x="4152" y="1488"/>
                <a:ext cx="0" cy="24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0" name="Line 7"/>
              <p:cNvSpPr>
                <a:spLocks noChangeShapeType="1"/>
              </p:cNvSpPr>
              <p:nvPr/>
            </p:nvSpPr>
            <p:spPr bwMode="auto">
              <a:xfrm>
                <a:off x="1992" y="1872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1" name="Line 8"/>
              <p:cNvSpPr>
                <a:spLocks noChangeShapeType="1"/>
              </p:cNvSpPr>
              <p:nvPr/>
            </p:nvSpPr>
            <p:spPr bwMode="auto">
              <a:xfrm>
                <a:off x="1992" y="2208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Line 9"/>
              <p:cNvSpPr>
                <a:spLocks noChangeShapeType="1"/>
              </p:cNvSpPr>
              <p:nvPr/>
            </p:nvSpPr>
            <p:spPr bwMode="auto">
              <a:xfrm>
                <a:off x="1992" y="2544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3" name="Line 10"/>
              <p:cNvSpPr>
                <a:spLocks noChangeShapeType="1"/>
              </p:cNvSpPr>
              <p:nvPr/>
            </p:nvSpPr>
            <p:spPr bwMode="auto">
              <a:xfrm>
                <a:off x="1992" y="2880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4" name="Line 11"/>
              <p:cNvSpPr>
                <a:spLocks noChangeShapeType="1"/>
              </p:cNvSpPr>
              <p:nvPr/>
            </p:nvSpPr>
            <p:spPr bwMode="auto">
              <a:xfrm>
                <a:off x="1992" y="3216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5" name="Line 12"/>
              <p:cNvSpPr>
                <a:spLocks noChangeShapeType="1"/>
              </p:cNvSpPr>
              <p:nvPr/>
            </p:nvSpPr>
            <p:spPr bwMode="auto">
              <a:xfrm>
                <a:off x="1992" y="3552"/>
                <a:ext cx="31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6" name="AutoShape 13" descr="Плетенка"/>
              <p:cNvSpPr>
                <a:spLocks noChangeArrowheads="1"/>
              </p:cNvSpPr>
              <p:nvPr/>
            </p:nvSpPr>
            <p:spPr bwMode="auto">
              <a:xfrm>
                <a:off x="1968" y="480"/>
                <a:ext cx="3168" cy="1008"/>
              </a:xfrm>
              <a:prstGeom prst="triangle">
                <a:avLst>
                  <a:gd name="adj" fmla="val 50000"/>
                </a:avLst>
              </a:prstGeom>
              <a:pattFill prst="weave">
                <a:fgClr>
                  <a:schemeClr val="accent1"/>
                </a:fgClr>
                <a:bgClr>
                  <a:srgbClr val="0066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87" name="Line 14"/>
              <p:cNvSpPr>
                <a:spLocks noChangeShapeType="1"/>
              </p:cNvSpPr>
              <p:nvPr/>
            </p:nvSpPr>
            <p:spPr bwMode="auto">
              <a:xfrm flipV="1">
                <a:off x="4392" y="420"/>
                <a:ext cx="333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8" name="Line 15"/>
              <p:cNvSpPr>
                <a:spLocks noChangeShapeType="1"/>
              </p:cNvSpPr>
              <p:nvPr/>
            </p:nvSpPr>
            <p:spPr bwMode="auto">
              <a:xfrm>
                <a:off x="4596" y="384"/>
                <a:ext cx="24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9" name="Line 16"/>
              <p:cNvSpPr>
                <a:spLocks noChangeShapeType="1"/>
              </p:cNvSpPr>
              <p:nvPr/>
            </p:nvSpPr>
            <p:spPr bwMode="auto">
              <a:xfrm flipH="1" flipV="1">
                <a:off x="4452" y="504"/>
                <a:ext cx="384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0276" name="Picture 17" descr="J02835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0" y="192"/>
              <a:ext cx="703" cy="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238625" y="2736850"/>
            <a:ext cx="4127500" cy="547688"/>
            <a:chOff x="2162" y="1698"/>
            <a:chExt cx="2600" cy="345"/>
          </a:xfrm>
        </p:grpSpPr>
        <p:sp>
          <p:nvSpPr>
            <p:cNvPr id="10272" name="Text Box 19"/>
            <p:cNvSpPr txBox="1">
              <a:spLocks noChangeArrowheads="1"/>
            </p:cNvSpPr>
            <p:nvPr/>
          </p:nvSpPr>
          <p:spPr bwMode="auto">
            <a:xfrm>
              <a:off x="2162" y="1698"/>
              <a:ext cx="4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НА</a:t>
              </a:r>
            </a:p>
          </p:txBody>
        </p:sp>
        <p:sp>
          <p:nvSpPr>
            <p:cNvPr id="10273" name="Text Box 20"/>
            <p:cNvSpPr txBox="1">
              <a:spLocks noChangeArrowheads="1"/>
            </p:cNvSpPr>
            <p:nvPr/>
          </p:nvSpPr>
          <p:spPr bwMode="auto">
            <a:xfrm>
              <a:off x="3162" y="1716"/>
              <a:ext cx="60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НАД</a:t>
              </a:r>
            </a:p>
          </p:txBody>
        </p:sp>
        <p:sp>
          <p:nvSpPr>
            <p:cNvPr id="10274" name="Text Box 21"/>
            <p:cNvSpPr txBox="1">
              <a:spLocks noChangeArrowheads="1"/>
            </p:cNvSpPr>
            <p:nvPr/>
          </p:nvSpPr>
          <p:spPr bwMode="auto">
            <a:xfrm>
              <a:off x="4298" y="1710"/>
              <a:ext cx="4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ПО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946525" y="3841750"/>
            <a:ext cx="4767263" cy="519113"/>
            <a:chOff x="1958" y="2394"/>
            <a:chExt cx="3003" cy="327"/>
          </a:xfrm>
        </p:grpSpPr>
        <p:sp>
          <p:nvSpPr>
            <p:cNvPr id="10269" name="Text Box 23"/>
            <p:cNvSpPr txBox="1">
              <a:spLocks noChangeArrowheads="1"/>
            </p:cNvSpPr>
            <p:nvPr/>
          </p:nvSpPr>
          <p:spPr bwMode="auto">
            <a:xfrm>
              <a:off x="1958" y="2394"/>
              <a:ext cx="87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ВОЗЛЕ</a:t>
              </a:r>
            </a:p>
          </p:txBody>
        </p:sp>
        <p:sp>
          <p:nvSpPr>
            <p:cNvPr id="10270" name="Text Box 24"/>
            <p:cNvSpPr txBox="1">
              <a:spLocks noChangeArrowheads="1"/>
            </p:cNvSpPr>
            <p:nvPr/>
          </p:nvSpPr>
          <p:spPr bwMode="auto">
            <a:xfrm>
              <a:off x="2990" y="2394"/>
              <a:ext cx="93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ПОДЛЕ</a:t>
              </a:r>
            </a:p>
          </p:txBody>
        </p:sp>
        <p:sp>
          <p:nvSpPr>
            <p:cNvPr id="10271" name="Text Box 25"/>
            <p:cNvSpPr txBox="1">
              <a:spLocks noChangeArrowheads="1"/>
            </p:cNvSpPr>
            <p:nvPr/>
          </p:nvSpPr>
          <p:spPr bwMode="auto">
            <a:xfrm>
              <a:off x="4082" y="2394"/>
              <a:ext cx="87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ПЕРЕД</a:t>
              </a:r>
            </a:p>
          </p:txBody>
        </p:sp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4327525" y="4375150"/>
            <a:ext cx="3851275" cy="538163"/>
            <a:chOff x="2198" y="2730"/>
            <a:chExt cx="2426" cy="339"/>
          </a:xfrm>
        </p:grpSpPr>
        <p:sp>
          <p:nvSpPr>
            <p:cNvPr id="10266" name="Text Box 27"/>
            <p:cNvSpPr txBox="1">
              <a:spLocks noChangeArrowheads="1"/>
            </p:cNvSpPr>
            <p:nvPr/>
          </p:nvSpPr>
          <p:spPr bwMode="auto">
            <a:xfrm>
              <a:off x="2198" y="2730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10267" name="Text Box 28"/>
            <p:cNvSpPr txBox="1">
              <a:spLocks noChangeArrowheads="1"/>
            </p:cNvSpPr>
            <p:nvPr/>
          </p:nvSpPr>
          <p:spPr bwMode="auto">
            <a:xfrm>
              <a:off x="3242" y="2730"/>
              <a:ext cx="4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ИЗ</a:t>
              </a:r>
            </a:p>
          </p:txBody>
        </p:sp>
        <p:sp>
          <p:nvSpPr>
            <p:cNvPr id="10268" name="Text Box 29"/>
            <p:cNvSpPr txBox="1">
              <a:spLocks noChangeArrowheads="1"/>
            </p:cNvSpPr>
            <p:nvPr/>
          </p:nvSpPr>
          <p:spPr bwMode="auto">
            <a:xfrm>
              <a:off x="4346" y="2742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С</a:t>
              </a: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4175125" y="4906963"/>
            <a:ext cx="4003675" cy="538162"/>
            <a:chOff x="2102" y="3066"/>
            <a:chExt cx="2522" cy="339"/>
          </a:xfrm>
        </p:grpSpPr>
        <p:sp>
          <p:nvSpPr>
            <p:cNvPr id="10263" name="Text Box 31"/>
            <p:cNvSpPr txBox="1">
              <a:spLocks noChangeArrowheads="1"/>
            </p:cNvSpPr>
            <p:nvPr/>
          </p:nvSpPr>
          <p:spPr bwMode="auto">
            <a:xfrm>
              <a:off x="2102" y="3066"/>
              <a:ext cx="43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ОТ</a:t>
              </a:r>
            </a:p>
          </p:txBody>
        </p:sp>
        <p:sp>
          <p:nvSpPr>
            <p:cNvPr id="10264" name="Text Box 32"/>
            <p:cNvSpPr txBox="1">
              <a:spLocks noChangeArrowheads="1"/>
            </p:cNvSpPr>
            <p:nvPr/>
          </p:nvSpPr>
          <p:spPr bwMode="auto">
            <a:xfrm>
              <a:off x="3218" y="3066"/>
              <a:ext cx="4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ДО</a:t>
              </a:r>
            </a:p>
          </p:txBody>
        </p:sp>
        <p:sp>
          <p:nvSpPr>
            <p:cNvPr id="10265" name="Text Box 33"/>
            <p:cNvSpPr txBox="1">
              <a:spLocks noChangeArrowheads="1"/>
            </p:cNvSpPr>
            <p:nvPr/>
          </p:nvSpPr>
          <p:spPr bwMode="auto">
            <a:xfrm>
              <a:off x="4346" y="3078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К</a:t>
              </a: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4308475" y="5421313"/>
            <a:ext cx="3981450" cy="538162"/>
            <a:chOff x="2186" y="3402"/>
            <a:chExt cx="2508" cy="339"/>
          </a:xfrm>
        </p:grpSpPr>
        <p:sp>
          <p:nvSpPr>
            <p:cNvPr id="10260" name="Text Box 35"/>
            <p:cNvSpPr txBox="1">
              <a:spLocks noChangeArrowheads="1"/>
            </p:cNvSpPr>
            <p:nvPr/>
          </p:nvSpPr>
          <p:spPr bwMode="auto">
            <a:xfrm>
              <a:off x="2186" y="3402"/>
              <a:ext cx="29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О</a:t>
              </a:r>
            </a:p>
          </p:txBody>
        </p:sp>
        <p:sp>
          <p:nvSpPr>
            <p:cNvPr id="10261" name="Text Box 36"/>
            <p:cNvSpPr txBox="1">
              <a:spLocks noChangeArrowheads="1"/>
            </p:cNvSpPr>
            <p:nvPr/>
          </p:nvSpPr>
          <p:spPr bwMode="auto">
            <a:xfrm>
              <a:off x="3194" y="3402"/>
              <a:ext cx="43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ОБ</a:t>
              </a:r>
            </a:p>
          </p:txBody>
        </p:sp>
        <p:sp>
          <p:nvSpPr>
            <p:cNvPr id="10262" name="Text Box 37"/>
            <p:cNvSpPr txBox="1">
              <a:spLocks noChangeArrowheads="1"/>
            </p:cNvSpPr>
            <p:nvPr/>
          </p:nvSpPr>
          <p:spPr bwMode="auto">
            <a:xfrm>
              <a:off x="4298" y="3414"/>
              <a:ext cx="39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ЗА</a:t>
              </a:r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4005263" y="6024563"/>
            <a:ext cx="4529137" cy="534987"/>
            <a:chOff x="2523" y="3795"/>
            <a:chExt cx="2853" cy="337"/>
          </a:xfrm>
        </p:grpSpPr>
        <p:sp>
          <p:nvSpPr>
            <p:cNvPr id="10257" name="Text Box 39"/>
            <p:cNvSpPr txBox="1">
              <a:spLocks noChangeArrowheads="1"/>
            </p:cNvSpPr>
            <p:nvPr/>
          </p:nvSpPr>
          <p:spPr bwMode="auto">
            <a:xfrm>
              <a:off x="3644" y="3795"/>
              <a:ext cx="6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ПОД</a:t>
              </a:r>
            </a:p>
          </p:txBody>
        </p:sp>
        <p:sp>
          <p:nvSpPr>
            <p:cNvPr id="10258" name="Text Box 40"/>
            <p:cNvSpPr txBox="1">
              <a:spLocks noChangeArrowheads="1"/>
            </p:cNvSpPr>
            <p:nvPr/>
          </p:nvSpPr>
          <p:spPr bwMode="auto">
            <a:xfrm>
              <a:off x="2523" y="3804"/>
              <a:ext cx="8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ЧЕРЕЗ</a:t>
              </a:r>
            </a:p>
          </p:txBody>
        </p:sp>
        <p:sp>
          <p:nvSpPr>
            <p:cNvPr id="10259" name="Text Box 41"/>
            <p:cNvSpPr txBox="1">
              <a:spLocks noChangeArrowheads="1"/>
            </p:cNvSpPr>
            <p:nvPr/>
          </p:nvSpPr>
          <p:spPr bwMode="auto">
            <a:xfrm>
              <a:off x="4777" y="3805"/>
              <a:ext cx="5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ДЛЯ</a:t>
              </a:r>
            </a:p>
          </p:txBody>
        </p: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3859213" y="3333750"/>
            <a:ext cx="4945062" cy="538163"/>
            <a:chOff x="2431" y="2100"/>
            <a:chExt cx="3115" cy="339"/>
          </a:xfrm>
        </p:grpSpPr>
        <p:sp>
          <p:nvSpPr>
            <p:cNvPr id="10254" name="Text Box 43"/>
            <p:cNvSpPr txBox="1">
              <a:spLocks noChangeArrowheads="1"/>
            </p:cNvSpPr>
            <p:nvPr/>
          </p:nvSpPr>
          <p:spPr bwMode="auto">
            <a:xfrm>
              <a:off x="3826" y="2112"/>
              <a:ext cx="2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У</a:t>
              </a:r>
            </a:p>
          </p:txBody>
        </p:sp>
        <p:sp>
          <p:nvSpPr>
            <p:cNvPr id="10255" name="Text Box 44"/>
            <p:cNvSpPr txBox="1">
              <a:spLocks noChangeArrowheads="1"/>
            </p:cNvSpPr>
            <p:nvPr/>
          </p:nvSpPr>
          <p:spPr bwMode="auto">
            <a:xfrm>
              <a:off x="2431" y="2100"/>
              <a:ext cx="96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ОКОЛО</a:t>
              </a:r>
            </a:p>
          </p:txBody>
        </p:sp>
        <p:sp>
          <p:nvSpPr>
            <p:cNvPr id="10256" name="Text Box 45"/>
            <p:cNvSpPr txBox="1">
              <a:spLocks noChangeArrowheads="1"/>
            </p:cNvSpPr>
            <p:nvPr/>
          </p:nvSpPr>
          <p:spPr bwMode="auto">
            <a:xfrm>
              <a:off x="4592" y="2112"/>
              <a:ext cx="9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660033"/>
                  </a:solidFill>
                  <a:latin typeface="Times New Roman" pitchFamily="18" charset="0"/>
                </a:rPr>
                <a:t>РЯДОМ</a:t>
              </a:r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119063" y="304800"/>
            <a:ext cx="4668837" cy="1981200"/>
            <a:chOff x="75" y="192"/>
            <a:chExt cx="2941" cy="1248"/>
          </a:xfrm>
        </p:grpSpPr>
        <p:sp>
          <p:nvSpPr>
            <p:cNvPr id="10252" name="Text Box 48"/>
            <p:cNvSpPr txBox="1">
              <a:spLocks noChangeArrowheads="1"/>
            </p:cNvSpPr>
            <p:nvPr/>
          </p:nvSpPr>
          <p:spPr bwMode="auto">
            <a:xfrm>
              <a:off x="119" y="271"/>
              <a:ext cx="289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003300"/>
                  </a:solidFill>
                  <a:latin typeface="Times New Roman" pitchFamily="18" charset="0"/>
                </a:rPr>
                <a:t>Посмотрите, вот предлоги. </a:t>
              </a:r>
            </a:p>
            <a:p>
              <a:r>
                <a:rPr lang="ru-RU" sz="2800" b="1">
                  <a:solidFill>
                    <a:srgbClr val="003300"/>
                  </a:solidFill>
                  <a:latin typeface="Times New Roman" pitchFamily="18" charset="0"/>
                </a:rPr>
                <a:t>Так малы, но так важны! </a:t>
              </a:r>
            </a:p>
            <a:p>
              <a:r>
                <a:rPr lang="ru-RU" sz="2800" b="1">
                  <a:solidFill>
                    <a:srgbClr val="003300"/>
                  </a:solidFill>
                  <a:latin typeface="Times New Roman" pitchFamily="18" charset="0"/>
                </a:rPr>
                <a:t>Вы, ребята, постепенно</a:t>
              </a:r>
            </a:p>
            <a:p>
              <a:r>
                <a:rPr lang="ru-RU" sz="2800" b="1">
                  <a:solidFill>
                    <a:srgbClr val="003300"/>
                  </a:solidFill>
                  <a:latin typeface="Times New Roman" pitchFamily="18" charset="0"/>
                </a:rPr>
                <a:t>Все запомнить их должны!</a:t>
              </a:r>
              <a:endParaRPr lang="ru-RU" sz="4800" b="1" i="1">
                <a:latin typeface="Times New Roman" pitchFamily="18" charset="0"/>
              </a:endParaRPr>
            </a:p>
          </p:txBody>
        </p:sp>
        <p:sp>
          <p:nvSpPr>
            <p:cNvPr id="10253" name="AutoShape 49"/>
            <p:cNvSpPr>
              <a:spLocks noChangeArrowheads="1"/>
            </p:cNvSpPr>
            <p:nvPr/>
          </p:nvSpPr>
          <p:spPr bwMode="auto">
            <a:xfrm>
              <a:off x="75" y="192"/>
              <a:ext cx="2880" cy="1248"/>
            </a:xfrm>
            <a:prstGeom prst="wedgeRoundRectCallout">
              <a:avLst>
                <a:gd name="adj1" fmla="val 1426"/>
                <a:gd name="adj2" fmla="val 139264"/>
                <a:gd name="adj3" fmla="val 16667"/>
              </a:avLst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4800" b="1" i="1">
                <a:latin typeface="Times New Roman" pitchFamily="18" charset="0"/>
              </a:endParaRPr>
            </a:p>
          </p:txBody>
        </p:sp>
      </p:grpSp>
      <p:pic>
        <p:nvPicPr>
          <p:cNvPr id="10251" name="Picture 5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963" y="2743200"/>
            <a:ext cx="29575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/>
          <a:lstStyle/>
          <a:p>
            <a:pPr indent="374650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indent="374650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Плывёт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реке, сделал 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бумаги, вышел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дома, сверкает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солнце, играет 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хоккей, летит 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городом, убежал 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волка.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v.900igr.net:10/datas/matematika/Konspekt-uroka-po-matematike/0012-012-Fizkultminut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5638800" y="0"/>
            <a:ext cx="3124200" cy="1371600"/>
          </a:xfrm>
          <a:prstGeom prst="cloudCallout">
            <a:avLst>
              <a:gd name="adj1" fmla="val -23833"/>
              <a:gd name="adj2" fmla="val 18403"/>
            </a:avLst>
          </a:prstGeom>
          <a:gradFill rotWithShape="0">
            <a:gsLst>
              <a:gs pos="0">
                <a:srgbClr val="CCFFFF"/>
              </a:gs>
              <a:gs pos="50000">
                <a:schemeClr val="bg1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4800" b="1" i="1">
              <a:latin typeface="Times New Roman" pitchFamily="18" charset="0"/>
            </a:endParaRP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6667500" y="3733800"/>
            <a:ext cx="1905000" cy="1066800"/>
          </a:xfrm>
          <a:prstGeom prst="cloudCallout">
            <a:avLst>
              <a:gd name="adj1" fmla="val -30083"/>
              <a:gd name="adj2" fmla="val 25745"/>
            </a:avLst>
          </a:prstGeom>
          <a:gradFill rotWithShape="0">
            <a:gsLst>
              <a:gs pos="0">
                <a:srgbClr val="CCFFFF"/>
              </a:gs>
              <a:gs pos="50000">
                <a:schemeClr val="bg1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4800" b="1" i="1">
              <a:latin typeface="Times New Roman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829300" y="4572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66"/>
                </a:solidFill>
                <a:latin typeface="Times New Roman" pitchFamily="18" charset="0"/>
              </a:rPr>
              <a:t>ПРЕДМЕТ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048500" y="4038600"/>
            <a:ext cx="1143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66"/>
                </a:solidFill>
                <a:latin typeface="Times New Roman" pitchFamily="18" charset="0"/>
              </a:rPr>
              <a:t>ДЕЙСТ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66"/>
                </a:solidFill>
                <a:latin typeface="Times New Roman" pitchFamily="18" charset="0"/>
              </a:rPr>
              <a:t>ВИЕ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500298" y="1785926"/>
            <a:ext cx="4724400" cy="39624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934200" y="2514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ЁЖ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934200" y="196215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 ДОМ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4357686" y="3429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МЯЧ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972300" y="5029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ЛИЛ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6972300" y="5486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ШЁЛ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4071934" y="34290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232FA3"/>
                </a:solidFill>
                <a:latin typeface="Times New Roman" pitchFamily="18" charset="0"/>
              </a:rPr>
              <a:t>ТЕПЛЫЙ</a:t>
            </a:r>
            <a:endParaRPr lang="ru-RU" sz="2400" b="1" i="1" dirty="0">
              <a:solidFill>
                <a:srgbClr val="232FA3"/>
              </a:solidFill>
              <a:latin typeface="Times New Roman" pitchFamily="18" charset="0"/>
            </a:endParaRP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7010400" y="14097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МЯЧ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4143372" y="3500438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232FA3"/>
                </a:solidFill>
                <a:latin typeface="Times New Roman" pitchFamily="18" charset="0"/>
              </a:rPr>
              <a:t>СИНИЙ</a:t>
            </a:r>
            <a:endParaRPr lang="ru-RU" sz="2400" b="1" i="1" dirty="0">
              <a:solidFill>
                <a:srgbClr val="232FA3"/>
              </a:solidFill>
              <a:latin typeface="Times New Roman" pitchFamily="18" charset="0"/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4143372" y="3500438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ЛИЛ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143372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ПРО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4214810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ШЁЛ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4286248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ЗА</a:t>
            </a:r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4143372" y="3500438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  ДОМ</a:t>
            </a: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4214810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ДО</a:t>
            </a:r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4214810" y="3429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232FA3"/>
                </a:solidFill>
                <a:latin typeface="Times New Roman" pitchFamily="18" charset="0"/>
              </a:rPr>
              <a:t>МЫТЬ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6972300" y="59436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МЫТЬ</a:t>
            </a: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4286248" y="3429000"/>
            <a:ext cx="1447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232FA3"/>
                </a:solidFill>
                <a:latin typeface="Times New Roman" pitchFamily="18" charset="0"/>
              </a:rPr>
              <a:t>ПЕРЕД</a:t>
            </a:r>
            <a:endParaRPr lang="ru-RU" sz="2400" b="1" i="1" dirty="0">
              <a:solidFill>
                <a:srgbClr val="232FA3"/>
              </a:solidFill>
              <a:latin typeface="Times New Roman" pitchFamily="18" charset="0"/>
            </a:endParaRPr>
          </a:p>
        </p:txBody>
      </p:sp>
      <p:sp>
        <p:nvSpPr>
          <p:cNvPr id="42009" name="AutoShape 25"/>
          <p:cNvSpPr>
            <a:spLocks noChangeArrowheads="1"/>
          </p:cNvSpPr>
          <p:nvPr/>
        </p:nvSpPr>
        <p:spPr bwMode="auto">
          <a:xfrm>
            <a:off x="228600" y="228600"/>
            <a:ext cx="2286000" cy="1066800"/>
          </a:xfrm>
          <a:prstGeom prst="cloudCallout">
            <a:avLst>
              <a:gd name="adj1" fmla="val -37569"/>
              <a:gd name="adj2" fmla="val 37944"/>
            </a:avLst>
          </a:prstGeom>
          <a:gradFill rotWithShape="0">
            <a:gsLst>
              <a:gs pos="0">
                <a:srgbClr val="CCFFFF"/>
              </a:gs>
              <a:gs pos="50000">
                <a:schemeClr val="bg1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4800" b="1" i="1">
              <a:latin typeface="Times New Roman" pitchFamily="18" charset="0"/>
            </a:endParaRPr>
          </a:p>
        </p:txBody>
      </p:sp>
      <p:sp>
        <p:nvSpPr>
          <p:cNvPr id="14361" name="Text Box 26"/>
          <p:cNvSpPr txBox="1">
            <a:spLocks noChangeArrowheads="1"/>
          </p:cNvSpPr>
          <p:nvPr/>
        </p:nvSpPr>
        <p:spPr bwMode="auto">
          <a:xfrm>
            <a:off x="571500" y="59055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66"/>
                </a:solidFill>
                <a:latin typeface="Times New Roman" pitchFamily="18" charset="0"/>
              </a:rPr>
              <a:t>ПРЕДЛОГ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685800" y="17907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ЗА</a:t>
            </a: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685800" y="14859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ПРО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685800" y="21717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ДО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685800" y="26289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ПЕРЕД</a:t>
            </a:r>
          </a:p>
        </p:txBody>
      </p:sp>
      <p:sp>
        <p:nvSpPr>
          <p:cNvPr id="42015" name="AutoShape 31"/>
          <p:cNvSpPr>
            <a:spLocks noChangeArrowheads="1"/>
          </p:cNvSpPr>
          <p:nvPr/>
        </p:nvSpPr>
        <p:spPr bwMode="auto">
          <a:xfrm>
            <a:off x="152400" y="3657600"/>
            <a:ext cx="3200400" cy="1447800"/>
          </a:xfrm>
          <a:prstGeom prst="cloudCallout">
            <a:avLst>
              <a:gd name="adj1" fmla="val -23611"/>
              <a:gd name="adj2" fmla="val 21273"/>
            </a:avLst>
          </a:prstGeom>
          <a:gradFill rotWithShape="0">
            <a:gsLst>
              <a:gs pos="0">
                <a:srgbClr val="CCFFFF"/>
              </a:gs>
              <a:gs pos="50000">
                <a:schemeClr val="bg1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4800" b="1" i="1">
              <a:latin typeface="Times New Roman" pitchFamily="18" charset="0"/>
            </a:endParaRPr>
          </a:p>
        </p:txBody>
      </p:sp>
      <p:sp>
        <p:nvSpPr>
          <p:cNvPr id="14367" name="Text Box 32"/>
          <p:cNvSpPr txBox="1">
            <a:spLocks noChangeArrowheads="1"/>
          </p:cNvSpPr>
          <p:nvPr/>
        </p:nvSpPr>
        <p:spPr bwMode="auto">
          <a:xfrm>
            <a:off x="457200" y="41148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000066"/>
                </a:solidFill>
                <a:latin typeface="Times New Roman" pitchFamily="18" charset="0"/>
              </a:rPr>
              <a:t>ПРИЗНАК</a:t>
            </a: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533400" y="5257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</a:rPr>
              <a:t>СИНИЙ</a:t>
            </a:r>
          </a:p>
        </p:txBody>
      </p:sp>
      <p:sp>
        <p:nvSpPr>
          <p:cNvPr id="42018" name="Text Box 34"/>
          <p:cNvSpPr txBox="1">
            <a:spLocks noChangeArrowheads="1"/>
          </p:cNvSpPr>
          <p:nvPr/>
        </p:nvSpPr>
        <p:spPr bwMode="auto">
          <a:xfrm>
            <a:off x="533400" y="57150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ТЁПЛЫЙ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utoUpdateAnimBg="0"/>
      <p:bldP spid="41992" grpId="0" autoUpdateAnimBg="0"/>
      <p:bldP spid="41993" grpId="0" autoUpdateAnimBg="0"/>
      <p:bldP spid="41994" grpId="0" autoUpdateAnimBg="0"/>
      <p:bldP spid="41995" grpId="0" autoUpdateAnimBg="0"/>
      <p:bldP spid="41996" grpId="0" autoUpdateAnimBg="0"/>
      <p:bldP spid="41997" grpId="0" autoUpdateAnimBg="0"/>
      <p:bldP spid="41998" grpId="0" autoUpdateAnimBg="0"/>
      <p:bldP spid="41999" grpId="0" autoUpdateAnimBg="0"/>
      <p:bldP spid="42000" grpId="0" autoUpdateAnimBg="0"/>
      <p:bldP spid="42001" grpId="0" autoUpdateAnimBg="0"/>
      <p:bldP spid="42002" grpId="0" autoUpdateAnimBg="0"/>
      <p:bldP spid="42003" grpId="0" autoUpdateAnimBg="0"/>
      <p:bldP spid="42004" grpId="0" autoUpdateAnimBg="0"/>
      <p:bldP spid="42006" grpId="0" autoUpdateAnimBg="0"/>
      <p:bldP spid="42007" grpId="0" autoUpdateAnimBg="0"/>
      <p:bldP spid="42008" grpId="0" autoUpdateAnimBg="0"/>
      <p:bldP spid="42011" grpId="0" autoUpdateAnimBg="0"/>
      <p:bldP spid="42012" grpId="0" autoUpdateAnimBg="0"/>
      <p:bldP spid="42013" grpId="0" autoUpdateAnimBg="0"/>
      <p:bldP spid="42014" grpId="0" autoUpdateAnimBg="0"/>
      <p:bldP spid="42017" grpId="0" autoUpdateAnimBg="0"/>
      <p:bldP spid="4201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5" y="-28575"/>
            <a:ext cx="91725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352800" y="3733800"/>
            <a:ext cx="5715000" cy="2514600"/>
            <a:chOff x="2112" y="2352"/>
            <a:chExt cx="3600" cy="1584"/>
          </a:xfrm>
        </p:grpSpPr>
        <p:sp>
          <p:nvSpPr>
            <p:cNvPr id="6153" name="AutoShape 4"/>
            <p:cNvSpPr>
              <a:spLocks noChangeArrowheads="1"/>
            </p:cNvSpPr>
            <p:nvPr/>
          </p:nvSpPr>
          <p:spPr bwMode="auto">
            <a:xfrm>
              <a:off x="2112" y="2352"/>
              <a:ext cx="3600" cy="1584"/>
            </a:xfrm>
            <a:prstGeom prst="verticalScroll">
              <a:avLst>
                <a:gd name="adj" fmla="val 12500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Text Box 5"/>
            <p:cNvSpPr txBox="1">
              <a:spLocks noChangeArrowheads="1"/>
            </p:cNvSpPr>
            <p:nvPr/>
          </p:nvSpPr>
          <p:spPr bwMode="auto">
            <a:xfrm>
              <a:off x="2448" y="2646"/>
              <a:ext cx="2996" cy="113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 i="1" dirty="0">
                  <a:solidFill>
                    <a:schemeClr val="accent2"/>
                  </a:solidFill>
                  <a:latin typeface="Times New Roman" pitchFamily="18" charset="0"/>
                </a:rPr>
                <a:t>…    полянке , …  тропинки ,</a:t>
              </a:r>
            </a:p>
            <a:p>
              <a:r>
                <a:rPr lang="ru-RU" sz="2800" b="1" i="1" dirty="0">
                  <a:solidFill>
                    <a:schemeClr val="accent2"/>
                  </a:solidFill>
                  <a:latin typeface="Times New Roman" pitchFamily="18" charset="0"/>
                </a:rPr>
                <a:t>Пробиваются травинки .</a:t>
              </a:r>
            </a:p>
            <a:p>
              <a:r>
                <a:rPr lang="ru-RU" sz="2800" b="1" i="1" dirty="0">
                  <a:solidFill>
                    <a:schemeClr val="accent2"/>
                  </a:solidFill>
                  <a:latin typeface="Times New Roman" pitchFamily="18" charset="0"/>
                </a:rPr>
                <a:t>… бугорка ручей  бежит ,</a:t>
              </a:r>
            </a:p>
            <a:p>
              <a:r>
                <a:rPr lang="ru-RU" sz="2800" b="1" i="1" dirty="0">
                  <a:solidFill>
                    <a:schemeClr val="accent2"/>
                  </a:solidFill>
                  <a:latin typeface="Times New Roman" pitchFamily="18" charset="0"/>
                </a:rPr>
                <a:t>А …     ёлкой снег лежит .</a:t>
              </a:r>
            </a:p>
          </p:txBody>
        </p:sp>
      </p:grp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48100" y="4229100"/>
            <a:ext cx="573088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3300"/>
                </a:solidFill>
                <a:latin typeface="Times New Roman" pitchFamily="18" charset="0"/>
              </a:rPr>
              <a:t>На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210300" y="4248150"/>
            <a:ext cx="400050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3300"/>
                </a:solidFill>
                <a:latin typeface="Times New Roman" pitchFamily="18" charset="0"/>
              </a:rPr>
              <a:t>у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305300" y="5543550"/>
            <a:ext cx="657225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3300"/>
                </a:solidFill>
                <a:latin typeface="Times New Roman" pitchFamily="18" charset="0"/>
              </a:rPr>
              <a:t>под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886200" y="5086350"/>
            <a:ext cx="387350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3300"/>
                </a:solidFill>
                <a:latin typeface="Times New Roman" pitchFamily="18" charset="0"/>
              </a:rPr>
              <a:t>С</a:t>
            </a:r>
          </a:p>
        </p:txBody>
      </p:sp>
      <p:pic>
        <p:nvPicPr>
          <p:cNvPr id="18442" name="Picture 10" descr="J022380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486400"/>
            <a:ext cx="8858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 autoUpdateAnimBg="0"/>
      <p:bldP spid="18439" grpId="0" animBg="1" autoUpdateAnimBg="0"/>
      <p:bldP spid="18440" grpId="0" animBg="1" autoUpdateAnimBg="0"/>
      <p:bldP spid="1844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445000" y="136525"/>
            <a:ext cx="4165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20292"/>
                </a:solidFill>
                <a:latin typeface="Times New Roman" pitchFamily="18" charset="0"/>
              </a:rPr>
              <a:t>Я многое  узнал о предлогах :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4648200" y="1247775"/>
            <a:ext cx="3028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660033"/>
                </a:solidFill>
                <a:latin typeface="Times New Roman" pitchFamily="18" charset="0"/>
              </a:rPr>
              <a:t>Предлог – это</a:t>
            </a:r>
          </a:p>
          <a:p>
            <a:r>
              <a:rPr lang="ru-RU" sz="3600" b="1" dirty="0" smtClean="0">
                <a:solidFill>
                  <a:srgbClr val="660033"/>
                </a:solidFill>
                <a:latin typeface="Times New Roman" pitchFamily="18" charset="0"/>
              </a:rPr>
              <a:t>слово </a:t>
            </a:r>
            <a:r>
              <a:rPr lang="ru-RU" sz="3600" b="1" dirty="0">
                <a:solidFill>
                  <a:srgbClr val="660033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648200" y="2222500"/>
            <a:ext cx="37680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Предлоги нужны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для связи слов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370760" y="5467350"/>
            <a:ext cx="54573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4000" b="1" dirty="0" smtClean="0">
                <a:solidFill>
                  <a:srgbClr val="020292"/>
                </a:solidFill>
                <a:latin typeface="Times New Roman" pitchFamily="18" charset="0"/>
              </a:rPr>
              <a:t>Предлоги пишутся</a:t>
            </a:r>
          </a:p>
          <a:p>
            <a:pPr algn="r"/>
            <a:r>
              <a:rPr lang="ru-RU" sz="4000" b="1" dirty="0" smtClean="0">
                <a:solidFill>
                  <a:srgbClr val="020292"/>
                </a:solidFill>
                <a:latin typeface="Times New Roman" pitchFamily="18" charset="0"/>
              </a:rPr>
              <a:t>раздельно со словами </a:t>
            </a:r>
            <a:r>
              <a:rPr lang="ru-RU" sz="4000" b="1" dirty="0">
                <a:solidFill>
                  <a:srgbClr val="02029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667250" y="3806825"/>
            <a:ext cx="41203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latin typeface="Times New Roman" pitchFamily="18" charset="0"/>
              </a:rPr>
              <a:t>Предлогам  </a:t>
            </a:r>
            <a:r>
              <a:rPr lang="ru-RU" sz="3600" b="1" dirty="0">
                <a:solidFill>
                  <a:srgbClr val="660033"/>
                </a:solidFill>
                <a:latin typeface="Times New Roman" pitchFamily="18" charset="0"/>
              </a:rPr>
              <a:t>нельзя</a:t>
            </a:r>
          </a:p>
          <a:p>
            <a:r>
              <a:rPr lang="ru-RU" sz="3600" b="1" dirty="0">
                <a:solidFill>
                  <a:srgbClr val="660033"/>
                </a:solidFill>
                <a:latin typeface="Times New Roman" pitchFamily="18" charset="0"/>
              </a:rPr>
              <a:t>поставить вопрос.</a:t>
            </a:r>
          </a:p>
        </p:txBody>
      </p:sp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2400" y="533400"/>
            <a:ext cx="7021513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autoUpdateAnimBg="0"/>
      <p:bldP spid="43012" grpId="0" autoUpdateAnimBg="0"/>
      <p:bldP spid="43013" grpId="0" autoUpdateAnimBg="0"/>
      <p:bldP spid="4301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v.900igr.net:10/datai/russkij-jazyk/Koren-slova-i-odnokorennye-slova/0005-005-Koren-slova-i-odnokorennye-slo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027964" cy="5920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dirty="0" err="1" smtClean="0">
                <a:latin typeface="Times New Roman" pitchFamily="18" charset="0"/>
                <a:cs typeface="Times New Roman" pitchFamily="18" charset="0"/>
              </a:rPr>
              <a:t>Влесу</a:t>
            </a: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 расцвели подснежники.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8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Предлоги</a:t>
            </a:r>
            <a:endParaRPr lang="ru-RU" sz="8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857760"/>
            <a:ext cx="8229600" cy="1143000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лесу расцвели подснежники.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ic.pics.livejournal.com/belan_olga/24104446/1149499/1149499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714356"/>
            <a:ext cx="5929354" cy="4297422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000628" y="5786454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643174" y="5786454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43174" y="5929330"/>
            <a:ext cx="22145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533400"/>
            <a:ext cx="7620000" cy="1219200"/>
            <a:chOff x="1152" y="2208"/>
            <a:chExt cx="4320" cy="768"/>
          </a:xfrm>
        </p:grpSpPr>
        <p:sp>
          <p:nvSpPr>
            <p:cNvPr id="6152" name="Rectangle 3"/>
            <p:cNvSpPr>
              <a:spLocks noChangeArrowheads="1"/>
            </p:cNvSpPr>
            <p:nvPr/>
          </p:nvSpPr>
          <p:spPr bwMode="auto">
            <a:xfrm>
              <a:off x="1248" y="2352"/>
              <a:ext cx="480" cy="384"/>
            </a:xfrm>
            <a:prstGeom prst="rect">
              <a:avLst/>
            </a:prstGeom>
            <a:gradFill rotWithShape="0">
              <a:gsLst>
                <a:gs pos="0">
                  <a:srgbClr val="FFCC00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3" name="Rectangle 4"/>
            <p:cNvSpPr>
              <a:spLocks noChangeArrowheads="1"/>
            </p:cNvSpPr>
            <p:nvPr/>
          </p:nvSpPr>
          <p:spPr bwMode="auto">
            <a:xfrm>
              <a:off x="1488" y="2640"/>
              <a:ext cx="432" cy="288"/>
            </a:xfrm>
            <a:prstGeom prst="rect">
              <a:avLst/>
            </a:prstGeom>
            <a:gradFill rotWithShape="0">
              <a:gsLst>
                <a:gs pos="0">
                  <a:srgbClr val="5151C5"/>
                </a:gs>
                <a:gs pos="100000">
                  <a:srgbClr val="CFCFE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Rectangle 5"/>
            <p:cNvSpPr>
              <a:spLocks noChangeArrowheads="1"/>
            </p:cNvSpPr>
            <p:nvPr/>
          </p:nvSpPr>
          <p:spPr bwMode="auto">
            <a:xfrm>
              <a:off x="1152" y="2592"/>
              <a:ext cx="432" cy="28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Line 6"/>
            <p:cNvSpPr>
              <a:spLocks noChangeShapeType="1"/>
            </p:cNvSpPr>
            <p:nvPr/>
          </p:nvSpPr>
          <p:spPr bwMode="auto">
            <a:xfrm>
              <a:off x="1440" y="2784"/>
              <a:ext cx="4032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156" name="Line 7"/>
            <p:cNvSpPr>
              <a:spLocks noChangeShapeType="1"/>
            </p:cNvSpPr>
            <p:nvPr/>
          </p:nvSpPr>
          <p:spPr bwMode="auto">
            <a:xfrm>
              <a:off x="1440" y="2784"/>
              <a:ext cx="4032" cy="0"/>
            </a:xfrm>
            <a:prstGeom prst="line">
              <a:avLst/>
            </a:prstGeom>
            <a:noFill/>
            <a:ln w="38100">
              <a:solidFill>
                <a:srgbClr val="B2B2B2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6157" name="Line 8"/>
            <p:cNvSpPr>
              <a:spLocks noChangeShapeType="1"/>
            </p:cNvSpPr>
            <p:nvPr/>
          </p:nvSpPr>
          <p:spPr bwMode="auto">
            <a:xfrm>
              <a:off x="1632" y="2208"/>
              <a:ext cx="0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2714612" y="642918"/>
            <a:ext cx="4324376" cy="795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Цели и задачи </a:t>
            </a:r>
            <a:endParaRPr lang="ru-RU" sz="3600" i="1" kern="10" dirty="0">
              <a:ln w="9525">
                <a:solidFill>
                  <a:srgbClr val="99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 rot="5400000">
            <a:off x="-1243013" y="3833813"/>
            <a:ext cx="4348163" cy="7953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sz="36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676400" y="2000250"/>
            <a:ext cx="670083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 dirty="0">
                <a:solidFill>
                  <a:srgbClr val="660033"/>
                </a:solidFill>
                <a:latin typeface="Times New Roman" pitchFamily="18" charset="0"/>
              </a:rPr>
              <a:t>- формирование представлений о </a:t>
            </a:r>
          </a:p>
          <a:p>
            <a:r>
              <a:rPr lang="ru-RU" sz="3200" b="1" i="1" u="sng" dirty="0">
                <a:solidFill>
                  <a:srgbClr val="660033"/>
                </a:solidFill>
                <a:latin typeface="Times New Roman" pitchFamily="18" charset="0"/>
              </a:rPr>
              <a:t>предлогах как части речи, их роли в</a:t>
            </a:r>
          </a:p>
          <a:p>
            <a:r>
              <a:rPr lang="ru-RU" sz="3200" b="1" i="1" u="sng" dirty="0">
                <a:solidFill>
                  <a:srgbClr val="660033"/>
                </a:solidFill>
                <a:latin typeface="Times New Roman" pitchFamily="18" charset="0"/>
              </a:rPr>
              <a:t>предложении;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687513" y="3752850"/>
            <a:ext cx="54879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u="sng">
                <a:solidFill>
                  <a:srgbClr val="660033"/>
                </a:solidFill>
                <a:latin typeface="Times New Roman" pitchFamily="18" charset="0"/>
              </a:rPr>
              <a:t>- развитие умения отличать</a:t>
            </a:r>
          </a:p>
          <a:p>
            <a:r>
              <a:rPr lang="ru-RU" sz="3200" b="1" i="1" u="sng">
                <a:solidFill>
                  <a:srgbClr val="660033"/>
                </a:solidFill>
                <a:latin typeface="Times New Roman" pitchFamily="18" charset="0"/>
              </a:rPr>
              <a:t> предлоги от других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4" grpId="0" animBg="1"/>
      <p:bldP spid="21515" grpId="0" autoUpdateAnimBg="0"/>
      <p:bldP spid="2151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 flipH="1">
            <a:off x="1571604" y="3071810"/>
            <a:ext cx="722312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3300"/>
                </a:solidFill>
                <a:latin typeface="Times New Roman" pitchFamily="18" charset="0"/>
              </a:rPr>
              <a:t>Предлоги 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служат для </a:t>
            </a:r>
          </a:p>
          <a:p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</a:rPr>
              <a:t>связи слов</a:t>
            </a:r>
          </a:p>
          <a:p>
            <a:pPr algn="ctr"/>
            <a:endParaRPr lang="ru-RU" sz="48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084615" y="2374893"/>
            <a:ext cx="3962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4800" b="1">
                <a:solidFill>
                  <a:srgbClr val="FF3300"/>
                </a:solidFill>
                <a:latin typeface="Times New Roman" pitchFamily="18" charset="0"/>
              </a:rPr>
              <a:t>– предлоги .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357290" y="2357430"/>
            <a:ext cx="3232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0099"/>
                </a:solidFill>
                <a:latin typeface="Times New Roman" pitchFamily="18" charset="0"/>
              </a:rPr>
              <a:t> У, к, мимо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75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3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57150" y="-22225"/>
            <a:ext cx="9448800" cy="4575175"/>
            <a:chOff x="-36" y="-14"/>
            <a:chExt cx="5952" cy="2882"/>
          </a:xfrm>
        </p:grpSpPr>
        <p:graphicFrame>
          <p:nvGraphicFramePr>
            <p:cNvPr id="2052" name="Object 3"/>
            <p:cNvGraphicFramePr>
              <a:graphicFrameLocks noChangeAspect="1"/>
            </p:cNvGraphicFramePr>
            <p:nvPr/>
          </p:nvGraphicFramePr>
          <p:xfrm>
            <a:off x="-36" y="-14"/>
            <a:ext cx="5952" cy="2462"/>
          </p:xfrm>
          <a:graphic>
            <a:graphicData uri="http://schemas.openxmlformats.org/presentationml/2006/ole">
              <p:oleObj spid="_x0000_s27652" name="Точечный рисунок" r:id="rId6" imgW="6942857" imgH="4866667" progId="PBrush">
                <p:embed/>
              </p:oleObj>
            </a:graphicData>
          </a:graphic>
        </p:graphicFrame>
        <p:graphicFrame>
          <p:nvGraphicFramePr>
            <p:cNvPr id="2053" name="Object 4"/>
            <p:cNvGraphicFramePr>
              <a:graphicFrameLocks noChangeAspect="1"/>
            </p:cNvGraphicFramePr>
            <p:nvPr/>
          </p:nvGraphicFramePr>
          <p:xfrm>
            <a:off x="0" y="1920"/>
            <a:ext cx="2784" cy="948"/>
          </p:xfrm>
          <a:graphic>
            <a:graphicData uri="http://schemas.openxmlformats.org/presentationml/2006/ole">
              <p:oleObj spid="_x0000_s27653" name="Clip" r:id="rId7" imgW="6544800" imgH="1706400" progId="">
                <p:embed/>
              </p:oleObj>
            </a:graphicData>
          </a:graphic>
        </p:graphicFrame>
      </p:grp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828800" y="4845050"/>
            <a:ext cx="556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Машина стоит … дома.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114925" y="4854575"/>
            <a:ext cx="457200" cy="64135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latin typeface="Times New Roman" pitchFamily="18" charset="0"/>
              </a:rPr>
              <a:t>у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524000" y="5391150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Машина подъехала … дому.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5791200" y="5391150"/>
            <a:ext cx="457200" cy="64135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latin typeface="Times New Roman" pitchFamily="18" charset="0"/>
              </a:rPr>
              <a:t>к</a:t>
            </a: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1295400" y="5911850"/>
            <a:ext cx="6707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Машина проехала …         дома.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5330825" y="5899150"/>
            <a:ext cx="1298575" cy="64135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3300"/>
                </a:solidFill>
                <a:latin typeface="Times New Roman" pitchFamily="18" charset="0"/>
              </a:rPr>
              <a:t>мимо</a:t>
            </a:r>
          </a:p>
        </p:txBody>
      </p:sp>
      <p:graphicFrame>
        <p:nvGraphicFramePr>
          <p:cNvPr id="47115" name="Object 11"/>
          <p:cNvGraphicFramePr>
            <a:graphicFrameLocks noChangeAspect="1"/>
          </p:cNvGraphicFramePr>
          <p:nvPr/>
        </p:nvGraphicFramePr>
        <p:xfrm>
          <a:off x="2971800" y="3276600"/>
          <a:ext cx="4410075" cy="1485900"/>
        </p:xfrm>
        <a:graphic>
          <a:graphicData uri="http://schemas.openxmlformats.org/presentationml/2006/ole">
            <p:oleObj spid="_x0000_s27650" name="Точечный рисунок" r:id="rId8" imgW="4409524" imgH="1486107" progId="PBrush">
              <p:embed/>
            </p:oleObj>
          </a:graphicData>
        </a:graphic>
      </p:graphicFrame>
      <p:graphicFrame>
        <p:nvGraphicFramePr>
          <p:cNvPr id="47116" name="Object 12"/>
          <p:cNvGraphicFramePr>
            <a:graphicFrameLocks noChangeAspect="1"/>
          </p:cNvGraphicFramePr>
          <p:nvPr/>
        </p:nvGraphicFramePr>
        <p:xfrm>
          <a:off x="9144000" y="3962400"/>
          <a:ext cx="4429125" cy="1504950"/>
        </p:xfrm>
        <a:graphic>
          <a:graphicData uri="http://schemas.openxmlformats.org/presentationml/2006/ole">
            <p:oleObj spid="_x0000_s27651" name="Точечный рисунок" r:id="rId9" imgW="4428571" imgH="150476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utoUpdateAnimBg="0"/>
      <p:bldP spid="47110" grpId="0" animBg="1" autoUpdateAnimBg="0"/>
      <p:bldP spid="47111" grpId="0" autoUpdateAnimBg="0"/>
      <p:bldP spid="47112" grpId="0" animBg="1" autoUpdateAnimBg="0"/>
      <p:bldP spid="47113" grpId="0" autoUpdateAnimBg="0"/>
      <p:bldP spid="4711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143250" y="5748338"/>
            <a:ext cx="40386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сидит  …  дерево</a:t>
            </a:r>
          </a:p>
          <a:p>
            <a:endParaRPr lang="ru-RU" sz="2400" b="1">
              <a:latin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143250" y="6186488"/>
            <a:ext cx="3505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ждёт  …  дерево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5604" name="Text Box 4" descr="Упаковочная бумага"/>
          <p:cNvSpPr txBox="1">
            <a:spLocks noChangeArrowheads="1"/>
          </p:cNvSpPr>
          <p:nvPr/>
        </p:nvSpPr>
        <p:spPr bwMode="auto">
          <a:xfrm>
            <a:off x="4191000" y="6186488"/>
            <a:ext cx="361950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у</a:t>
            </a:r>
          </a:p>
        </p:txBody>
      </p:sp>
      <p:sp>
        <p:nvSpPr>
          <p:cNvPr id="25605" name="Text Box 5" descr="Упаковочная бумага"/>
          <p:cNvSpPr txBox="1">
            <a:spLocks noChangeArrowheads="1"/>
          </p:cNvSpPr>
          <p:nvPr/>
        </p:nvSpPr>
        <p:spPr bwMode="auto">
          <a:xfrm>
            <a:off x="4648200" y="6186488"/>
            <a:ext cx="1182688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Times New Roman" pitchFamily="18" charset="0"/>
              </a:rPr>
              <a:t>дерев</a:t>
            </a:r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146425" y="5286375"/>
            <a:ext cx="3373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стоит     …      дерево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076450" y="2362200"/>
            <a:ext cx="1504950" cy="1752600"/>
            <a:chOff x="1212" y="1344"/>
            <a:chExt cx="948" cy="1104"/>
          </a:xfrm>
        </p:grpSpPr>
        <p:sp>
          <p:nvSpPr>
            <p:cNvPr id="3166" name="Line 8"/>
            <p:cNvSpPr>
              <a:spLocks noChangeShapeType="1"/>
            </p:cNvSpPr>
            <p:nvPr/>
          </p:nvSpPr>
          <p:spPr bwMode="auto">
            <a:xfrm>
              <a:off x="1968" y="1824"/>
              <a:ext cx="144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67" name="AutoShape 9"/>
            <p:cNvSpPr>
              <a:spLocks noChangeArrowheads="1"/>
            </p:cNvSpPr>
            <p:nvPr/>
          </p:nvSpPr>
          <p:spPr bwMode="auto">
            <a:xfrm>
              <a:off x="1536" y="1344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8" name="Rectangle 10"/>
            <p:cNvSpPr>
              <a:spLocks noChangeArrowheads="1"/>
            </p:cNvSpPr>
            <p:nvPr/>
          </p:nvSpPr>
          <p:spPr bwMode="auto">
            <a:xfrm>
              <a:off x="1488" y="1728"/>
              <a:ext cx="480" cy="33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latin typeface="Times New Roman" pitchFamily="18" charset="0"/>
                </a:rPr>
                <a:t>за</a:t>
              </a:r>
            </a:p>
          </p:txBody>
        </p:sp>
        <p:sp>
          <p:nvSpPr>
            <p:cNvPr id="3169" name="Line 11"/>
            <p:cNvSpPr>
              <a:spLocks noChangeShapeType="1"/>
            </p:cNvSpPr>
            <p:nvPr/>
          </p:nvSpPr>
          <p:spPr bwMode="auto">
            <a:xfrm flipH="1">
              <a:off x="1488" y="2064"/>
              <a:ext cx="9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0" name="Line 12"/>
            <p:cNvSpPr>
              <a:spLocks noChangeShapeType="1"/>
            </p:cNvSpPr>
            <p:nvPr/>
          </p:nvSpPr>
          <p:spPr bwMode="auto">
            <a:xfrm>
              <a:off x="1824" y="2064"/>
              <a:ext cx="9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1" name="AutoShape 13"/>
            <p:cNvSpPr>
              <a:spLocks noChangeArrowheads="1"/>
            </p:cNvSpPr>
            <p:nvPr/>
          </p:nvSpPr>
          <p:spPr bwMode="auto">
            <a:xfrm rot="-4761456">
              <a:off x="1896" y="2328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2" name="AutoShape 14"/>
            <p:cNvSpPr>
              <a:spLocks noChangeArrowheads="1"/>
            </p:cNvSpPr>
            <p:nvPr/>
          </p:nvSpPr>
          <p:spPr bwMode="auto">
            <a:xfrm rot="-4947323">
              <a:off x="1416" y="2328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3" name="AutoShape 15"/>
            <p:cNvSpPr>
              <a:spLocks noChangeArrowheads="1"/>
            </p:cNvSpPr>
            <p:nvPr/>
          </p:nvSpPr>
          <p:spPr bwMode="auto">
            <a:xfrm rot="-2081710">
              <a:off x="2064" y="2016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" name="AutoShape 16"/>
            <p:cNvSpPr>
              <a:spLocks noChangeArrowheads="1"/>
            </p:cNvSpPr>
            <p:nvPr/>
          </p:nvSpPr>
          <p:spPr bwMode="auto">
            <a:xfrm rot="4017634">
              <a:off x="1212" y="1908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" name="Line 17"/>
            <p:cNvSpPr>
              <a:spLocks noChangeShapeType="1"/>
            </p:cNvSpPr>
            <p:nvPr/>
          </p:nvSpPr>
          <p:spPr bwMode="auto">
            <a:xfrm>
              <a:off x="1488" y="187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" name="Line 18"/>
            <p:cNvSpPr>
              <a:spLocks noChangeShapeType="1"/>
            </p:cNvSpPr>
            <p:nvPr/>
          </p:nvSpPr>
          <p:spPr bwMode="auto">
            <a:xfrm flipH="1">
              <a:off x="1296" y="1824"/>
              <a:ext cx="192" cy="9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0" y="0"/>
            <a:ext cx="8829675" cy="4819650"/>
            <a:chOff x="0" y="0"/>
            <a:chExt cx="5562" cy="3036"/>
          </a:xfrm>
        </p:grpSpPr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0" y="335"/>
              <a:ext cx="2859" cy="2701"/>
              <a:chOff x="0" y="335"/>
              <a:chExt cx="2859" cy="2701"/>
            </a:xfrm>
          </p:grpSpPr>
          <p:grpSp>
            <p:nvGrpSpPr>
              <p:cNvPr id="5" name="Group 21"/>
              <p:cNvGrpSpPr>
                <a:grpSpLocks/>
              </p:cNvGrpSpPr>
              <p:nvPr/>
            </p:nvGrpSpPr>
            <p:grpSpPr bwMode="auto">
              <a:xfrm>
                <a:off x="0" y="335"/>
                <a:ext cx="2859" cy="2701"/>
                <a:chOff x="528" y="1007"/>
                <a:chExt cx="2296" cy="2077"/>
              </a:xfrm>
            </p:grpSpPr>
            <p:graphicFrame>
              <p:nvGraphicFramePr>
                <p:cNvPr id="3075" name="Object 22"/>
                <p:cNvGraphicFramePr>
                  <a:graphicFrameLocks noChangeAspect="1"/>
                </p:cNvGraphicFramePr>
                <p:nvPr/>
              </p:nvGraphicFramePr>
              <p:xfrm>
                <a:off x="528" y="1008"/>
                <a:ext cx="2154" cy="2076"/>
              </p:xfrm>
              <a:graphic>
                <a:graphicData uri="http://schemas.openxmlformats.org/presentationml/2006/ole">
                  <p:oleObj spid="_x0000_s8195" name="Точечный рисунок" r:id="rId5" imgW="3419952" imgH="3296110" progId="PBrush">
                    <p:embed/>
                  </p:oleObj>
                </a:graphicData>
              </a:graphic>
            </p:graphicFrame>
            <p:graphicFrame>
              <p:nvGraphicFramePr>
                <p:cNvPr id="3076" name="Object 23"/>
                <p:cNvGraphicFramePr>
                  <a:graphicFrameLocks noChangeAspect="1"/>
                </p:cNvGraphicFramePr>
                <p:nvPr/>
              </p:nvGraphicFramePr>
              <p:xfrm>
                <a:off x="673" y="1007"/>
                <a:ext cx="2151" cy="2077"/>
              </p:xfrm>
              <a:graphic>
                <a:graphicData uri="http://schemas.openxmlformats.org/presentationml/2006/ole">
                  <p:oleObj spid="_x0000_s8196" name="Точечный рисунок" r:id="rId6" imgW="3419952" imgH="3296110" progId="PBrush">
                    <p:embed/>
                  </p:oleObj>
                </a:graphicData>
              </a:graphic>
            </p:graphicFrame>
          </p:grpSp>
          <p:sp>
            <p:nvSpPr>
              <p:cNvPr id="3165" name="Oval 24"/>
              <p:cNvSpPr>
                <a:spLocks noChangeArrowheads="1"/>
              </p:cNvSpPr>
              <p:nvPr/>
            </p:nvSpPr>
            <p:spPr bwMode="auto">
              <a:xfrm>
                <a:off x="1344" y="1488"/>
                <a:ext cx="288" cy="576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aphicFrame>
          <p:nvGraphicFramePr>
            <p:cNvPr id="3074" name="Object 25"/>
            <p:cNvGraphicFramePr>
              <a:graphicFrameLocks noChangeAspect="1"/>
            </p:cNvGraphicFramePr>
            <p:nvPr/>
          </p:nvGraphicFramePr>
          <p:xfrm>
            <a:off x="2688" y="0"/>
            <a:ext cx="2874" cy="2770"/>
          </p:xfrm>
          <a:graphic>
            <a:graphicData uri="http://schemas.openxmlformats.org/presentationml/2006/ole">
              <p:oleObj spid="_x0000_s8194" name="Точечный рисунок" r:id="rId7" imgW="3419952" imgH="3296110" progId="PBrush">
                <p:embed/>
              </p:oleObj>
            </a:graphicData>
          </a:graphic>
        </p:graphicFrame>
      </p:grp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1676400" y="533400"/>
            <a:ext cx="1419225" cy="1676400"/>
            <a:chOff x="2208" y="384"/>
            <a:chExt cx="894" cy="1056"/>
          </a:xfrm>
        </p:grpSpPr>
        <p:sp>
          <p:nvSpPr>
            <p:cNvPr id="3153" name="Line 27"/>
            <p:cNvSpPr>
              <a:spLocks noChangeShapeType="1"/>
            </p:cNvSpPr>
            <p:nvPr/>
          </p:nvSpPr>
          <p:spPr bwMode="auto">
            <a:xfrm flipH="1">
              <a:off x="2466" y="1104"/>
              <a:ext cx="96" cy="288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4" name="Line 28"/>
            <p:cNvSpPr>
              <a:spLocks noChangeShapeType="1"/>
            </p:cNvSpPr>
            <p:nvPr/>
          </p:nvSpPr>
          <p:spPr bwMode="auto">
            <a:xfrm flipH="1">
              <a:off x="2232" y="906"/>
              <a:ext cx="192" cy="24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5" name="Line 29"/>
            <p:cNvSpPr>
              <a:spLocks noChangeShapeType="1"/>
            </p:cNvSpPr>
            <p:nvPr/>
          </p:nvSpPr>
          <p:spPr bwMode="auto">
            <a:xfrm>
              <a:off x="2886" y="882"/>
              <a:ext cx="192" cy="24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6" name="AutoShape 30"/>
            <p:cNvSpPr>
              <a:spLocks noChangeArrowheads="1"/>
            </p:cNvSpPr>
            <p:nvPr/>
          </p:nvSpPr>
          <p:spPr bwMode="auto">
            <a:xfrm>
              <a:off x="2466" y="384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7" name="Rectangle 31"/>
            <p:cNvSpPr>
              <a:spLocks noChangeArrowheads="1"/>
            </p:cNvSpPr>
            <p:nvPr/>
          </p:nvSpPr>
          <p:spPr bwMode="auto">
            <a:xfrm>
              <a:off x="2418" y="768"/>
              <a:ext cx="480" cy="336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latin typeface="Times New Roman" pitchFamily="18" charset="0"/>
                </a:rPr>
                <a:t>на</a:t>
              </a:r>
            </a:p>
          </p:txBody>
        </p:sp>
        <p:sp>
          <p:nvSpPr>
            <p:cNvPr id="3158" name="AutoShape 32"/>
            <p:cNvSpPr>
              <a:spLocks noChangeArrowheads="1"/>
            </p:cNvSpPr>
            <p:nvPr/>
          </p:nvSpPr>
          <p:spPr bwMode="auto">
            <a:xfrm rot="-4947323">
              <a:off x="2436" y="1314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9" name="Line 33"/>
            <p:cNvSpPr>
              <a:spLocks noChangeShapeType="1"/>
            </p:cNvSpPr>
            <p:nvPr/>
          </p:nvSpPr>
          <p:spPr bwMode="auto">
            <a:xfrm>
              <a:off x="2706" y="1104"/>
              <a:ext cx="48" cy="288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60" name="AutoShape 34"/>
            <p:cNvSpPr>
              <a:spLocks noChangeArrowheads="1"/>
            </p:cNvSpPr>
            <p:nvPr/>
          </p:nvSpPr>
          <p:spPr bwMode="auto">
            <a:xfrm rot="-6118649">
              <a:off x="2718" y="1320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1" name="AutoShape 35"/>
            <p:cNvSpPr>
              <a:spLocks noChangeArrowheads="1"/>
            </p:cNvSpPr>
            <p:nvPr/>
          </p:nvSpPr>
          <p:spPr bwMode="auto">
            <a:xfrm rot="1951331">
              <a:off x="2208" y="1074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2" name="AutoShape 36"/>
            <p:cNvSpPr>
              <a:spLocks noChangeArrowheads="1"/>
            </p:cNvSpPr>
            <p:nvPr/>
          </p:nvSpPr>
          <p:spPr bwMode="auto">
            <a:xfrm rot="-2098078">
              <a:off x="3006" y="1062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914400" y="3733800"/>
            <a:ext cx="1492250" cy="1676400"/>
            <a:chOff x="0" y="2208"/>
            <a:chExt cx="940" cy="1056"/>
          </a:xfrm>
        </p:grpSpPr>
        <p:sp>
          <p:nvSpPr>
            <p:cNvPr id="3143" name="Line 38"/>
            <p:cNvSpPr>
              <a:spLocks noChangeShapeType="1"/>
            </p:cNvSpPr>
            <p:nvPr/>
          </p:nvSpPr>
          <p:spPr bwMode="auto">
            <a:xfrm flipH="1">
              <a:off x="54" y="2718"/>
              <a:ext cx="144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44" name="Line 39"/>
            <p:cNvSpPr>
              <a:spLocks noChangeShapeType="1"/>
            </p:cNvSpPr>
            <p:nvPr/>
          </p:nvSpPr>
          <p:spPr bwMode="auto">
            <a:xfrm>
              <a:off x="678" y="2688"/>
              <a:ext cx="192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45" name="AutoShape 40"/>
            <p:cNvSpPr>
              <a:spLocks noChangeArrowheads="1"/>
            </p:cNvSpPr>
            <p:nvPr/>
          </p:nvSpPr>
          <p:spPr bwMode="auto">
            <a:xfrm>
              <a:off x="288" y="2208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6" name="Rectangle 41"/>
            <p:cNvSpPr>
              <a:spLocks noChangeArrowheads="1"/>
            </p:cNvSpPr>
            <p:nvPr/>
          </p:nvSpPr>
          <p:spPr bwMode="auto">
            <a:xfrm>
              <a:off x="198" y="2592"/>
              <a:ext cx="480" cy="33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2800">
                  <a:latin typeface="Times New Roman" pitchFamily="18" charset="0"/>
                </a:rPr>
                <a:t>под</a:t>
              </a:r>
            </a:p>
          </p:txBody>
        </p:sp>
        <p:sp>
          <p:nvSpPr>
            <p:cNvPr id="3147" name="AutoShape 42"/>
            <p:cNvSpPr>
              <a:spLocks noChangeArrowheads="1"/>
            </p:cNvSpPr>
            <p:nvPr/>
          </p:nvSpPr>
          <p:spPr bwMode="auto">
            <a:xfrm rot="-4947323">
              <a:off x="444" y="3144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8" name="AutoShape 43"/>
            <p:cNvSpPr>
              <a:spLocks noChangeArrowheads="1"/>
            </p:cNvSpPr>
            <p:nvPr/>
          </p:nvSpPr>
          <p:spPr bwMode="auto">
            <a:xfrm rot="-5947731">
              <a:off x="820" y="3096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9" name="AutoShape 44"/>
            <p:cNvSpPr>
              <a:spLocks noChangeArrowheads="1"/>
            </p:cNvSpPr>
            <p:nvPr/>
          </p:nvSpPr>
          <p:spPr bwMode="auto">
            <a:xfrm rot="-1742530">
              <a:off x="822" y="2928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0" name="AutoShape 45"/>
            <p:cNvSpPr>
              <a:spLocks noChangeArrowheads="1"/>
            </p:cNvSpPr>
            <p:nvPr/>
          </p:nvSpPr>
          <p:spPr bwMode="auto">
            <a:xfrm rot="1625733">
              <a:off x="0" y="2916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1" name="Line 46"/>
            <p:cNvSpPr>
              <a:spLocks noChangeShapeType="1"/>
            </p:cNvSpPr>
            <p:nvPr/>
          </p:nvSpPr>
          <p:spPr bwMode="auto">
            <a:xfrm>
              <a:off x="528" y="2928"/>
              <a:ext cx="288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2" name="Line 47"/>
            <p:cNvSpPr>
              <a:spLocks noChangeShapeType="1"/>
            </p:cNvSpPr>
            <p:nvPr/>
          </p:nvSpPr>
          <p:spPr bwMode="auto">
            <a:xfrm>
              <a:off x="336" y="2928"/>
              <a:ext cx="192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4962525" y="2286000"/>
            <a:ext cx="1590675" cy="1676400"/>
            <a:chOff x="4416" y="144"/>
            <a:chExt cx="1002" cy="1056"/>
          </a:xfrm>
        </p:grpSpPr>
        <p:sp>
          <p:nvSpPr>
            <p:cNvPr id="3133" name="AutoShape 49"/>
            <p:cNvSpPr>
              <a:spLocks noChangeArrowheads="1"/>
            </p:cNvSpPr>
            <p:nvPr/>
          </p:nvSpPr>
          <p:spPr bwMode="auto">
            <a:xfrm>
              <a:off x="4656" y="144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4" name="Rectangle 50"/>
            <p:cNvSpPr>
              <a:spLocks noChangeArrowheads="1"/>
            </p:cNvSpPr>
            <p:nvPr/>
          </p:nvSpPr>
          <p:spPr bwMode="auto">
            <a:xfrm>
              <a:off x="4608" y="528"/>
              <a:ext cx="480" cy="33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latin typeface="Times New Roman" pitchFamily="18" charset="0"/>
                </a:rPr>
                <a:t>у</a:t>
              </a:r>
            </a:p>
          </p:txBody>
        </p:sp>
        <p:sp>
          <p:nvSpPr>
            <p:cNvPr id="3135" name="Line 51"/>
            <p:cNvSpPr>
              <a:spLocks noChangeShapeType="1"/>
            </p:cNvSpPr>
            <p:nvPr/>
          </p:nvSpPr>
          <p:spPr bwMode="auto">
            <a:xfrm>
              <a:off x="4704" y="864"/>
              <a:ext cx="0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6" name="Line 52"/>
            <p:cNvSpPr>
              <a:spLocks noChangeShapeType="1"/>
            </p:cNvSpPr>
            <p:nvPr/>
          </p:nvSpPr>
          <p:spPr bwMode="auto">
            <a:xfrm>
              <a:off x="4944" y="864"/>
              <a:ext cx="144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7" name="AutoShape 53"/>
            <p:cNvSpPr>
              <a:spLocks noChangeArrowheads="1"/>
            </p:cNvSpPr>
            <p:nvPr/>
          </p:nvSpPr>
          <p:spPr bwMode="auto">
            <a:xfrm rot="-6190258">
              <a:off x="5034" y="1050"/>
              <a:ext cx="96" cy="144"/>
            </a:xfrm>
            <a:prstGeom prst="flowChartDelay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8" name="AutoShape 54"/>
            <p:cNvSpPr>
              <a:spLocks noChangeArrowheads="1"/>
            </p:cNvSpPr>
            <p:nvPr/>
          </p:nvSpPr>
          <p:spPr bwMode="auto">
            <a:xfrm>
              <a:off x="4416" y="864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3139" name="AutoShape 55"/>
            <p:cNvCxnSpPr>
              <a:cxnSpLocks noChangeShapeType="1"/>
            </p:cNvCxnSpPr>
            <p:nvPr/>
          </p:nvCxnSpPr>
          <p:spPr bwMode="auto">
            <a:xfrm>
              <a:off x="5088" y="672"/>
              <a:ext cx="240" cy="75"/>
            </a:xfrm>
            <a:prstGeom prst="curvedConnector3">
              <a:avLst>
                <a:gd name="adj1" fmla="val 49167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140" name="AutoShape 56"/>
            <p:cNvCxnSpPr>
              <a:cxnSpLocks noChangeShapeType="1"/>
            </p:cNvCxnSpPr>
            <p:nvPr/>
          </p:nvCxnSpPr>
          <p:spPr bwMode="auto">
            <a:xfrm rot="10800000" flipV="1">
              <a:off x="4464" y="648"/>
              <a:ext cx="144" cy="216"/>
            </a:xfrm>
            <a:prstGeom prst="curvedConnector2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141" name="AutoShape 57"/>
            <p:cNvSpPr>
              <a:spLocks noChangeArrowheads="1"/>
            </p:cNvSpPr>
            <p:nvPr/>
          </p:nvSpPr>
          <p:spPr bwMode="auto">
            <a:xfrm rot="-5385149">
              <a:off x="5322" y="693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2" name="AutoShape 58"/>
            <p:cNvSpPr>
              <a:spLocks noChangeArrowheads="1"/>
            </p:cNvSpPr>
            <p:nvPr/>
          </p:nvSpPr>
          <p:spPr bwMode="auto">
            <a:xfrm rot="-5250813">
              <a:off x="4666" y="1080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59" name="Text Box 59"/>
          <p:cNvSpPr txBox="1">
            <a:spLocks noChangeArrowheads="1"/>
          </p:cNvSpPr>
          <p:nvPr/>
        </p:nvSpPr>
        <p:spPr bwMode="auto">
          <a:xfrm>
            <a:off x="3162300" y="4414838"/>
            <a:ext cx="3414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спрятался  …  дерево</a:t>
            </a:r>
          </a:p>
        </p:txBody>
      </p:sp>
      <p:sp>
        <p:nvSpPr>
          <p:cNvPr id="25660" name="Text Box 60" descr="Упаковочная бумага"/>
          <p:cNvSpPr txBox="1">
            <a:spLocks noChangeArrowheads="1"/>
          </p:cNvSpPr>
          <p:nvPr/>
        </p:nvSpPr>
        <p:spPr bwMode="auto">
          <a:xfrm>
            <a:off x="4933950" y="4414838"/>
            <a:ext cx="504825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за</a:t>
            </a:r>
          </a:p>
        </p:txBody>
      </p:sp>
      <p:sp>
        <p:nvSpPr>
          <p:cNvPr id="25661" name="Text Box 61" descr="Упаковочная бумага"/>
          <p:cNvSpPr txBox="1">
            <a:spLocks noChangeArrowheads="1"/>
          </p:cNvSpPr>
          <p:nvPr/>
        </p:nvSpPr>
        <p:spPr bwMode="auto">
          <a:xfrm>
            <a:off x="4267200" y="5291138"/>
            <a:ext cx="1081088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00"/>
                </a:solidFill>
                <a:latin typeface="Times New Roman" pitchFamily="18" charset="0"/>
              </a:rPr>
              <a:t>перед</a:t>
            </a:r>
          </a:p>
        </p:txBody>
      </p:sp>
      <p:sp>
        <p:nvSpPr>
          <p:cNvPr id="25662" name="Text Box 62"/>
          <p:cNvSpPr txBox="1">
            <a:spLocks noChangeArrowheads="1"/>
          </p:cNvSpPr>
          <p:nvPr/>
        </p:nvSpPr>
        <p:spPr bwMode="auto">
          <a:xfrm>
            <a:off x="6348413" y="5291138"/>
            <a:ext cx="427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м</a:t>
            </a:r>
          </a:p>
        </p:txBody>
      </p: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6019800" y="2535238"/>
            <a:ext cx="1981200" cy="1808162"/>
            <a:chOff x="4272" y="2976"/>
            <a:chExt cx="1248" cy="1139"/>
          </a:xfrm>
        </p:grpSpPr>
        <p:sp>
          <p:nvSpPr>
            <p:cNvPr id="3122" name="AutoShape 64"/>
            <p:cNvSpPr>
              <a:spLocks noChangeArrowheads="1"/>
            </p:cNvSpPr>
            <p:nvPr/>
          </p:nvSpPr>
          <p:spPr bwMode="auto">
            <a:xfrm>
              <a:off x="4704" y="2976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3" name="Text Box 65"/>
            <p:cNvSpPr txBox="1">
              <a:spLocks noChangeArrowheads="1"/>
            </p:cNvSpPr>
            <p:nvPr/>
          </p:nvSpPr>
          <p:spPr bwMode="auto">
            <a:xfrm>
              <a:off x="4512" y="3360"/>
              <a:ext cx="768" cy="327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dirty="0">
                  <a:latin typeface="Times New Roman" pitchFamily="18" charset="0"/>
                </a:rPr>
                <a:t>перед</a:t>
              </a:r>
            </a:p>
          </p:txBody>
        </p:sp>
        <p:sp>
          <p:nvSpPr>
            <p:cNvPr id="3124" name="Line 66"/>
            <p:cNvSpPr>
              <a:spLocks noChangeShapeType="1"/>
            </p:cNvSpPr>
            <p:nvPr/>
          </p:nvSpPr>
          <p:spPr bwMode="auto">
            <a:xfrm flipH="1">
              <a:off x="4608" y="3696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5" name="Line 67"/>
            <p:cNvSpPr>
              <a:spLocks noChangeShapeType="1"/>
            </p:cNvSpPr>
            <p:nvPr/>
          </p:nvSpPr>
          <p:spPr bwMode="auto">
            <a:xfrm>
              <a:off x="5040" y="3696"/>
              <a:ext cx="14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6" name="AutoShape 68"/>
            <p:cNvSpPr>
              <a:spLocks noChangeArrowheads="1"/>
            </p:cNvSpPr>
            <p:nvPr/>
          </p:nvSpPr>
          <p:spPr bwMode="auto">
            <a:xfrm rot="-6617388">
              <a:off x="5149" y="3995"/>
              <a:ext cx="96" cy="144"/>
            </a:xfrm>
            <a:prstGeom prst="flowChartDelay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7" name="AutoShape 69"/>
            <p:cNvSpPr>
              <a:spLocks noChangeArrowheads="1"/>
            </p:cNvSpPr>
            <p:nvPr/>
          </p:nvSpPr>
          <p:spPr bwMode="auto">
            <a:xfrm rot="2198047">
              <a:off x="4272" y="3648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8" name="AutoShape 70"/>
            <p:cNvSpPr>
              <a:spLocks noChangeArrowheads="1"/>
            </p:cNvSpPr>
            <p:nvPr/>
          </p:nvSpPr>
          <p:spPr bwMode="auto">
            <a:xfrm rot="-2081710">
              <a:off x="5424" y="3648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3129" name="AutoShape 71"/>
            <p:cNvCxnSpPr>
              <a:cxnSpLocks noChangeShapeType="1"/>
              <a:stCxn id="3123" idx="1"/>
              <a:endCxn id="3127" idx="0"/>
            </p:cNvCxnSpPr>
            <p:nvPr/>
          </p:nvCxnSpPr>
          <p:spPr bwMode="auto">
            <a:xfrm rot="10800000" flipV="1">
              <a:off x="4348" y="3524"/>
              <a:ext cx="164" cy="133"/>
            </a:xfrm>
            <a:prstGeom prst="curvedConnector2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130" name="AutoShape 72"/>
            <p:cNvCxnSpPr>
              <a:cxnSpLocks noChangeShapeType="1"/>
              <a:stCxn id="3123" idx="3"/>
              <a:endCxn id="3128" idx="0"/>
            </p:cNvCxnSpPr>
            <p:nvPr/>
          </p:nvCxnSpPr>
          <p:spPr bwMode="auto">
            <a:xfrm>
              <a:off x="5280" y="3524"/>
              <a:ext cx="164" cy="132"/>
            </a:xfrm>
            <a:prstGeom prst="curvedConnector2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131" name="AutoShape 73"/>
            <p:cNvSpPr>
              <a:spLocks noChangeArrowheads="1"/>
            </p:cNvSpPr>
            <p:nvPr/>
          </p:nvSpPr>
          <p:spPr bwMode="auto">
            <a:xfrm rot="-4189601">
              <a:off x="4557" y="3977"/>
              <a:ext cx="96" cy="144"/>
            </a:xfrm>
            <a:prstGeom prst="flowChartDelay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2" name="Line 74"/>
            <p:cNvSpPr>
              <a:spLocks noChangeShapeType="1"/>
            </p:cNvSpPr>
            <p:nvPr/>
          </p:nvSpPr>
          <p:spPr bwMode="auto">
            <a:xfrm flipH="1">
              <a:off x="4608" y="3696"/>
              <a:ext cx="14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75"/>
          <p:cNvGrpSpPr>
            <a:grpSpLocks/>
          </p:cNvGrpSpPr>
          <p:nvPr/>
        </p:nvGrpSpPr>
        <p:grpSpPr bwMode="auto">
          <a:xfrm>
            <a:off x="914400" y="3429000"/>
            <a:ext cx="1457325" cy="1695450"/>
            <a:chOff x="576" y="2160"/>
            <a:chExt cx="918" cy="1068"/>
          </a:xfrm>
        </p:grpSpPr>
        <p:sp>
          <p:nvSpPr>
            <p:cNvPr id="3112" name="AutoShape 76"/>
            <p:cNvSpPr>
              <a:spLocks noChangeArrowheads="1"/>
            </p:cNvSpPr>
            <p:nvPr/>
          </p:nvSpPr>
          <p:spPr bwMode="auto">
            <a:xfrm rot="-5947731">
              <a:off x="1300" y="3000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3" name="Line 77"/>
            <p:cNvSpPr>
              <a:spLocks noChangeShapeType="1"/>
            </p:cNvSpPr>
            <p:nvPr/>
          </p:nvSpPr>
          <p:spPr bwMode="auto">
            <a:xfrm>
              <a:off x="1008" y="2832"/>
              <a:ext cx="288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4" name="AutoShape 78"/>
            <p:cNvSpPr>
              <a:spLocks noChangeArrowheads="1"/>
            </p:cNvSpPr>
            <p:nvPr/>
          </p:nvSpPr>
          <p:spPr bwMode="auto">
            <a:xfrm rot="-2195338">
              <a:off x="852" y="3084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5" name="Line 79"/>
            <p:cNvSpPr>
              <a:spLocks noChangeShapeType="1"/>
            </p:cNvSpPr>
            <p:nvPr/>
          </p:nvSpPr>
          <p:spPr bwMode="auto">
            <a:xfrm rot="2735440">
              <a:off x="792" y="2904"/>
              <a:ext cx="192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6" name="Line 80"/>
            <p:cNvSpPr>
              <a:spLocks noChangeShapeType="1"/>
            </p:cNvSpPr>
            <p:nvPr/>
          </p:nvSpPr>
          <p:spPr bwMode="auto">
            <a:xfrm flipH="1">
              <a:off x="630" y="2670"/>
              <a:ext cx="144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7" name="Line 81"/>
            <p:cNvSpPr>
              <a:spLocks noChangeShapeType="1"/>
            </p:cNvSpPr>
            <p:nvPr/>
          </p:nvSpPr>
          <p:spPr bwMode="auto">
            <a:xfrm>
              <a:off x="1254" y="2640"/>
              <a:ext cx="192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8" name="AutoShape 82"/>
            <p:cNvSpPr>
              <a:spLocks noChangeArrowheads="1"/>
            </p:cNvSpPr>
            <p:nvPr/>
          </p:nvSpPr>
          <p:spPr bwMode="auto">
            <a:xfrm>
              <a:off x="864" y="2160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9" name="Rectangle 83"/>
            <p:cNvSpPr>
              <a:spLocks noChangeArrowheads="1"/>
            </p:cNvSpPr>
            <p:nvPr/>
          </p:nvSpPr>
          <p:spPr bwMode="auto">
            <a:xfrm>
              <a:off x="774" y="2544"/>
              <a:ext cx="480" cy="33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2800">
                  <a:latin typeface="Times New Roman" pitchFamily="18" charset="0"/>
                </a:rPr>
                <a:t>под</a:t>
              </a:r>
            </a:p>
          </p:txBody>
        </p:sp>
        <p:sp>
          <p:nvSpPr>
            <p:cNvPr id="3120" name="AutoShape 84"/>
            <p:cNvSpPr>
              <a:spLocks noChangeArrowheads="1"/>
            </p:cNvSpPr>
            <p:nvPr/>
          </p:nvSpPr>
          <p:spPr bwMode="auto">
            <a:xfrm rot="-1742530">
              <a:off x="1398" y="2880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21" name="AutoShape 85"/>
            <p:cNvSpPr>
              <a:spLocks noChangeArrowheads="1"/>
            </p:cNvSpPr>
            <p:nvPr/>
          </p:nvSpPr>
          <p:spPr bwMode="auto">
            <a:xfrm rot="1625733">
              <a:off x="576" y="2868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86" name="Text Box 86"/>
          <p:cNvSpPr txBox="1">
            <a:spLocks noChangeArrowheads="1"/>
          </p:cNvSpPr>
          <p:nvPr/>
        </p:nvSpPr>
        <p:spPr bwMode="auto">
          <a:xfrm>
            <a:off x="6705600" y="4872038"/>
            <a:ext cx="427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25687" name="Text Box 87" descr="Упаковочная бумага"/>
          <p:cNvSpPr txBox="1">
            <a:spLocks noChangeArrowheads="1"/>
          </p:cNvSpPr>
          <p:nvPr/>
        </p:nvSpPr>
        <p:spPr bwMode="auto">
          <a:xfrm>
            <a:off x="4724400" y="5748338"/>
            <a:ext cx="1447800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дерев</a:t>
            </a:r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е</a:t>
            </a:r>
          </a:p>
        </p:txBody>
      </p:sp>
      <p:sp>
        <p:nvSpPr>
          <p:cNvPr id="25688" name="Text Box 88" descr="Упаковочная бумага"/>
          <p:cNvSpPr txBox="1">
            <a:spLocks noChangeArrowheads="1"/>
          </p:cNvSpPr>
          <p:nvPr/>
        </p:nvSpPr>
        <p:spPr bwMode="auto">
          <a:xfrm>
            <a:off x="4229100" y="5748338"/>
            <a:ext cx="566738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на</a:t>
            </a:r>
          </a:p>
        </p:txBody>
      </p:sp>
      <p:sp>
        <p:nvSpPr>
          <p:cNvPr id="25689" name="Text Box 89"/>
          <p:cNvSpPr txBox="1">
            <a:spLocks noChangeArrowheads="1"/>
          </p:cNvSpPr>
          <p:nvPr/>
        </p:nvSpPr>
        <p:spPr bwMode="auto">
          <a:xfrm>
            <a:off x="3143250" y="4872038"/>
            <a:ext cx="3760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отдыхает     …    дерево</a:t>
            </a:r>
          </a:p>
        </p:txBody>
      </p:sp>
      <p:sp>
        <p:nvSpPr>
          <p:cNvPr id="25690" name="Text Box 90" descr="Упаковочная бумага"/>
          <p:cNvSpPr txBox="1">
            <a:spLocks noChangeArrowheads="1"/>
          </p:cNvSpPr>
          <p:nvPr/>
        </p:nvSpPr>
        <p:spPr bwMode="auto">
          <a:xfrm>
            <a:off x="4953000" y="4872038"/>
            <a:ext cx="746125" cy="5191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под</a:t>
            </a:r>
          </a:p>
        </p:txBody>
      </p:sp>
      <p:grpSp>
        <p:nvGrpSpPr>
          <p:cNvPr id="11" name="Group 91"/>
          <p:cNvGrpSpPr>
            <a:grpSpLocks/>
          </p:cNvGrpSpPr>
          <p:nvPr/>
        </p:nvGrpSpPr>
        <p:grpSpPr bwMode="auto">
          <a:xfrm>
            <a:off x="1676400" y="1008063"/>
            <a:ext cx="1419225" cy="1635125"/>
            <a:chOff x="1056" y="336"/>
            <a:chExt cx="894" cy="1030"/>
          </a:xfrm>
        </p:grpSpPr>
        <p:sp>
          <p:nvSpPr>
            <p:cNvPr id="3100" name="Line 92"/>
            <p:cNvSpPr>
              <a:spLocks noChangeShapeType="1"/>
            </p:cNvSpPr>
            <p:nvPr/>
          </p:nvSpPr>
          <p:spPr bwMode="auto">
            <a:xfrm flipH="1">
              <a:off x="1080" y="858"/>
              <a:ext cx="192" cy="24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1" name="Line 93"/>
            <p:cNvSpPr>
              <a:spLocks noChangeShapeType="1"/>
            </p:cNvSpPr>
            <p:nvPr/>
          </p:nvSpPr>
          <p:spPr bwMode="auto">
            <a:xfrm>
              <a:off x="1734" y="834"/>
              <a:ext cx="192" cy="24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2" name="AutoShape 94"/>
            <p:cNvSpPr>
              <a:spLocks noChangeArrowheads="1"/>
            </p:cNvSpPr>
            <p:nvPr/>
          </p:nvSpPr>
          <p:spPr bwMode="auto">
            <a:xfrm>
              <a:off x="1314" y="336"/>
              <a:ext cx="384" cy="384"/>
            </a:xfrm>
            <a:prstGeom prst="smileyFace">
              <a:avLst>
                <a:gd name="adj" fmla="val 4653"/>
              </a:avLst>
            </a:prstGeom>
            <a:solidFill>
              <a:srgbClr val="FFCC99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3" name="Rectangle 95"/>
            <p:cNvSpPr>
              <a:spLocks noChangeArrowheads="1"/>
            </p:cNvSpPr>
            <p:nvPr/>
          </p:nvSpPr>
          <p:spPr bwMode="auto">
            <a:xfrm>
              <a:off x="1266" y="720"/>
              <a:ext cx="480" cy="336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latin typeface="Times New Roman" pitchFamily="18" charset="0"/>
                </a:rPr>
                <a:t>на</a:t>
              </a:r>
            </a:p>
          </p:txBody>
        </p:sp>
        <p:sp>
          <p:nvSpPr>
            <p:cNvPr id="3104" name="Line 96"/>
            <p:cNvSpPr>
              <a:spLocks noChangeShapeType="1"/>
            </p:cNvSpPr>
            <p:nvPr/>
          </p:nvSpPr>
          <p:spPr bwMode="auto">
            <a:xfrm flipH="1">
              <a:off x="1462" y="1056"/>
              <a:ext cx="134" cy="93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5" name="AutoShape 97"/>
            <p:cNvSpPr>
              <a:spLocks noChangeArrowheads="1"/>
            </p:cNvSpPr>
            <p:nvPr/>
          </p:nvSpPr>
          <p:spPr bwMode="auto">
            <a:xfrm rot="-6118649">
              <a:off x="1566" y="1246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6" name="AutoShape 98"/>
            <p:cNvSpPr>
              <a:spLocks noChangeArrowheads="1"/>
            </p:cNvSpPr>
            <p:nvPr/>
          </p:nvSpPr>
          <p:spPr bwMode="auto">
            <a:xfrm rot="1951331">
              <a:off x="1056" y="1026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7" name="AutoShape 99"/>
            <p:cNvSpPr>
              <a:spLocks noChangeArrowheads="1"/>
            </p:cNvSpPr>
            <p:nvPr/>
          </p:nvSpPr>
          <p:spPr bwMode="auto">
            <a:xfrm rot="-2098078">
              <a:off x="1854" y="1014"/>
              <a:ext cx="96" cy="96"/>
            </a:xfrm>
            <a:prstGeom prst="flowChartOffpageConnector">
              <a:avLst/>
            </a:prstGeom>
            <a:solidFill>
              <a:srgbClr val="FFCC99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8" name="Line 100"/>
            <p:cNvSpPr>
              <a:spLocks noChangeShapeType="1"/>
            </p:cNvSpPr>
            <p:nvPr/>
          </p:nvSpPr>
          <p:spPr bwMode="auto">
            <a:xfrm>
              <a:off x="1488" y="1139"/>
              <a:ext cx="144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9" name="Line 101"/>
            <p:cNvSpPr>
              <a:spLocks noChangeShapeType="1"/>
            </p:cNvSpPr>
            <p:nvPr/>
          </p:nvSpPr>
          <p:spPr bwMode="auto">
            <a:xfrm flipH="1">
              <a:off x="1270" y="1052"/>
              <a:ext cx="134" cy="93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0" name="AutoShape 102"/>
            <p:cNvSpPr>
              <a:spLocks noChangeArrowheads="1"/>
            </p:cNvSpPr>
            <p:nvPr/>
          </p:nvSpPr>
          <p:spPr bwMode="auto">
            <a:xfrm rot="-6118649">
              <a:off x="1374" y="1242"/>
              <a:ext cx="96" cy="144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1" name="Line 103"/>
            <p:cNvSpPr>
              <a:spLocks noChangeShapeType="1"/>
            </p:cNvSpPr>
            <p:nvPr/>
          </p:nvSpPr>
          <p:spPr bwMode="auto">
            <a:xfrm>
              <a:off x="1296" y="1135"/>
              <a:ext cx="144" cy="14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152400" y="152400"/>
            <a:ext cx="8829675" cy="4819650"/>
            <a:chOff x="0" y="0"/>
            <a:chExt cx="5562" cy="3036"/>
          </a:xfrm>
        </p:grpSpPr>
        <p:grpSp>
          <p:nvGrpSpPr>
            <p:cNvPr id="13" name="Group 20"/>
            <p:cNvGrpSpPr>
              <a:grpSpLocks/>
            </p:cNvGrpSpPr>
            <p:nvPr/>
          </p:nvGrpSpPr>
          <p:grpSpPr bwMode="auto">
            <a:xfrm>
              <a:off x="0" y="335"/>
              <a:ext cx="2859" cy="2701"/>
              <a:chOff x="0" y="335"/>
              <a:chExt cx="2859" cy="2701"/>
            </a:xfrm>
          </p:grpSpPr>
          <p:grpSp>
            <p:nvGrpSpPr>
              <p:cNvPr id="14" name="Group 21"/>
              <p:cNvGrpSpPr>
                <a:grpSpLocks/>
              </p:cNvGrpSpPr>
              <p:nvPr/>
            </p:nvGrpSpPr>
            <p:grpSpPr bwMode="auto">
              <a:xfrm>
                <a:off x="0" y="335"/>
                <a:ext cx="2859" cy="2701"/>
                <a:chOff x="528" y="1007"/>
                <a:chExt cx="2296" cy="2077"/>
              </a:xfrm>
            </p:grpSpPr>
            <p:graphicFrame>
              <p:nvGraphicFramePr>
                <p:cNvPr id="109" name="Object 22"/>
                <p:cNvGraphicFramePr>
                  <a:graphicFrameLocks noChangeAspect="1"/>
                </p:cNvGraphicFramePr>
                <p:nvPr/>
              </p:nvGraphicFramePr>
              <p:xfrm>
                <a:off x="528" y="1008"/>
                <a:ext cx="2154" cy="2076"/>
              </p:xfrm>
              <a:graphic>
                <a:graphicData uri="http://schemas.openxmlformats.org/presentationml/2006/ole">
                  <p:oleObj spid="_x0000_s8197" name="Точечный рисунок" r:id="rId8" imgW="3419952" imgH="3296110" progId="PBrush">
                    <p:embed/>
                  </p:oleObj>
                </a:graphicData>
              </a:graphic>
            </p:graphicFrame>
            <p:graphicFrame>
              <p:nvGraphicFramePr>
                <p:cNvPr id="110" name="Object 23"/>
                <p:cNvGraphicFramePr>
                  <a:graphicFrameLocks noChangeAspect="1"/>
                </p:cNvGraphicFramePr>
                <p:nvPr/>
              </p:nvGraphicFramePr>
              <p:xfrm>
                <a:off x="673" y="1007"/>
                <a:ext cx="2151" cy="2077"/>
              </p:xfrm>
              <a:graphic>
                <a:graphicData uri="http://schemas.openxmlformats.org/presentationml/2006/ole">
                  <p:oleObj spid="_x0000_s8198" name="Точечный рисунок" r:id="rId9" imgW="3419952" imgH="3296110" progId="PBrush">
                    <p:embed/>
                  </p:oleObj>
                </a:graphicData>
              </a:graphic>
            </p:graphicFrame>
          </p:grpSp>
          <p:sp>
            <p:nvSpPr>
              <p:cNvPr id="108" name="Oval 24"/>
              <p:cNvSpPr>
                <a:spLocks noChangeArrowheads="1"/>
              </p:cNvSpPr>
              <p:nvPr/>
            </p:nvSpPr>
            <p:spPr bwMode="auto">
              <a:xfrm>
                <a:off x="1344" y="1488"/>
                <a:ext cx="288" cy="576"/>
              </a:xfrm>
              <a:prstGeom prst="ellipse">
                <a:avLst/>
              </a:prstGeom>
              <a:solidFill>
                <a:srgbClr val="660033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aphicFrame>
          <p:nvGraphicFramePr>
            <p:cNvPr id="106" name="Object 25"/>
            <p:cNvGraphicFramePr>
              <a:graphicFrameLocks noChangeAspect="1"/>
            </p:cNvGraphicFramePr>
            <p:nvPr/>
          </p:nvGraphicFramePr>
          <p:xfrm>
            <a:off x="2688" y="0"/>
            <a:ext cx="2874" cy="2770"/>
          </p:xfrm>
          <a:graphic>
            <a:graphicData uri="http://schemas.openxmlformats.org/presentationml/2006/ole">
              <p:oleObj spid="_x0000_s8199" name="Точечный рисунок" r:id="rId10" imgW="3419952" imgH="3296110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5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" fill="hold"/>
                                        <p:tgtEl>
                                          <p:spTgt spid="25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" fill="hold"/>
                                        <p:tgtEl>
                                          <p:spTgt spid="25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256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256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25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25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75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75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6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nimBg="1" autoUpdateAnimBg="0"/>
      <p:bldP spid="25605" grpId="0" animBg="1" autoUpdateAnimBg="0"/>
      <p:bldP spid="25606" grpId="0" autoUpdateAnimBg="0"/>
      <p:bldP spid="25659" grpId="0" autoUpdateAnimBg="0"/>
      <p:bldP spid="25660" grpId="0" animBg="1" autoUpdateAnimBg="0"/>
      <p:bldP spid="25661" grpId="0" animBg="1" autoUpdateAnimBg="0"/>
      <p:bldP spid="25662" grpId="0" autoUpdateAnimBg="0"/>
      <p:bldP spid="25686" grpId="0" autoUpdateAnimBg="0"/>
      <p:bldP spid="25687" grpId="0" animBg="1" autoUpdateAnimBg="0"/>
      <p:bldP spid="25688" grpId="0" animBg="1" autoUpdateAnimBg="0"/>
      <p:bldP spid="25689" grpId="0" autoUpdateAnimBg="0"/>
      <p:bldP spid="25690" grpId="0" animBg="1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280</Words>
  <Application>Microsoft Office PowerPoint</Application>
  <PresentationFormat>Экран (4:3)</PresentationFormat>
  <Paragraphs>115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 Office</vt:lpstr>
      <vt:lpstr>Точечный рисунок</vt:lpstr>
      <vt:lpstr>Clip</vt:lpstr>
      <vt:lpstr>Слайд 1</vt:lpstr>
      <vt:lpstr>Слайд 2</vt:lpstr>
      <vt:lpstr>Слайд 3</vt:lpstr>
      <vt:lpstr>Тема урока: Предлоги</vt:lpstr>
      <vt:lpstr>В лесу расцвели подснежники.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Нурсия</cp:lastModifiedBy>
  <cp:revision>27</cp:revision>
  <dcterms:created xsi:type="dcterms:W3CDTF">2016-03-08T08:49:39Z</dcterms:created>
  <dcterms:modified xsi:type="dcterms:W3CDTF">2017-04-20T18:15:37Z</dcterms:modified>
</cp:coreProperties>
</file>