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70" r:id="rId4"/>
    <p:sldId id="258" r:id="rId5"/>
    <p:sldId id="259" r:id="rId6"/>
    <p:sldId id="262" r:id="rId7"/>
    <p:sldId id="264" r:id="rId8"/>
    <p:sldId id="266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2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6" autoAdjust="0"/>
    <p:restoredTop sz="94660"/>
  </p:normalViewPr>
  <p:slideViewPr>
    <p:cSldViewPr snapToGrid="0">
      <p:cViewPr varScale="1">
        <p:scale>
          <a:sx n="86" d="100"/>
          <a:sy n="86" d="100"/>
        </p:scale>
        <p:origin x="108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67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C9E2C-2009-49FC-9855-7AB57E3DCDC0}" type="datetimeFigureOut">
              <a:rPr lang="ru-RU" smtClean="0"/>
              <a:t>22.07.2018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79EA7-AF1C-4EC5-8703-EC744830F3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0371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C9E2C-2009-49FC-9855-7AB57E3DCDC0}" type="datetimeFigureOut">
              <a:rPr lang="ru-RU" smtClean="0"/>
              <a:t>22.07.2018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79EA7-AF1C-4EC5-8703-EC744830F3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1946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C9E2C-2009-49FC-9855-7AB57E3DCDC0}" type="datetimeFigureOut">
              <a:rPr lang="ru-RU" smtClean="0"/>
              <a:t>22.07.2018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79EA7-AF1C-4EC5-8703-EC744830F3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3930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C9E2C-2009-49FC-9855-7AB57E3DCDC0}" type="datetimeFigureOut">
              <a:rPr lang="ru-RU" smtClean="0"/>
              <a:t>22.07.2018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79EA7-AF1C-4EC5-8703-EC744830F3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068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C9E2C-2009-49FC-9855-7AB57E3DCDC0}" type="datetimeFigureOut">
              <a:rPr lang="ru-RU" smtClean="0"/>
              <a:t>22.07.2018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79EA7-AF1C-4EC5-8703-EC744830F3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6395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C9E2C-2009-49FC-9855-7AB57E3DCDC0}" type="datetimeFigureOut">
              <a:rPr lang="ru-RU" smtClean="0"/>
              <a:t>22.07.2018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79EA7-AF1C-4EC5-8703-EC744830F3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1253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C9E2C-2009-49FC-9855-7AB57E3DCDC0}" type="datetimeFigureOut">
              <a:rPr lang="ru-RU" smtClean="0"/>
              <a:t>22.07.2018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79EA7-AF1C-4EC5-8703-EC744830F3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9452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C9E2C-2009-49FC-9855-7AB57E3DCDC0}" type="datetimeFigureOut">
              <a:rPr lang="ru-RU" smtClean="0"/>
              <a:t>22.07.2018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79EA7-AF1C-4EC5-8703-EC744830F3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0631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C9E2C-2009-49FC-9855-7AB57E3DCDC0}" type="datetimeFigureOut">
              <a:rPr lang="ru-RU" smtClean="0"/>
              <a:t>22.07.2018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79EA7-AF1C-4EC5-8703-EC744830F3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8711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C9E2C-2009-49FC-9855-7AB57E3DCDC0}" type="datetimeFigureOut">
              <a:rPr lang="ru-RU" smtClean="0"/>
              <a:t>22.07.2018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79EA7-AF1C-4EC5-8703-EC744830F3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6286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C9E2C-2009-49FC-9855-7AB57E3DCDC0}" type="datetimeFigureOut">
              <a:rPr lang="ru-RU" smtClean="0"/>
              <a:t>22.07.2018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79EA7-AF1C-4EC5-8703-EC744830F3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2229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2C9E2C-2009-49FC-9855-7AB57E3DCDC0}" type="datetimeFigureOut">
              <a:rPr lang="ru-RU" smtClean="0"/>
              <a:t>22.07.2018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C79EA7-AF1C-4EC5-8703-EC744830F3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2886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moydvorec.ru/nashi-dostizhenija/nashi-dostizhenija/jurij-nikolaevich-asmolov-luchshij-pojet-kurskoj-oblasti-2017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ihi.ru/avtor/asmolov77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moziru.com/images/bobook-clipart-opened-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0341" y="0"/>
            <a:ext cx="12232341" cy="6830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kray.kurskonb.ru/virt/asmolov/files/assets/common/page-substrates/page0008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96000" y="806824"/>
            <a:ext cx="5096350" cy="4746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69894" y="551329"/>
            <a:ext cx="466613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582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Юрий Николаевич </a:t>
            </a:r>
            <a:r>
              <a:rPr lang="ru-RU" sz="5400" b="1" dirty="0" err="1" smtClean="0">
                <a:solidFill>
                  <a:srgbClr val="582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Асмолов</a:t>
            </a:r>
            <a:r>
              <a:rPr lang="ru-RU" sz="5400" b="1" dirty="0" smtClean="0">
                <a:solidFill>
                  <a:srgbClr val="582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поэт, композитор, исполнитель</a:t>
            </a:r>
            <a:endParaRPr lang="ru-RU" sz="5400" b="1" dirty="0">
              <a:solidFill>
                <a:srgbClr val="58280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55073" y="5629642"/>
            <a:ext cx="68356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smtClean="0"/>
              <a:t> </a:t>
            </a:r>
            <a:r>
              <a:rPr lang="ru-RU" smtClean="0"/>
              <a:t> </a:t>
            </a:r>
            <a:r>
              <a:rPr lang="ru-RU" b="1" dirty="0" smtClean="0"/>
              <a:t>Калинина Мария, 4 класс А, МБОУ «СОШ №28» </a:t>
            </a:r>
            <a:r>
              <a:rPr lang="ru-RU" b="1" dirty="0" err="1" smtClean="0"/>
              <a:t>г.Курска</a:t>
            </a:r>
            <a:endParaRPr lang="ru-RU" b="1" dirty="0" smtClean="0"/>
          </a:p>
          <a:p>
            <a:pPr algn="ctr"/>
            <a:r>
              <a:rPr lang="ru-RU" b="1" dirty="0" smtClean="0"/>
              <a:t>Учитель Харламова Людмила Николаевна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04805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moziru.com/images/bobook-clipart-opened-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08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50575" y="833717"/>
            <a:ext cx="4518213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582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АСМОЛОВ Юрий Николаевич родился в Курске в 1961 году. Раннее детство прошло в селе </a:t>
            </a:r>
            <a:r>
              <a:rPr lang="ru-RU" sz="2000" b="1" dirty="0" err="1">
                <a:solidFill>
                  <a:srgbClr val="582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Молотычи</a:t>
            </a:r>
            <a:r>
              <a:rPr lang="ru-RU" sz="2000" b="1" dirty="0">
                <a:solidFill>
                  <a:srgbClr val="582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. Ещё со школьных лет приобрёл профессию шофёра. Окончил лётные курсы при ДОСААФ. После армии окончил Курский сельскохозяйственный институт. Работал главным инженером в колхозе, затем в </a:t>
            </a:r>
            <a:r>
              <a:rPr lang="ru-RU" sz="2000" b="1" dirty="0" err="1">
                <a:solidFill>
                  <a:srgbClr val="582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Агроснабе</a:t>
            </a:r>
            <a:r>
              <a:rPr lang="ru-RU" sz="2000" b="1" dirty="0">
                <a:solidFill>
                  <a:srgbClr val="582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 «Курский». </a:t>
            </a:r>
            <a:endParaRPr lang="ru-RU" sz="2000" b="1" dirty="0">
              <a:solidFill>
                <a:srgbClr val="58280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1" descr="http://ya-zemlyak.ru/images/poesia/Asmolov_U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5573" y="1102660"/>
            <a:ext cx="4733363" cy="355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833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oziru.com/images/bobook-clipart-opened-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8988" y="1"/>
            <a:ext cx="122809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45306" y="551329"/>
            <a:ext cx="4760259" cy="5489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582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Стихи начал писать ещё в школе. Впервые его стихи были напечатаны в 1989 году в районной газете «Сельская новь», затем – в «Молодой гвардии», «Курской правде». Сборники стихотворений: «</a:t>
            </a:r>
            <a:r>
              <a:rPr lang="ru-RU" b="1" dirty="0" err="1">
                <a:solidFill>
                  <a:srgbClr val="582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Просинец</a:t>
            </a:r>
            <a:r>
              <a:rPr lang="ru-RU" b="1" dirty="0">
                <a:solidFill>
                  <a:srgbClr val="582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» (1995), «На крутояре» (1996), «Строкой любви и состраданья» (2000), «Озимая пшеница» и «Письма из деревни» (2004), «До востребования» (2006), «Иней» и «Недосказанность русского лета» (2011). </a:t>
            </a:r>
          </a:p>
          <a:p>
            <a:r>
              <a:rPr lang="ru-RU" b="1" dirty="0">
                <a:solidFill>
                  <a:srgbClr val="582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Лауреат Международного конкурса «Золотое перо». Живёт в Курской области, в деревне Клюква.</a:t>
            </a:r>
            <a:endParaRPr lang="ru-RU" b="1" dirty="0">
              <a:solidFill>
                <a:srgbClr val="58280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388" name="Picture 4" descr="Картинки по запросу фото Юрия Асмолов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94" y="852991"/>
            <a:ext cx="3561905" cy="4646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2295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5270206"/>
              </p:ext>
            </p:extLst>
          </p:nvPr>
        </p:nvGraphicFramePr>
        <p:xfrm>
          <a:off x="3043237" y="3681254"/>
          <a:ext cx="6105525" cy="640080"/>
        </p:xfrm>
        <a:graphic>
          <a:graphicData uri="http://schemas.openxmlformats.org/drawingml/2006/table">
            <a:tbl>
              <a:tblPr/>
              <a:tblGrid>
                <a:gridCol w="5480685">
                  <a:extLst>
                    <a:ext uri="{9D8B030D-6E8A-4147-A177-3AD203B41FA5}">
                      <a16:colId xmlns:a16="http://schemas.microsoft.com/office/drawing/2014/main" val="116917612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50561724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272336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427453691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3814359"/>
                  </a:ext>
                </a:extLst>
              </a:tr>
              <a:tr h="47625"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880628"/>
                  </a:ext>
                </a:extLst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2390332"/>
              </p:ext>
            </p:extLst>
          </p:nvPr>
        </p:nvGraphicFramePr>
        <p:xfrm>
          <a:off x="1532966" y="1825625"/>
          <a:ext cx="311318" cy="4351338"/>
        </p:xfrm>
        <a:graphic>
          <a:graphicData uri="http://schemas.openxmlformats.org/drawingml/2006/table">
            <a:tbl>
              <a:tblPr/>
              <a:tblGrid>
                <a:gridCol w="311318">
                  <a:extLst>
                    <a:ext uri="{9D8B030D-6E8A-4147-A177-3AD203B41FA5}">
                      <a16:colId xmlns:a16="http://schemas.microsoft.com/office/drawing/2014/main" val="4103133449"/>
                    </a:ext>
                  </a:extLst>
                </a:gridCol>
              </a:tblGrid>
              <a:tr h="4351338"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22430" marR="22430" marT="22430" marB="224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9704466"/>
                  </a:ext>
                </a:extLst>
              </a:tr>
            </a:tbl>
          </a:graphicData>
        </a:graphic>
      </p:graphicFrame>
      <p:pic>
        <p:nvPicPr>
          <p:cNvPr id="6" name="Picture 2" descr="http://moziru.com/images/bobook-clipart-opened-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8988" y="1"/>
            <a:ext cx="122809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http://moydvorec.ru/images/Asmolov-Luchshiy-2017/p1biiuofed14dp1ephgsjrl96t3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6793" y="370106"/>
            <a:ext cx="3748960" cy="5645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750425" y="779929"/>
            <a:ext cx="3913094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rgbClr val="582808"/>
                </a:solidFill>
                <a:latin typeface="Geneva"/>
                <a:hlinkClick r:id="rId4"/>
              </a:rPr>
              <a:t>Юрий Николаевич </a:t>
            </a:r>
            <a:r>
              <a:rPr lang="ru-RU" sz="4000" dirty="0" err="1">
                <a:solidFill>
                  <a:srgbClr val="582808"/>
                </a:solidFill>
                <a:latin typeface="Geneva"/>
                <a:hlinkClick r:id="rId4"/>
              </a:rPr>
              <a:t>Асмолов</a:t>
            </a:r>
            <a:r>
              <a:rPr lang="ru-RU" sz="4000" dirty="0">
                <a:solidFill>
                  <a:srgbClr val="582808"/>
                </a:solidFill>
                <a:latin typeface="Geneva"/>
                <a:hlinkClick r:id="rId4"/>
              </a:rPr>
              <a:t> – лучший поэт Курской области! - 2017</a:t>
            </a:r>
            <a:endParaRPr lang="ru-RU" sz="4000" dirty="0">
              <a:solidFill>
                <a:srgbClr val="582808"/>
              </a:solidFill>
              <a:latin typeface="Geneva"/>
            </a:endParaRPr>
          </a:p>
          <a:p>
            <a:pPr algn="ctr"/>
            <a:endParaRPr lang="ru-RU" dirty="0">
              <a:solidFill>
                <a:srgbClr val="5828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9509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moziru.com/images/bobook-clipart-opened-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8988" y="1"/>
            <a:ext cx="122809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72200" y="1344707"/>
            <a:ext cx="48006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just" fontAlgn="base"/>
            <a:r>
              <a:rPr lang="ru-RU" sz="2000" b="1" dirty="0" smtClean="0">
                <a:solidFill>
                  <a:srgbClr val="582808"/>
                </a:solidFill>
                <a:latin typeface="verdana" panose="020B0604030504040204" pitchFamily="34" charset="0"/>
              </a:rPr>
              <a:t>  </a:t>
            </a:r>
            <a:r>
              <a:rPr lang="ru-RU" sz="2000" b="1" dirty="0" smtClean="0">
                <a:solidFill>
                  <a:srgbClr val="582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Педагогу-организатору Дворца пионеров и школьников г. Курска </a:t>
            </a:r>
            <a:r>
              <a:rPr lang="ru-RU" sz="2000" b="1" dirty="0" err="1" smtClean="0">
                <a:solidFill>
                  <a:srgbClr val="582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Асмолову</a:t>
            </a:r>
            <a:r>
              <a:rPr lang="ru-RU" sz="2000" b="1" dirty="0" smtClean="0">
                <a:solidFill>
                  <a:srgbClr val="582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 Юрию Николаевичу   присуждена   премия губернатора Курской области в области литературы им. Е.И. Носова и диплом  лауреата за 1 место. Это самая высокая награда в области литературы в Курской области и вручается она 1 раз в 3 года.</a:t>
            </a:r>
            <a:endParaRPr lang="ru-RU" sz="2000" b="1" dirty="0">
              <a:solidFill>
                <a:srgbClr val="58280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</a:endParaRPr>
          </a:p>
        </p:txBody>
      </p:sp>
      <p:pic>
        <p:nvPicPr>
          <p:cNvPr id="10248" name="Picture 8" descr="Картинки по запросу Юрия Асмолова среднерусская возвышенность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17063" y="1250578"/>
            <a:ext cx="4688242" cy="3993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40010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2552729"/>
              </p:ext>
            </p:extLst>
          </p:nvPr>
        </p:nvGraphicFramePr>
        <p:xfrm>
          <a:off x="1675280" y="510437"/>
          <a:ext cx="9486900" cy="365760"/>
        </p:xfrm>
        <a:graphic>
          <a:graphicData uri="http://schemas.openxmlformats.org/drawingml/2006/table">
            <a:tbl>
              <a:tblPr/>
              <a:tblGrid>
                <a:gridCol w="9486900">
                  <a:extLst>
                    <a:ext uri="{9D8B030D-6E8A-4147-A177-3AD203B41FA5}">
                      <a16:colId xmlns:a16="http://schemas.microsoft.com/office/drawing/2014/main" val="33037155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ru-RU" b="0" i="0" dirty="0">
                        <a:effectLst/>
                        <a:latin typeface="Geneva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6865057"/>
                  </a:ext>
                </a:extLst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675280" y="50996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" name="Picture 2" descr="http://moziru.com/images/bobook-clipart-opened-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8988" y="1"/>
            <a:ext cx="122809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3341" y="1116106"/>
            <a:ext cx="438374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ctr" fontAlgn="base"/>
            <a:r>
              <a:rPr lang="ru-RU" sz="2400" b="1" dirty="0" smtClean="0">
                <a:solidFill>
                  <a:srgbClr val="582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Премия присуждена    Юрию Николаевичу за </a:t>
            </a:r>
            <a:r>
              <a:rPr lang="ru-RU" sz="2400" b="1" dirty="0">
                <a:solidFill>
                  <a:srgbClr val="582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книгу стихотворений «Среднерусская возвышенность», в которую вошли стихи прежних лет и совсем новые стихи о жизни, Родине, Курской земле, природе и любви.</a:t>
            </a:r>
            <a:endParaRPr lang="ru-RU" sz="2400" b="1" dirty="0">
              <a:solidFill>
                <a:srgbClr val="58280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</a:endParaRPr>
          </a:p>
          <a:p>
            <a:pPr algn="ctr" fontAlgn="base"/>
            <a:r>
              <a:rPr lang="ru-RU" sz="2400" b="1" dirty="0" smtClean="0">
                <a:solidFill>
                  <a:srgbClr val="582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 </a:t>
            </a:r>
            <a:endParaRPr lang="ru-RU" sz="2400" b="1" dirty="0">
              <a:solidFill>
                <a:srgbClr val="58280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</a:endParaRPr>
          </a:p>
        </p:txBody>
      </p:sp>
      <p:pic>
        <p:nvPicPr>
          <p:cNvPr id="11272" name="Picture 8" descr="http://moydvorec.ru/images/Asmolov-Luchshiy-2017/p1biiuofee143r17236s1buv1le8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9411" y="693317"/>
            <a:ext cx="3378328" cy="4778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73464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1997839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ptsans"/>
              </a:rPr>
              <a:t> </a:t>
            </a:r>
            <a:endParaRPr lang="ru-RU" dirty="0"/>
          </a:p>
        </p:txBody>
      </p:sp>
      <p:pic>
        <p:nvPicPr>
          <p:cNvPr id="15362" name="Picture 2" descr="Click to enlarge image p1c181ojam1ffobl51j923603rq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Click to enlarge image p1c181ojam1ffobl51j923603rq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15875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Picture 6" descr="Click to enlarge image p1c181ojam1ffobl51j923603rq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168275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moziru.com/images/bobook-clipart-opened-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4494" y="15875"/>
            <a:ext cx="122809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71600" y="1223682"/>
            <a:ext cx="4437529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582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, Times, serif"/>
              </a:rPr>
              <a:t>ПЕСНЯ О </a:t>
            </a:r>
            <a:r>
              <a:rPr lang="ru-RU" sz="2000" dirty="0" smtClean="0">
                <a:solidFill>
                  <a:srgbClr val="582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, Times, serif"/>
              </a:rPr>
              <a:t>КУРСКЕ         </a:t>
            </a:r>
            <a:r>
              <a:rPr lang="ru-RU" sz="2000" dirty="0" err="1" smtClean="0">
                <a:solidFill>
                  <a:srgbClr val="582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, Times, serif"/>
              </a:rPr>
              <a:t>Ю.Асмолов</a:t>
            </a:r>
            <a:endParaRPr lang="ru-RU" sz="2000" dirty="0">
              <a:solidFill>
                <a:srgbClr val="58280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</a:endParaRPr>
          </a:p>
          <a:p>
            <a:r>
              <a:rPr lang="ru-RU" sz="2000" dirty="0" smtClean="0">
                <a:solidFill>
                  <a:srgbClr val="582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, Times, serif"/>
              </a:rPr>
              <a:t>Дело </a:t>
            </a:r>
            <a:r>
              <a:rPr lang="ru-RU" sz="2000" dirty="0">
                <a:solidFill>
                  <a:srgbClr val="582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, Times, serif"/>
              </a:rPr>
              <a:t>тут не в аномалии,</a:t>
            </a:r>
            <a:endParaRPr lang="ru-RU" sz="2000" dirty="0">
              <a:solidFill>
                <a:srgbClr val="58280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</a:endParaRPr>
          </a:p>
          <a:p>
            <a:r>
              <a:rPr lang="ru-RU" sz="2000" dirty="0">
                <a:solidFill>
                  <a:srgbClr val="582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, Times, serif"/>
              </a:rPr>
              <a:t>Дело в сердце, как всегда:</a:t>
            </a:r>
            <a:endParaRPr lang="ru-RU" sz="2000" dirty="0">
              <a:solidFill>
                <a:srgbClr val="58280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</a:endParaRPr>
          </a:p>
          <a:p>
            <a:r>
              <a:rPr lang="ru-RU" sz="2000" dirty="0">
                <a:solidFill>
                  <a:srgbClr val="582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, Times, serif"/>
              </a:rPr>
              <a:t>В стороне родной и далее</a:t>
            </a:r>
            <a:endParaRPr lang="ru-RU" sz="2000" dirty="0">
              <a:solidFill>
                <a:srgbClr val="58280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</a:endParaRPr>
          </a:p>
          <a:p>
            <a:r>
              <a:rPr lang="ru-RU" sz="2000" dirty="0">
                <a:solidFill>
                  <a:srgbClr val="582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, Times, serif"/>
              </a:rPr>
              <a:t>Есть красивей города,</a:t>
            </a:r>
            <a:endParaRPr lang="ru-RU" sz="2000" dirty="0">
              <a:solidFill>
                <a:srgbClr val="58280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</a:endParaRPr>
          </a:p>
          <a:p>
            <a:r>
              <a:rPr lang="ru-RU" sz="2000" dirty="0">
                <a:solidFill>
                  <a:srgbClr val="582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, Times, serif"/>
              </a:rPr>
              <a:t>Есть и солнечней, и радужней,</a:t>
            </a:r>
            <a:endParaRPr lang="ru-RU" sz="2000" dirty="0">
              <a:solidFill>
                <a:srgbClr val="58280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</a:endParaRPr>
          </a:p>
          <a:p>
            <a:r>
              <a:rPr lang="ru-RU" sz="2000" dirty="0">
                <a:solidFill>
                  <a:srgbClr val="582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, Times, serif"/>
              </a:rPr>
              <a:t>Где не знают многих бед,</a:t>
            </a:r>
            <a:endParaRPr lang="ru-RU" sz="2000" dirty="0">
              <a:solidFill>
                <a:srgbClr val="58280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</a:endParaRPr>
          </a:p>
          <a:p>
            <a:r>
              <a:rPr lang="ru-RU" sz="2000" dirty="0">
                <a:solidFill>
                  <a:srgbClr val="582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, Times, serif"/>
              </a:rPr>
              <a:t>И богаче есть, и набожней,</a:t>
            </a:r>
            <a:endParaRPr lang="ru-RU" sz="2000" dirty="0">
              <a:solidFill>
                <a:srgbClr val="58280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</a:endParaRPr>
          </a:p>
          <a:p>
            <a:r>
              <a:rPr lang="ru-RU" sz="2000" dirty="0">
                <a:solidFill>
                  <a:srgbClr val="582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, Times, serif"/>
              </a:rPr>
              <a:t>А </a:t>
            </a:r>
            <a:r>
              <a:rPr lang="ru-RU" sz="2000" dirty="0" err="1">
                <a:solidFill>
                  <a:srgbClr val="582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, Times, serif"/>
              </a:rPr>
              <a:t>магнитней</a:t>
            </a:r>
            <a:r>
              <a:rPr lang="ru-RU" sz="2000" dirty="0">
                <a:solidFill>
                  <a:srgbClr val="582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, Times, serif"/>
              </a:rPr>
              <a:t> Курска – нет.</a:t>
            </a:r>
            <a:endParaRPr lang="ru-RU" sz="2000" dirty="0">
              <a:solidFill>
                <a:srgbClr val="58280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</a:endParaRPr>
          </a:p>
          <a:p>
            <a:r>
              <a:rPr lang="ru-RU" sz="2000" dirty="0" smtClean="0">
                <a:solidFill>
                  <a:srgbClr val="582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, Times, serif"/>
              </a:rPr>
              <a:t>За </a:t>
            </a:r>
            <a:r>
              <a:rPr lang="ru-RU" sz="2000" dirty="0">
                <a:solidFill>
                  <a:srgbClr val="582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, Times, serif"/>
              </a:rPr>
              <a:t>разлукой – возвращение.</a:t>
            </a:r>
            <a:endParaRPr lang="ru-RU" sz="2000" dirty="0">
              <a:solidFill>
                <a:srgbClr val="58280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</a:endParaRPr>
          </a:p>
          <a:p>
            <a:r>
              <a:rPr lang="ru-RU" sz="2000" dirty="0">
                <a:solidFill>
                  <a:srgbClr val="582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, Times, serif"/>
              </a:rPr>
              <a:t>О, земля моя! И впредь</a:t>
            </a:r>
            <a:endParaRPr lang="ru-RU" sz="2000" dirty="0">
              <a:solidFill>
                <a:srgbClr val="58280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</a:endParaRPr>
          </a:p>
          <a:p>
            <a:r>
              <a:rPr lang="ru-RU" sz="2000" dirty="0">
                <a:solidFill>
                  <a:srgbClr val="582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, Times, serif"/>
              </a:rPr>
              <a:t>Не сумею притяжение</a:t>
            </a:r>
            <a:endParaRPr lang="ru-RU" sz="2000" dirty="0">
              <a:solidFill>
                <a:srgbClr val="58280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</a:endParaRPr>
          </a:p>
          <a:p>
            <a:r>
              <a:rPr lang="ru-RU" sz="2000" dirty="0">
                <a:solidFill>
                  <a:srgbClr val="582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, Times, serif"/>
              </a:rPr>
              <a:t>Я твоё преодолеть</a:t>
            </a:r>
            <a:r>
              <a:rPr lang="ru-RU" sz="2000" dirty="0" smtClean="0">
                <a:solidFill>
                  <a:srgbClr val="582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, Times, serif"/>
              </a:rPr>
              <a:t>.</a:t>
            </a:r>
            <a:endParaRPr lang="ru-RU" sz="2000" dirty="0">
              <a:solidFill>
                <a:srgbClr val="58280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347012" y="1627094"/>
            <a:ext cx="459889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582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, Times, serif"/>
              </a:rPr>
              <a:t>Я тут жизнь пропел, поэтому –</a:t>
            </a:r>
            <a:endParaRPr lang="ru-RU" b="1" dirty="0">
              <a:solidFill>
                <a:srgbClr val="58280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</a:endParaRPr>
          </a:p>
          <a:p>
            <a:r>
              <a:rPr lang="ru-RU" b="1" dirty="0">
                <a:solidFill>
                  <a:srgbClr val="582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, Times, serif"/>
              </a:rPr>
              <a:t>Раз не мог я жить вдали –</a:t>
            </a:r>
            <a:endParaRPr lang="ru-RU" b="1" dirty="0">
              <a:solidFill>
                <a:srgbClr val="58280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</a:endParaRPr>
          </a:p>
          <a:p>
            <a:r>
              <a:rPr lang="ru-RU" b="1" dirty="0">
                <a:solidFill>
                  <a:srgbClr val="582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, Times, serif"/>
              </a:rPr>
              <a:t>Мне найдётся и отпетому</a:t>
            </a:r>
            <a:endParaRPr lang="ru-RU" b="1" dirty="0">
              <a:solidFill>
                <a:srgbClr val="58280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</a:endParaRPr>
          </a:p>
          <a:p>
            <a:r>
              <a:rPr lang="ru-RU" b="1" dirty="0">
                <a:solidFill>
                  <a:srgbClr val="582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, Times, serif"/>
              </a:rPr>
              <a:t>Островок родной земли.</a:t>
            </a:r>
            <a:endParaRPr lang="ru-RU" b="1" dirty="0">
              <a:solidFill>
                <a:srgbClr val="58280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</a:endParaRPr>
          </a:p>
          <a:p>
            <a:r>
              <a:rPr lang="ru-RU" b="1" dirty="0" smtClean="0">
                <a:solidFill>
                  <a:srgbClr val="582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, Times, serif"/>
              </a:rPr>
              <a:t>Соловьиный </a:t>
            </a:r>
            <a:r>
              <a:rPr lang="ru-RU" b="1" dirty="0">
                <a:solidFill>
                  <a:srgbClr val="582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, Times, serif"/>
              </a:rPr>
              <a:t>край! Всё пуще я</a:t>
            </a:r>
            <a:endParaRPr lang="ru-RU" b="1" dirty="0">
              <a:solidFill>
                <a:srgbClr val="58280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</a:endParaRPr>
          </a:p>
          <a:p>
            <a:r>
              <a:rPr lang="ru-RU" b="1" dirty="0">
                <a:solidFill>
                  <a:srgbClr val="582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, Times, serif"/>
              </a:rPr>
              <a:t>Убеждаюсь вновь и вновь,</a:t>
            </a:r>
            <a:endParaRPr lang="ru-RU" b="1" dirty="0">
              <a:solidFill>
                <a:srgbClr val="58280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</a:endParaRPr>
          </a:p>
          <a:p>
            <a:r>
              <a:rPr lang="ru-RU" b="1" dirty="0">
                <a:solidFill>
                  <a:srgbClr val="582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, Times, serif"/>
              </a:rPr>
              <a:t>Что в груди моей большущая</a:t>
            </a:r>
            <a:endParaRPr lang="ru-RU" b="1" dirty="0">
              <a:solidFill>
                <a:srgbClr val="58280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</a:endParaRPr>
          </a:p>
          <a:p>
            <a:r>
              <a:rPr lang="ru-RU" b="1" dirty="0">
                <a:solidFill>
                  <a:srgbClr val="582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, Times, serif"/>
              </a:rPr>
              <a:t>К малой родине любовь…</a:t>
            </a:r>
            <a:endParaRPr lang="ru-RU" b="1" dirty="0">
              <a:solidFill>
                <a:srgbClr val="58280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</a:endParaRPr>
          </a:p>
          <a:p>
            <a:r>
              <a:rPr lang="ru-RU" b="1" dirty="0">
                <a:solidFill>
                  <a:srgbClr val="582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, Times, serif"/>
              </a:rPr>
              <a:t>Кто-то скажет, мол, напыщенность,</a:t>
            </a:r>
            <a:endParaRPr lang="ru-RU" b="1" dirty="0">
              <a:solidFill>
                <a:srgbClr val="58280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</a:endParaRPr>
          </a:p>
          <a:p>
            <a:r>
              <a:rPr lang="ru-RU" b="1" dirty="0">
                <a:solidFill>
                  <a:srgbClr val="582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, Times, serif"/>
              </a:rPr>
              <a:t>Я отвечу: «Нет, друзья, – </a:t>
            </a:r>
            <a:endParaRPr lang="ru-RU" b="1" dirty="0">
              <a:solidFill>
                <a:srgbClr val="58280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</a:endParaRPr>
          </a:p>
          <a:p>
            <a:r>
              <a:rPr lang="ru-RU" b="1" dirty="0">
                <a:solidFill>
                  <a:srgbClr val="582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, Times, serif"/>
              </a:rPr>
              <a:t>Среднерусская возвышенность!</a:t>
            </a:r>
            <a:endParaRPr lang="ru-RU" b="1" dirty="0">
              <a:solidFill>
                <a:srgbClr val="58280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</a:endParaRPr>
          </a:p>
          <a:p>
            <a:r>
              <a:rPr lang="ru-RU" b="1" dirty="0">
                <a:solidFill>
                  <a:srgbClr val="582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, Times, serif"/>
              </a:rPr>
              <a:t>Не возвышенно – нельзя».</a:t>
            </a:r>
            <a:endParaRPr lang="ru-RU" b="1" dirty="0">
              <a:solidFill>
                <a:srgbClr val="58280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44699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moziru.com/images/bobook-clipart-opened-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477"/>
            <a:ext cx="12265808" cy="6849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04365" y="779929"/>
            <a:ext cx="4585447" cy="5057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606060"/>
                </a:solidFill>
                <a:latin typeface="Times New Roman Cyr" panose="02020603050405020304" pitchFamily="18" charset="0"/>
              </a:rPr>
              <a:t>Сын и </a:t>
            </a:r>
            <a:r>
              <a:rPr lang="ru-RU" sz="2800" b="1" dirty="0" smtClean="0">
                <a:solidFill>
                  <a:srgbClr val="606060"/>
                </a:solidFill>
                <a:latin typeface="Times New Roman Cyr" panose="02020603050405020304" pitchFamily="18" charset="0"/>
              </a:rPr>
              <a:t>аист    </a:t>
            </a:r>
            <a:r>
              <a:rPr lang="ru-RU" b="1" i="1" dirty="0">
                <a:solidFill>
                  <a:srgbClr val="FF3000"/>
                </a:solidFill>
                <a:latin typeface="Times New Roman Cyr" panose="02020603050405020304" pitchFamily="18" charset="0"/>
                <a:hlinkClick r:id="rId3"/>
              </a:rPr>
              <a:t>Юрий </a:t>
            </a:r>
            <a:r>
              <a:rPr lang="ru-RU" b="1" i="1" dirty="0" err="1" smtClean="0">
                <a:solidFill>
                  <a:srgbClr val="FF3000"/>
                </a:solidFill>
                <a:latin typeface="Times New Roman Cyr" panose="02020603050405020304" pitchFamily="18" charset="0"/>
                <a:hlinkClick r:id="rId3"/>
              </a:rPr>
              <a:t>Асмолов</a:t>
            </a:r>
            <a:endParaRPr lang="ru-RU" b="1" dirty="0" smtClean="0">
              <a:solidFill>
                <a:srgbClr val="000000"/>
              </a:solidFill>
              <a:latin typeface="Times New Roman Cyr" panose="02020603050405020304" pitchFamily="18" charset="0"/>
            </a:endParaRPr>
          </a:p>
          <a:p>
            <a:endParaRPr lang="ru-RU" sz="2800" b="1" dirty="0" smtClean="0">
              <a:solidFill>
                <a:srgbClr val="606060"/>
              </a:solidFill>
              <a:latin typeface="Times New Roman Cyr" panose="02020603050405020304" pitchFamily="18" charset="0"/>
            </a:endParaRPr>
          </a:p>
          <a:p>
            <a:pPr>
              <a:lnSpc>
                <a:spcPts val="1600"/>
              </a:lnSpc>
            </a:pPr>
            <a:r>
              <a:rPr lang="ru-RU" dirty="0" smtClean="0">
                <a:solidFill>
                  <a:srgbClr val="000000"/>
                </a:solidFill>
                <a:latin typeface="Times New Roman Cyr" panose="02020603050405020304" pitchFamily="18" charset="0"/>
              </a:rPr>
              <a:t>Наш </a:t>
            </a:r>
            <a:r>
              <a:rPr lang="ru-RU" dirty="0">
                <a:solidFill>
                  <a:srgbClr val="000000"/>
                </a:solidFill>
                <a:latin typeface="Times New Roman Cyr" panose="02020603050405020304" pitchFamily="18" charset="0"/>
              </a:rPr>
              <a:t>сын кружился рядом,</a:t>
            </a:r>
            <a:br>
              <a:rPr lang="ru-RU" dirty="0">
                <a:solidFill>
                  <a:srgbClr val="000000"/>
                </a:solidFill>
                <a:latin typeface="Times New Roman Cyr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 Cyr" panose="02020603050405020304" pitchFamily="18" charset="0"/>
              </a:rPr>
              <a:t>И – запропал. – Зову!</a:t>
            </a:r>
            <a:br>
              <a:rPr lang="ru-RU" dirty="0">
                <a:solidFill>
                  <a:srgbClr val="000000"/>
                </a:solidFill>
                <a:latin typeface="Times New Roman Cyr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 Cyr" panose="02020603050405020304" pitchFamily="18" charset="0"/>
              </a:rPr>
              <a:t>И вижу: он за садом</a:t>
            </a:r>
            <a:br>
              <a:rPr lang="ru-RU" dirty="0">
                <a:solidFill>
                  <a:srgbClr val="000000"/>
                </a:solidFill>
                <a:latin typeface="Times New Roman Cyr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 Cyr" panose="02020603050405020304" pitchFamily="18" charset="0"/>
              </a:rPr>
              <a:t>Всё смотрит в синеву.</a:t>
            </a:r>
            <a:br>
              <a:rPr lang="ru-RU" dirty="0">
                <a:solidFill>
                  <a:srgbClr val="000000"/>
                </a:solidFill>
                <a:latin typeface="Times New Roman Cyr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 Cyr" panose="02020603050405020304" pitchFamily="18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 Cyr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 Cyr" panose="02020603050405020304" pitchFamily="18" charset="0"/>
              </a:rPr>
              <a:t>Мы, было, заругались, </a:t>
            </a:r>
            <a:br>
              <a:rPr lang="ru-RU" dirty="0">
                <a:solidFill>
                  <a:srgbClr val="000000"/>
                </a:solidFill>
                <a:latin typeface="Times New Roman Cyr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 Cyr" panose="02020603050405020304" pitchFamily="18" charset="0"/>
              </a:rPr>
              <a:t>А нам в ответ пострел:</a:t>
            </a:r>
            <a:br>
              <a:rPr lang="ru-RU" dirty="0">
                <a:solidFill>
                  <a:srgbClr val="000000"/>
                </a:solidFill>
                <a:latin typeface="Times New Roman Cyr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 Cyr" panose="02020603050405020304" pitchFamily="18" charset="0"/>
              </a:rPr>
              <a:t>- Па! Видишь! – Аист! Аист!</a:t>
            </a:r>
            <a:br>
              <a:rPr lang="ru-RU" dirty="0">
                <a:solidFill>
                  <a:srgbClr val="000000"/>
                </a:solidFill>
                <a:latin typeface="Times New Roman Cyr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 Cyr" panose="02020603050405020304" pitchFamily="18" charset="0"/>
              </a:rPr>
              <a:t>- </a:t>
            </a:r>
            <a:r>
              <a:rPr lang="ru-RU" dirty="0" err="1">
                <a:solidFill>
                  <a:srgbClr val="000000"/>
                </a:solidFill>
                <a:latin typeface="Times New Roman Cyr" panose="02020603050405020304" pitchFamily="18" charset="0"/>
              </a:rPr>
              <a:t>Ма</a:t>
            </a:r>
            <a:r>
              <a:rPr lang="ru-RU" dirty="0">
                <a:solidFill>
                  <a:srgbClr val="000000"/>
                </a:solidFill>
                <a:latin typeface="Times New Roman Cyr" panose="02020603050405020304" pitchFamily="18" charset="0"/>
              </a:rPr>
              <a:t>! Видишь! – Полетел!..</a:t>
            </a:r>
            <a:br>
              <a:rPr lang="ru-RU" dirty="0">
                <a:solidFill>
                  <a:srgbClr val="000000"/>
                </a:solidFill>
                <a:latin typeface="Times New Roman Cyr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 Cyr" panose="02020603050405020304" pitchFamily="18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 Cyr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 Cyr" panose="02020603050405020304" pitchFamily="18" charset="0"/>
              </a:rPr>
              <a:t>И карапуз с восторгом</a:t>
            </a:r>
            <a:br>
              <a:rPr lang="ru-RU" dirty="0">
                <a:solidFill>
                  <a:srgbClr val="000000"/>
                </a:solidFill>
                <a:latin typeface="Times New Roman Cyr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 Cyr" panose="02020603050405020304" pitchFamily="18" charset="0"/>
              </a:rPr>
              <a:t>Смотрел и говорил:</a:t>
            </a:r>
            <a:br>
              <a:rPr lang="ru-RU" dirty="0">
                <a:solidFill>
                  <a:srgbClr val="000000"/>
                </a:solidFill>
                <a:latin typeface="Times New Roman Cyr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 Cyr" panose="02020603050405020304" pitchFamily="18" charset="0"/>
              </a:rPr>
              <a:t>- Вон там вон аист долго</a:t>
            </a:r>
            <a:br>
              <a:rPr lang="ru-RU" dirty="0">
                <a:solidFill>
                  <a:srgbClr val="000000"/>
                </a:solidFill>
                <a:latin typeface="Times New Roman Cyr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 Cyr" panose="02020603050405020304" pitchFamily="18" charset="0"/>
              </a:rPr>
              <a:t>Туда-сюда ходил!</a:t>
            </a:r>
            <a:br>
              <a:rPr lang="ru-RU" dirty="0">
                <a:solidFill>
                  <a:srgbClr val="000000"/>
                </a:solidFill>
                <a:latin typeface="Times New Roman Cyr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 Cyr" panose="02020603050405020304" pitchFamily="18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 Cyr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 Cyr" panose="02020603050405020304" pitchFamily="18" charset="0"/>
              </a:rPr>
              <a:t>Я пояснил: мол, пищу</a:t>
            </a:r>
            <a:br>
              <a:rPr lang="ru-RU" dirty="0">
                <a:solidFill>
                  <a:srgbClr val="000000"/>
                </a:solidFill>
                <a:latin typeface="Times New Roman Cyr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 Cyr" panose="02020603050405020304" pitchFamily="18" charset="0"/>
              </a:rPr>
              <a:t>Искал там длиннонос.</a:t>
            </a:r>
            <a:br>
              <a:rPr lang="ru-RU" dirty="0">
                <a:solidFill>
                  <a:srgbClr val="000000"/>
                </a:solidFill>
                <a:latin typeface="Times New Roman Cyr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 Cyr" panose="02020603050405020304" pitchFamily="18" charset="0"/>
              </a:rPr>
              <a:t>А сын: </a:t>
            </a:r>
            <a:br>
              <a:rPr lang="ru-RU" dirty="0">
                <a:solidFill>
                  <a:srgbClr val="000000"/>
                </a:solidFill>
                <a:latin typeface="Times New Roman Cyr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 Cyr" panose="02020603050405020304" pitchFamily="18" charset="0"/>
              </a:rPr>
              <a:t>- Пойдём, поищем! –</a:t>
            </a:r>
            <a:br>
              <a:rPr lang="ru-RU" dirty="0">
                <a:solidFill>
                  <a:srgbClr val="000000"/>
                </a:solidFill>
                <a:latin typeface="Times New Roman Cyr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 Cyr" panose="02020603050405020304" pitchFamily="18" charset="0"/>
              </a:rPr>
              <a:t>Вдруг братика принёс…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3587" y="1842248"/>
            <a:ext cx="4877520" cy="3249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4223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421</Words>
  <Application>Microsoft Office PowerPoint</Application>
  <PresentationFormat>Широкоэкранный</PresentationFormat>
  <Paragraphs>41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9" baseType="lpstr">
      <vt:lpstr>Arial</vt:lpstr>
      <vt:lpstr>Calibri</vt:lpstr>
      <vt:lpstr>Calibri Light</vt:lpstr>
      <vt:lpstr>Geneva</vt:lpstr>
      <vt:lpstr>ptsans</vt:lpstr>
      <vt:lpstr>Tahoma</vt:lpstr>
      <vt:lpstr>Times New Roman Cyr</vt:lpstr>
      <vt:lpstr>Times New Roman, Times, serif</vt:lpstr>
      <vt:lpstr>Verdana</vt:lpstr>
      <vt:lpstr>Verdana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21</cp:revision>
  <dcterms:created xsi:type="dcterms:W3CDTF">2018-03-21T16:25:24Z</dcterms:created>
  <dcterms:modified xsi:type="dcterms:W3CDTF">2018-07-22T19:04:50Z</dcterms:modified>
</cp:coreProperties>
</file>