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3"/>
  </p:notesMasterIdLst>
  <p:handoutMasterIdLst>
    <p:handoutMasterId r:id="rId3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86275" autoAdjust="0"/>
  </p:normalViewPr>
  <p:slideViewPr>
    <p:cSldViewPr>
      <p:cViewPr varScale="1">
        <p:scale>
          <a:sx n="59" d="100"/>
          <a:sy n="59" d="100"/>
        </p:scale>
        <p:origin x="-136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13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BA78B5-3EC8-4B85-83DC-2E466AD1AB7A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001E2A-0C9F-456F-81EE-5CB7DF170A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50B308-FA9E-4C87-B7CE-309048210B1A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5F9C5-E8C7-4F69-8CB0-8DE16BDAB7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5F9C5-E8C7-4F69-8CB0-8DE16BDAB76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3240E67-9719-4875-B34E-6009D6A8CFAF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E520E28-84EA-403B-A8D6-4FD1B4EB6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40E67-9719-4875-B34E-6009D6A8CFAF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20E28-84EA-403B-A8D6-4FD1B4EB6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40E67-9719-4875-B34E-6009D6A8CFAF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20E28-84EA-403B-A8D6-4FD1B4EB6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40E67-9719-4875-B34E-6009D6A8CFAF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20E28-84EA-403B-A8D6-4FD1B4EB6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40E67-9719-4875-B34E-6009D6A8CFAF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20E28-84EA-403B-A8D6-4FD1B4EB6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40E67-9719-4875-B34E-6009D6A8CFAF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20E28-84EA-403B-A8D6-4FD1B4EB6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3240E67-9719-4875-B34E-6009D6A8CFAF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E520E28-84EA-403B-A8D6-4FD1B4EB61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3240E67-9719-4875-B34E-6009D6A8CFAF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E520E28-84EA-403B-A8D6-4FD1B4EB6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40E67-9719-4875-B34E-6009D6A8CFAF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20E28-84EA-403B-A8D6-4FD1B4EB6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40E67-9719-4875-B34E-6009D6A8CFAF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20E28-84EA-403B-A8D6-4FD1B4EB6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40E67-9719-4875-B34E-6009D6A8CFAF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20E28-84EA-403B-A8D6-4FD1B4EB6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3240E67-9719-4875-B34E-6009D6A8CFAF}" type="datetimeFigureOut">
              <a:rPr lang="ru-RU" smtClean="0"/>
              <a:pPr/>
              <a:t>23.11.2012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1E520E28-84EA-403B-A8D6-4FD1B4EB6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623731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КВАДРАТ.</a:t>
            </a:r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Основное качество личности, отдавшей предпочтение квадрату, - трудолюбие, усердие, потребность доводить дело до конца, упорство в достижении цели. «Квадрат» предпочитает раз и навсегда заведенный порядок: все должно находиться на своем месте и происходить в свое время.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623731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ТРЕУГОЛЬНИК.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Символизирует лидерство. Самой характерной особенностью человека, выбравшего этот символ, является способность концентрироваться на главной цели. Это сильная, энергичная, неудержимая личность. «Треугольник» ставит ясные цели и старается, по возможности, достичь их.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64704"/>
            <a:ext cx="8229600" cy="573611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КРУГ: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3600" b="1" dirty="0" smtClean="0">
                <a:solidFill>
                  <a:schemeClr val="tx1"/>
                </a:solidFill>
              </a:rPr>
              <a:t>Самая доброжелательная фигура. Обладатель этого символа счастлив, когда все ладят друг с другом; «Круг» ощущает чужую радость и боль, как свою собственную. Это очень чувствительная и эмоциональная натура.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500198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 smtClean="0">
                <a:solidFill>
                  <a:schemeClr val="tx1"/>
                </a:solidFill>
                <a:latin typeface="Monotype Corsiva" pitchFamily="66" charset="0"/>
              </a:rPr>
              <a:t>Конкурс художников</a:t>
            </a:r>
            <a:endParaRPr lang="ru-RU" sz="8000" b="1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f_49b41ae9be5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2268538"/>
            <a:ext cx="6215106" cy="4286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preview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357166"/>
            <a:ext cx="8429684" cy="650083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429000"/>
            <a:ext cx="8229600" cy="2643206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latin typeface="Comic Sans MS" pitchFamily="66" charset="0"/>
              </a:rPr>
              <a:t>Письмо от Царицы Наук</a:t>
            </a:r>
            <a:endParaRPr lang="ru-RU" sz="60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500042"/>
            <a:ext cx="7429552" cy="521497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00570"/>
            <a:ext cx="8229600" cy="2357430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Lucida Sans Unicode" pitchFamily="34" charset="0"/>
                <a:cs typeface="Lucida Sans Unicode" pitchFamily="34" charset="0"/>
              </a:rPr>
              <a:t>Игра с болельщиками</a:t>
            </a:r>
            <a:endParaRPr lang="ru-RU" sz="6600" b="1" dirty="0">
              <a:solidFill>
                <a:schemeClr val="tx1"/>
              </a:solidFill>
              <a:latin typeface="Lucida Sans Unicode" pitchFamily="34" charset="0"/>
              <a:cs typeface="Lucida Sans Unicod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7142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360114"/>
          </a:xfrm>
        </p:spPr>
        <p:txBody>
          <a:bodyPr>
            <a:normAutofit lnSpcReduction="10000"/>
          </a:bodyPr>
          <a:lstStyle/>
          <a:p>
            <a:r>
              <a:rPr lang="ru-RU" sz="5400" dirty="0" smtClean="0"/>
              <a:t>Два отца, два сына разделили между собой три яблока так, что каждому досталось по одному.</a:t>
            </a:r>
          </a:p>
          <a:p>
            <a:pPr>
              <a:buNone/>
            </a:pPr>
            <a:r>
              <a:rPr lang="ru-RU" sz="5400" dirty="0" smtClean="0"/>
              <a:t>Как это могло получится?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5000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4315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800" b="1" dirty="0" smtClean="0">
                <a:solidFill>
                  <a:srgbClr val="C00000"/>
                </a:solidFill>
              </a:rPr>
              <a:t>Дед.</a:t>
            </a:r>
          </a:p>
          <a:p>
            <a:endParaRPr lang="ru-RU" sz="40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4800" dirty="0" smtClean="0">
                <a:solidFill>
                  <a:srgbClr val="C00000"/>
                </a:solidFill>
              </a:rPr>
              <a:t>                    </a:t>
            </a:r>
            <a:r>
              <a:rPr lang="ru-RU" sz="4800" b="1" dirty="0" smtClean="0">
                <a:solidFill>
                  <a:srgbClr val="C00000"/>
                </a:solidFill>
              </a:rPr>
              <a:t>Отец</a:t>
            </a:r>
            <a:r>
              <a:rPr lang="ru-RU" sz="4800" dirty="0" smtClean="0">
                <a:solidFill>
                  <a:srgbClr val="C00000"/>
                </a:solidFill>
              </a:rPr>
              <a:t>.</a:t>
            </a:r>
          </a:p>
          <a:p>
            <a:endParaRPr lang="ru-RU" sz="40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4800" b="1" dirty="0" smtClean="0">
                <a:solidFill>
                  <a:srgbClr val="C00000"/>
                </a:solidFill>
              </a:rPr>
              <a:t>                                       Сын</a:t>
            </a:r>
            <a:r>
              <a:rPr lang="ru-RU" sz="4800" dirty="0" smtClean="0"/>
              <a:t>.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550072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«</a:t>
            </a:r>
            <a:r>
              <a:rPr lang="ru-RU" sz="6700" b="1" dirty="0" smtClean="0">
                <a:solidFill>
                  <a:schemeClr val="tx1"/>
                </a:solidFill>
                <a:latin typeface="+mn-lt"/>
              </a:rPr>
              <a:t>Слеп физик без математики»</a:t>
            </a:r>
            <a:br>
              <a:rPr lang="ru-RU" sz="6700" b="1" dirty="0" smtClean="0">
                <a:solidFill>
                  <a:schemeClr val="tx1"/>
                </a:solidFill>
                <a:latin typeface="+mn-lt"/>
              </a:rPr>
            </a:br>
            <a:r>
              <a:rPr lang="ru-RU" sz="6700" b="1" dirty="0" smtClean="0">
                <a:solidFill>
                  <a:schemeClr val="tx1"/>
                </a:solidFill>
                <a:latin typeface="+mn-lt"/>
              </a:rPr>
              <a:t>Кто автор этого высказывания?</a:t>
            </a:r>
            <a:endParaRPr lang="ru-RU" sz="67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1214422"/>
            <a:ext cx="8229600" cy="3643322"/>
          </a:xfrm>
        </p:spPr>
        <p:txBody>
          <a:bodyPr/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  <a:latin typeface="+mn-lt"/>
              </a:rPr>
              <a:t>М.В. Ломоносов</a:t>
            </a:r>
            <a:endParaRPr lang="ru-RU" sz="7200" b="1" dirty="0">
              <a:solidFill>
                <a:srgbClr val="C0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b="1" i="1" dirty="0" smtClean="0">
                <a:solidFill>
                  <a:schemeClr val="tx1"/>
                </a:solidFill>
                <a:latin typeface="Monotype Corsiva" pitchFamily="66" charset="0"/>
              </a:rPr>
              <a:t>Прием у Царицы Наук.</a:t>
            </a:r>
            <a:endParaRPr lang="ru-RU" sz="8800" b="1" i="1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1328097314_gl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71604" y="2928933"/>
            <a:ext cx="5857916" cy="359727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2918"/>
            <a:ext cx="9144000" cy="5429288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chemeClr val="tx1"/>
                </a:solidFill>
                <a:latin typeface="Book Antiqua" pitchFamily="18" charset="0"/>
              </a:rPr>
              <a:t>Между числами   5,2 и 5,3 назовите число большее , чем 5,2 но меньшее,  чем 5,3</a:t>
            </a:r>
            <a:r>
              <a:rPr lang="ru-RU" sz="7200" dirty="0" smtClean="0">
                <a:solidFill>
                  <a:schemeClr val="tx1"/>
                </a:solidFill>
                <a:latin typeface="Book Antiqua" pitchFamily="18" charset="0"/>
              </a:rPr>
              <a:t>.</a:t>
            </a:r>
            <a:endParaRPr lang="ru-RU" sz="7200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643050"/>
            <a:ext cx="8358246" cy="3071834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  <a:latin typeface="Bookman Old Style" pitchFamily="18" charset="0"/>
              </a:rPr>
              <a:t>Например: 5,25</a:t>
            </a:r>
            <a:endParaRPr lang="ru-RU" sz="72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572164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Двое конькобежцев на соревнованиях пробежали по стадиону 8 кругов. По сколько кругов пробежал каждый?</a:t>
            </a:r>
            <a:endParaRPr lang="ru-RU" sz="5400" b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4929206"/>
          </a:xfrm>
        </p:spPr>
        <p:txBody>
          <a:bodyPr>
            <a:normAutofit/>
          </a:bodyPr>
          <a:lstStyle/>
          <a:p>
            <a:pPr algn="ctr"/>
            <a:r>
              <a:rPr lang="ru-RU" sz="8000" b="1" dirty="0" smtClean="0">
                <a:solidFill>
                  <a:srgbClr val="C00000"/>
                </a:solidFill>
                <a:latin typeface="Bookman Old Style" pitchFamily="18" charset="0"/>
              </a:rPr>
              <a:t>По восемь кругов.</a:t>
            </a:r>
            <a:endParaRPr lang="ru-RU" sz="80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4214826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smtClean="0">
                <a:solidFill>
                  <a:schemeClr val="tx1"/>
                </a:solidFill>
                <a:latin typeface="+mn-lt"/>
              </a:rPr>
              <a:t>Одна нога и шапка, а головы нет.</a:t>
            </a:r>
            <a:endParaRPr lang="ru-RU" sz="7200" b="1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2928942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Гриб.</a:t>
            </a:r>
            <a:endParaRPr lang="ru-RU" sz="7200" b="1" dirty="0">
              <a:solidFill>
                <a:srgbClr val="C00000"/>
              </a:solidFill>
              <a:latin typeface="Cambria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3429008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+mn-lt"/>
              </a:rPr>
              <a:t>Пять чуланов, а вход один.</a:t>
            </a:r>
            <a:endParaRPr lang="ru-RU" sz="6600" b="1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4071950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  <a:latin typeface="+mn-lt"/>
              </a:rPr>
              <a:t>Перчатка.</a:t>
            </a:r>
            <a:endParaRPr lang="ru-RU" sz="7200" b="1" dirty="0">
              <a:solidFill>
                <a:srgbClr val="C0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4143388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chemeClr val="tx1"/>
                </a:solidFill>
                <a:latin typeface="+mn-lt"/>
              </a:rPr>
              <a:t>Под двумя дугами два яблока с кругами.</a:t>
            </a:r>
            <a:endParaRPr lang="ru-RU" sz="7200" b="1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143000"/>
            <a:ext cx="8258204" cy="3571884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  <a:latin typeface="+mn-lt"/>
              </a:rPr>
              <a:t>Глаза.</a:t>
            </a:r>
            <a:endParaRPr lang="ru-RU" sz="7200" b="1" dirty="0">
              <a:solidFill>
                <a:srgbClr val="C0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4_323408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928934"/>
            <a:ext cx="9144000" cy="392906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2000264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 smtClean="0">
                <a:solidFill>
                  <a:schemeClr val="tx1"/>
                </a:solidFill>
                <a:latin typeface="Monotype Corsiva" pitchFamily="66" charset="0"/>
              </a:rPr>
              <a:t>Посвящение Математике</a:t>
            </a:r>
            <a:endParaRPr lang="ru-RU" sz="9600" b="1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2071702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Monotype Corsiva" pitchFamily="66" charset="0"/>
              </a:rPr>
              <a:t>Художественная самодеятельность</a:t>
            </a:r>
            <a:endParaRPr lang="ru-RU" sz="6600" b="1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pic>
        <p:nvPicPr>
          <p:cNvPr id="7" name="Содержимое 6" descr="22012091315292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2571744"/>
            <a:ext cx="8215370" cy="400209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28573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857232"/>
            <a:ext cx="8143900" cy="571730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Ты, математика –</a:t>
            </a:r>
          </a:p>
          <a:p>
            <a:pPr>
              <a:buNone/>
            </a:pP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Начало всех начал,</a:t>
            </a:r>
          </a:p>
          <a:p>
            <a:pPr>
              <a:buNone/>
            </a:pP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 кладезь знаний сокровенных.</a:t>
            </a:r>
          </a:p>
          <a:p>
            <a:pPr>
              <a:buNone/>
            </a:pP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даже бог, что этот мир создал, </a:t>
            </a:r>
          </a:p>
          <a:p>
            <a:pPr>
              <a:buNone/>
            </a:pP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Был математик, несомненно.</a:t>
            </a:r>
          </a:p>
          <a:p>
            <a:pPr>
              <a:buNone/>
            </a:pP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мира рассчитал пути, </a:t>
            </a:r>
          </a:p>
          <a:p>
            <a:pPr>
              <a:buNone/>
            </a:pP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Гармонию земли и неба, </a:t>
            </a:r>
          </a:p>
          <a:p>
            <a:pPr>
              <a:buNone/>
            </a:pP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траекторию светил,</a:t>
            </a:r>
          </a:p>
          <a:p>
            <a:pPr>
              <a:buNone/>
            </a:pP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скорость прорастания хлеба,</a:t>
            </a:r>
          </a:p>
          <a:p>
            <a:pPr>
              <a:buNone/>
            </a:pP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скорость продвижения света,</a:t>
            </a:r>
          </a:p>
          <a:p>
            <a:pPr>
              <a:buNone/>
            </a:pP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в наших всех земных делах </a:t>
            </a:r>
          </a:p>
          <a:p>
            <a:pPr>
              <a:buNone/>
            </a:pP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Родная движется планета</a:t>
            </a:r>
          </a:p>
          <a:p>
            <a:pPr>
              <a:buNone/>
            </a:pP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на метрических китах,</a:t>
            </a:r>
          </a:p>
          <a:p>
            <a:pPr>
              <a:buNone/>
            </a:pP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математики томах.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2714644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 smtClean="0">
                <a:solidFill>
                  <a:schemeClr val="tx1"/>
                </a:solidFill>
                <a:latin typeface="Monotype Corsiva" pitchFamily="66" charset="0"/>
              </a:rPr>
              <a:t>Конкурс Этикет.</a:t>
            </a:r>
            <a:endParaRPr lang="ru-RU" sz="9600" b="1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d180d0b8d181d183d0bdd0bed0ba16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14546" y="2928934"/>
            <a:ext cx="4643470" cy="35113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21429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5645866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pPr algn="ctr">
              <a:buClrTx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Что стоит дешево, а ценится очень дорого?</a:t>
            </a:r>
          </a:p>
          <a:p>
            <a:pPr algn="ctr">
              <a:buClrTx/>
              <a:buFont typeface="Arial" pitchFamily="34" charset="0"/>
              <a:buChar char="•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Вежливость королей, имеющая самое непосредственное отношение к хозяйке вечера.</a:t>
            </a:r>
          </a:p>
          <a:p>
            <a:pPr algn="ctr">
              <a:buClrTx/>
              <a:buFont typeface="Arial" pitchFamily="34" charset="0"/>
              <a:buChar char="•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Кто первым должен здороваться? </a:t>
            </a:r>
          </a:p>
          <a:p>
            <a:pPr algn="ctr">
              <a:buClr>
                <a:schemeClr val="tx1"/>
              </a:buClr>
              <a:buFont typeface="Arial" pitchFamily="34" charset="0"/>
              <a:buChar char="•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Воспитанный человек не тот, кто не пролил соус на стол, а тот, кто… </a:t>
            </a:r>
          </a:p>
          <a:p>
            <a:pPr algn="ctr">
              <a:buClr>
                <a:schemeClr val="tx1"/>
              </a:buClr>
              <a:buFont typeface="Arial" pitchFamily="34" charset="0"/>
              <a:buChar char="•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Если хочешь, чтобы никто не узнал о твоих плохих поступках…</a:t>
            </a:r>
          </a:p>
          <a:p>
            <a:pPr algn="ctr">
              <a:buClr>
                <a:schemeClr val="tx1"/>
              </a:buClr>
              <a:buFont typeface="Arial" pitchFamily="34" charset="0"/>
              <a:buChar char="•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Где чистота, там и …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071546"/>
            <a:ext cx="7829576" cy="18573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9600" b="1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Конкурс «Веселый счет.»</a:t>
            </a:r>
            <a:endParaRPr lang="ru-RU" sz="9600" b="1" dirty="0">
              <a:solidFill>
                <a:schemeClr val="tx1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4" name="Содержимое 3" descr="0_3a85e_62838272_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14744" y="3571875"/>
            <a:ext cx="4857783" cy="3001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645866"/>
          </a:xfrm>
        </p:spPr>
        <p:txBody>
          <a:bodyPr/>
          <a:lstStyle/>
          <a:p>
            <a:pPr>
              <a:buClrTx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Кирпич весит 2 кг и еще полкирпича. Сколько весит кирпич?</a:t>
            </a:r>
          </a:p>
          <a:p>
            <a:pPr algn="ctr">
              <a:buClrTx/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 кг</a:t>
            </a:r>
          </a:p>
          <a:p>
            <a:pPr>
              <a:buClrTx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классе 35 учащихся. Мальчиков на 3 больше. Сколько мальчиков и сколько девочек?</a:t>
            </a:r>
          </a:p>
          <a:p>
            <a:pPr algn="ctr">
              <a:buClrTx/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 мальчиков и 16 девочек.</a:t>
            </a:r>
          </a:p>
          <a:p>
            <a:pPr algn="ctr">
              <a:buClrTx/>
              <a:buFont typeface="Arial" pitchFamily="34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Периметр прямоугольника 36 см. Чему равна сторона квадрата с тем же периметром?</a:t>
            </a:r>
          </a:p>
          <a:p>
            <a:pPr algn="ctr">
              <a:buClrTx/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 см</a:t>
            </a:r>
          </a:p>
          <a:p>
            <a:pPr algn="ctr">
              <a:buClrTx/>
              <a:buFont typeface="Arial" pitchFamily="34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Какое число делится на все числа без остатка?</a:t>
            </a:r>
          </a:p>
          <a:p>
            <a:pPr algn="ctr">
              <a:buClrTx/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4286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360114"/>
          </a:xfrm>
        </p:spPr>
        <p:txBody>
          <a:bodyPr>
            <a:normAutofit lnSpcReduction="10000"/>
          </a:bodyPr>
          <a:lstStyle/>
          <a:p>
            <a:pPr algn="ctr">
              <a:buClrTx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семье 6 дочерей. Каждая имеет брата. Сколько детей в этой семье?</a:t>
            </a:r>
          </a:p>
          <a:p>
            <a:pPr algn="ctr">
              <a:buClrTx/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Семь.</a:t>
            </a:r>
          </a:p>
          <a:p>
            <a:pPr algn="ctr">
              <a:buClrTx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производя никакой записи, увеличить Число 86 на 12.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ClrTx/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Перевернуть число  98.</a:t>
            </a:r>
          </a:p>
          <a:p>
            <a:pPr algn="ctr">
              <a:buClrTx/>
              <a:buFont typeface="Arial" pitchFamily="34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Одна сторона 8 см, вторая на 2 см больше, какова площадь прямоугольника?</a:t>
            </a:r>
          </a:p>
          <a:p>
            <a:pPr algn="ctr">
              <a:buClrTx/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80 см</a:t>
            </a:r>
          </a:p>
          <a:p>
            <a:pPr algn="ctr">
              <a:buClrTx/>
              <a:buFont typeface="Arial" pitchFamily="34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тяжелее килограмм гривенников или полкилограмма двугривенников?</a:t>
            </a:r>
          </a:p>
          <a:p>
            <a:pPr algn="ctr">
              <a:buClrTx/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Килограмм.</a:t>
            </a:r>
          </a:p>
          <a:p>
            <a:pPr algn="ctr">
              <a:buClrTx/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643966" cy="106680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8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Тестирование.</a:t>
            </a:r>
            <a:endParaRPr lang="ru-RU" sz="8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math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00100" y="2857496"/>
            <a:ext cx="6929486" cy="371634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542</TotalTime>
  <Words>393</Words>
  <Application>Microsoft Office PowerPoint</Application>
  <PresentationFormat>Экран (4:3)</PresentationFormat>
  <Paragraphs>68</Paragraphs>
  <Slides>31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Городская</vt:lpstr>
      <vt:lpstr>Слайд 1</vt:lpstr>
      <vt:lpstr>Прием у Царицы Наук.</vt:lpstr>
      <vt:lpstr>Посвящение Математике</vt:lpstr>
      <vt:lpstr>Конкурс Этикет.</vt:lpstr>
      <vt:lpstr>Слайд 5</vt:lpstr>
      <vt:lpstr>Конкурс «Веселый счет.»</vt:lpstr>
      <vt:lpstr>Слайд 7</vt:lpstr>
      <vt:lpstr>Слайд 8</vt:lpstr>
      <vt:lpstr>Тестирование.</vt:lpstr>
      <vt:lpstr>          КВАДРАТ. Основное качество личности, отдавшей предпочтение квадрату, - трудолюбие, усердие, потребность доводить дело до конца, упорство в достижении цели. «Квадрат» предпочитает раз и навсегда заведенный порядок: все должно находиться на своем месте и происходить в свое время.         </vt:lpstr>
      <vt:lpstr>ТРЕУГОЛЬНИК. Символизирует лидерство. Самой характерной особенностью человека, выбравшего этот символ, является способность концентрироваться на главной цели. Это сильная, энергичная, неудержимая личность. «Треугольник» ставит ясные цели и старается, по возможности, достичь их.</vt:lpstr>
      <vt:lpstr>КРУГ:  Самая доброжелательная фигура. Обладатель этого символа счастлив, когда все ладят друг с другом; «Круг» ощущает чужую радость и боль, как свою собственную. Это очень чувствительная и эмоциональная натура.</vt:lpstr>
      <vt:lpstr>Конкурс художников</vt:lpstr>
      <vt:lpstr>Письмо от Царицы Наук</vt:lpstr>
      <vt:lpstr>Игра с болельщиками</vt:lpstr>
      <vt:lpstr>Слайд 16</vt:lpstr>
      <vt:lpstr>Слайд 17</vt:lpstr>
      <vt:lpstr>«Слеп физик без математики» Кто автор этого высказывания?</vt:lpstr>
      <vt:lpstr>М.В. Ломоносов</vt:lpstr>
      <vt:lpstr>Между числами   5,2 и 5,3 назовите число большее , чем 5,2 но меньшее,  чем 5,3.</vt:lpstr>
      <vt:lpstr>Например: 5,25</vt:lpstr>
      <vt:lpstr>Двое конькобежцев на соревнованиях пробежали по стадиону 8 кругов. По сколько кругов пробежал каждый?</vt:lpstr>
      <vt:lpstr>По восемь кругов.</vt:lpstr>
      <vt:lpstr>Одна нога и шапка, а головы нет.</vt:lpstr>
      <vt:lpstr>Гриб.</vt:lpstr>
      <vt:lpstr>Пять чуланов, а вход один.</vt:lpstr>
      <vt:lpstr>Перчатка.</vt:lpstr>
      <vt:lpstr>Под двумя дугами два яблока с кругами.</vt:lpstr>
      <vt:lpstr>Глаза.</vt:lpstr>
      <vt:lpstr>Художественная самодеятельность</vt:lpstr>
      <vt:lpstr>Слайд 31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52</cp:revision>
  <dcterms:created xsi:type="dcterms:W3CDTF">2012-11-13T15:57:24Z</dcterms:created>
  <dcterms:modified xsi:type="dcterms:W3CDTF">2012-11-23T07:31:00Z</dcterms:modified>
</cp:coreProperties>
</file>