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9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022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9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66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72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869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466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54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91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27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41B43-310E-41CF-961E-13D7B49CD51B}" type="datetimeFigureOut">
              <a:rPr lang="ru-RU" smtClean="0"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34D87-D5D3-4D53-BA99-FBA4C9EEEE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1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6023" y="692696"/>
            <a:ext cx="7772400" cy="1470025"/>
          </a:xfrm>
        </p:spPr>
        <p:txBody>
          <a:bodyPr/>
          <a:lstStyle/>
          <a:p>
            <a:r>
              <a:rPr lang="ru-RU" dirty="0" smtClean="0"/>
              <a:t>Диссоциация кислот, оснований и солей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55776" y="544522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chemeClr val="tx2"/>
                </a:solidFill>
              </a:rPr>
              <a:t>Автор Могилевская А.Е. </a:t>
            </a:r>
            <a:endParaRPr lang="ru-RU" sz="1600" b="1" dirty="0">
              <a:solidFill>
                <a:schemeClr val="tx2"/>
              </a:solidFill>
            </a:endParaRPr>
          </a:p>
          <a:p>
            <a:pPr algn="r"/>
            <a:r>
              <a:rPr lang="ru-RU" sz="1600" b="1" dirty="0" smtClean="0">
                <a:solidFill>
                  <a:schemeClr val="tx2"/>
                </a:solidFill>
              </a:rPr>
              <a:t>Санкт-Петербург. ГБОУ СОШ№535</a:t>
            </a:r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3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3888432" cy="406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12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ru-RU" dirty="0" smtClean="0"/>
              <a:t>. Не могут одновременно присутствовать в растворе ионы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 вариант</a:t>
            </a:r>
          </a:p>
          <a:p>
            <a:pPr marL="0" indent="0">
              <a:buNone/>
            </a:pPr>
            <a:r>
              <a:rPr lang="ru-RU" sz="4800" b="1" dirty="0" smtClean="0"/>
              <a:t>1. С</a:t>
            </a:r>
            <a:r>
              <a:rPr lang="en-US" sz="4800" b="1" dirty="0" smtClean="0"/>
              <a:t>u</a:t>
            </a:r>
            <a:r>
              <a:rPr lang="ru-RU" sz="4800" b="1" dirty="0" smtClean="0"/>
              <a:t> </a:t>
            </a:r>
            <a:r>
              <a:rPr lang="ru-RU" sz="4800" b="1" baseline="30000" dirty="0" smtClean="0"/>
              <a:t>2+</a:t>
            </a:r>
            <a:r>
              <a:rPr lang="ru-RU" sz="4800" b="1" dirty="0" smtClean="0"/>
              <a:t> и </a:t>
            </a:r>
            <a:r>
              <a:rPr lang="ru-RU" sz="4800" b="1" dirty="0" smtClean="0"/>
              <a:t>С</a:t>
            </a:r>
            <a:r>
              <a:rPr lang="en-US" sz="4800" b="1" dirty="0" smtClean="0"/>
              <a:t>l</a:t>
            </a:r>
            <a:r>
              <a:rPr lang="ru-RU" sz="4800" b="1" baseline="30000" dirty="0" smtClean="0"/>
              <a:t>-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2.</a:t>
            </a:r>
            <a:r>
              <a:rPr lang="en-US" sz="4800" b="1" dirty="0" smtClean="0"/>
              <a:t>H</a:t>
            </a:r>
            <a:r>
              <a:rPr lang="ru-RU" sz="4800" b="1" dirty="0" smtClean="0"/>
              <a:t> </a:t>
            </a:r>
            <a:r>
              <a:rPr lang="ru-RU" sz="4800" b="1" baseline="30000" dirty="0" smtClean="0"/>
              <a:t>+ </a:t>
            </a:r>
            <a:r>
              <a:rPr lang="ru-RU" sz="4800" b="1" dirty="0" smtClean="0"/>
              <a:t>и С</a:t>
            </a:r>
            <a:r>
              <a:rPr lang="en-US" sz="4800" b="1" dirty="0" smtClean="0"/>
              <a:t>O</a:t>
            </a:r>
            <a:r>
              <a:rPr lang="en-US" sz="4800" b="1" baseline="-25000" dirty="0" smtClean="0"/>
              <a:t>3</a:t>
            </a:r>
            <a:r>
              <a:rPr lang="ru-RU" sz="4800" b="1" baseline="30000" dirty="0" smtClean="0"/>
              <a:t>2-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3.</a:t>
            </a:r>
            <a:r>
              <a:rPr lang="en-US" sz="4800" b="1" dirty="0" smtClean="0"/>
              <a:t>Na</a:t>
            </a:r>
            <a:r>
              <a:rPr lang="ru-RU" sz="4800" b="1" dirty="0" smtClean="0"/>
              <a:t> </a:t>
            </a:r>
            <a:r>
              <a:rPr lang="ru-RU" sz="4800" b="1" baseline="30000" dirty="0" smtClean="0"/>
              <a:t>+</a:t>
            </a:r>
            <a:r>
              <a:rPr lang="ru-RU" sz="4800" b="1" dirty="0" smtClean="0"/>
              <a:t>и </a:t>
            </a:r>
            <a:r>
              <a:rPr lang="en-US" sz="4800" b="1" dirty="0" smtClean="0"/>
              <a:t>OH</a:t>
            </a:r>
            <a:r>
              <a:rPr lang="ru-RU" sz="4800" b="1" baseline="30000" dirty="0" smtClean="0"/>
              <a:t>-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4. </a:t>
            </a:r>
            <a:r>
              <a:rPr lang="en-US" sz="4800" b="1" dirty="0"/>
              <a:t>K</a:t>
            </a:r>
            <a:r>
              <a:rPr lang="ru-RU" sz="4800" b="1" dirty="0" smtClean="0"/>
              <a:t> </a:t>
            </a:r>
            <a:r>
              <a:rPr lang="ru-RU" sz="4800" b="1" baseline="30000" dirty="0" smtClean="0"/>
              <a:t>+</a:t>
            </a:r>
            <a:r>
              <a:rPr lang="ru-RU" sz="4800" b="1" dirty="0" smtClean="0"/>
              <a:t> и </a:t>
            </a:r>
            <a:r>
              <a:rPr lang="en-US" sz="4800" b="1" dirty="0" smtClean="0"/>
              <a:t>OH</a:t>
            </a:r>
            <a:r>
              <a:rPr lang="ru-RU" sz="4800" b="1" baseline="30000" dirty="0" smtClean="0"/>
              <a:t>-</a:t>
            </a:r>
            <a:endParaRPr lang="ru-RU" sz="4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2 вариант</a:t>
            </a:r>
            <a:endParaRPr lang="en-US" sz="4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l-PL" sz="4800" b="1" dirty="0" smtClean="0"/>
              <a:t>1.</a:t>
            </a:r>
            <a:r>
              <a:rPr lang="en-US" sz="4800" b="1" dirty="0" smtClean="0"/>
              <a:t>Ba</a:t>
            </a:r>
            <a:r>
              <a:rPr lang="ru-RU" sz="4800" b="1" dirty="0" smtClean="0"/>
              <a:t> </a:t>
            </a:r>
            <a:r>
              <a:rPr lang="ru-RU" sz="4800" b="1" baseline="30000" dirty="0" smtClean="0"/>
              <a:t>2+</a:t>
            </a:r>
            <a:r>
              <a:rPr lang="ru-RU" sz="4800" b="1" dirty="0" smtClean="0"/>
              <a:t> и </a:t>
            </a:r>
            <a:r>
              <a:rPr lang="en-US" sz="4800" b="1" dirty="0" smtClean="0"/>
              <a:t>OH</a:t>
            </a:r>
            <a:r>
              <a:rPr lang="ru-RU" sz="4800" b="1" baseline="30000" dirty="0" smtClean="0"/>
              <a:t>-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2.</a:t>
            </a:r>
            <a:r>
              <a:rPr lang="en-US" sz="4800" b="1" dirty="0" err="1" smtClean="0"/>
              <a:t>SiO</a:t>
            </a:r>
            <a:r>
              <a:rPr lang="ru-RU" sz="4800" b="1" baseline="-25000" dirty="0" smtClean="0"/>
              <a:t>3</a:t>
            </a:r>
            <a:r>
              <a:rPr lang="ru-RU" sz="4800" b="1" baseline="30000" dirty="0" smtClean="0"/>
              <a:t>2-</a:t>
            </a:r>
            <a:r>
              <a:rPr lang="ru-RU" sz="4800" b="1" dirty="0" smtClean="0"/>
              <a:t> и </a:t>
            </a:r>
            <a:r>
              <a:rPr lang="en-US" sz="4800" b="1" dirty="0"/>
              <a:t>H</a:t>
            </a:r>
            <a:r>
              <a:rPr lang="ru-RU" sz="4800" b="1" dirty="0"/>
              <a:t> </a:t>
            </a:r>
            <a:r>
              <a:rPr lang="ru-RU" sz="4800" b="1" baseline="30000" dirty="0"/>
              <a:t>+ 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3.</a:t>
            </a:r>
            <a:r>
              <a:rPr lang="en-US" sz="4800" b="1" dirty="0" smtClean="0"/>
              <a:t>K</a:t>
            </a:r>
            <a:r>
              <a:rPr lang="ru-RU" sz="4800" b="1" dirty="0" smtClean="0"/>
              <a:t> </a:t>
            </a:r>
            <a:r>
              <a:rPr lang="ru-RU" sz="4800" b="1" baseline="30000" dirty="0" smtClean="0"/>
              <a:t>+ </a:t>
            </a:r>
            <a:r>
              <a:rPr lang="ru-RU" sz="4800" b="1" dirty="0" smtClean="0"/>
              <a:t>и </a:t>
            </a:r>
            <a:r>
              <a:rPr lang="en-US" sz="4800" b="1" dirty="0" err="1" smtClean="0"/>
              <a:t>Cl</a:t>
            </a:r>
            <a:r>
              <a:rPr lang="ru-RU" sz="4800" b="1" baseline="30000" dirty="0" smtClean="0"/>
              <a:t>-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4. </a:t>
            </a:r>
            <a:r>
              <a:rPr lang="en-US" sz="4800" b="1" dirty="0" smtClean="0"/>
              <a:t>C</a:t>
            </a:r>
            <a:r>
              <a:rPr lang="ru-RU" sz="4800" b="1" dirty="0"/>
              <a:t>О</a:t>
            </a:r>
            <a:r>
              <a:rPr lang="en-US" sz="4800" b="1" baseline="-25000" dirty="0" smtClean="0"/>
              <a:t>3</a:t>
            </a:r>
            <a:r>
              <a:rPr lang="ru-RU" sz="4800" b="1" baseline="30000" dirty="0" smtClean="0"/>
              <a:t>2-</a:t>
            </a:r>
            <a:r>
              <a:rPr lang="ru-RU" sz="4800" b="1" dirty="0" smtClean="0"/>
              <a:t>и К</a:t>
            </a:r>
            <a:r>
              <a:rPr lang="ru-RU" sz="4800" b="1" baseline="30000" dirty="0" smtClean="0"/>
              <a:t>+</a:t>
            </a:r>
            <a:endParaRPr lang="pl-PL" sz="48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340768"/>
            <a:ext cx="144016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81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ru-RU" dirty="0" smtClean="0"/>
              <a:t>. Взаимодействует с раствором фосфорной кислоты с образованием осадка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 вариант</a:t>
            </a:r>
          </a:p>
          <a:p>
            <a:pPr marL="0" indent="0">
              <a:buNone/>
            </a:pPr>
            <a:r>
              <a:rPr lang="ru-RU" sz="4800" b="1" dirty="0" smtClean="0"/>
              <a:t>1.</a:t>
            </a:r>
            <a:r>
              <a:rPr lang="en-US" sz="4800" b="1" dirty="0" smtClean="0"/>
              <a:t>FeBr</a:t>
            </a:r>
            <a:r>
              <a:rPr lang="en-US" sz="4800" b="1" baseline="-25000" dirty="0" smtClean="0"/>
              <a:t>2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2.</a:t>
            </a:r>
            <a:r>
              <a:rPr lang="en-US" sz="4800" b="1" dirty="0" smtClean="0"/>
              <a:t>Cu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3.</a:t>
            </a:r>
            <a:r>
              <a:rPr lang="en-US" sz="4800" b="1" dirty="0" err="1" smtClean="0"/>
              <a:t>NaOH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4. Н</a:t>
            </a:r>
            <a:r>
              <a:rPr lang="ru-RU" sz="4800" b="1" baseline="-25000" dirty="0" smtClean="0"/>
              <a:t>2</a:t>
            </a:r>
            <a:r>
              <a:rPr lang="en-US" sz="4800" b="1" dirty="0" smtClean="0"/>
              <a:t>C</a:t>
            </a:r>
            <a:r>
              <a:rPr lang="ru-RU" sz="4800" b="1" dirty="0" smtClean="0"/>
              <a:t>О</a:t>
            </a:r>
            <a:r>
              <a:rPr lang="ru-RU" sz="4800" b="1" baseline="-25000" dirty="0" smtClean="0"/>
              <a:t>3</a:t>
            </a:r>
            <a:endParaRPr lang="ru-RU" sz="4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2 вариант</a:t>
            </a:r>
            <a:endParaRPr lang="en-US" sz="4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l-PL" sz="4800" b="1" dirty="0" smtClean="0"/>
              <a:t>1.</a:t>
            </a:r>
            <a:r>
              <a:rPr lang="ru-RU" sz="4800" b="1" dirty="0" err="1"/>
              <a:t>В</a:t>
            </a:r>
            <a:r>
              <a:rPr lang="en-US" sz="4800" b="1" dirty="0" smtClean="0"/>
              <a:t>a</a:t>
            </a:r>
            <a:r>
              <a:rPr lang="ru-RU" sz="4800" b="1" dirty="0" smtClean="0"/>
              <a:t>(ОН)</a:t>
            </a:r>
            <a:r>
              <a:rPr lang="en-US" sz="4800" b="1" baseline="-25000" dirty="0" smtClean="0"/>
              <a:t>2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2.Cu</a:t>
            </a:r>
            <a:r>
              <a:rPr lang="en-US" sz="4800" b="1" dirty="0" smtClean="0"/>
              <a:t>O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3.</a:t>
            </a:r>
            <a:r>
              <a:rPr lang="en-US" sz="4800" b="1" dirty="0" smtClean="0"/>
              <a:t>K</a:t>
            </a:r>
            <a:r>
              <a:rPr lang="ru-RU" sz="4800" b="1" dirty="0" smtClean="0"/>
              <a:t> </a:t>
            </a:r>
            <a:r>
              <a:rPr lang="ru-RU" sz="4800" b="1" baseline="-25000" dirty="0" smtClean="0"/>
              <a:t>3</a:t>
            </a:r>
            <a:r>
              <a:rPr lang="ru-RU" sz="4800" b="1" dirty="0" smtClean="0"/>
              <a:t>Р</a:t>
            </a:r>
            <a:r>
              <a:rPr lang="pl-PL" sz="4800" b="1" dirty="0" smtClean="0"/>
              <a:t>O</a:t>
            </a:r>
            <a:r>
              <a:rPr lang="ru-RU" sz="4800" b="1" baseline="-25000" dirty="0" smtClean="0"/>
              <a:t>4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4. </a:t>
            </a:r>
            <a:r>
              <a:rPr lang="en-US" sz="4800" b="1" dirty="0" smtClean="0"/>
              <a:t>Al</a:t>
            </a:r>
            <a:endParaRPr lang="pl-PL" sz="48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69018" y="1744016"/>
            <a:ext cx="144016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5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</a:t>
            </a:r>
            <a:r>
              <a:rPr lang="ru-RU" dirty="0" smtClean="0"/>
              <a:t>. Газ выделяется при взаимодействии карбоната натрия 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 вариант</a:t>
            </a:r>
          </a:p>
          <a:p>
            <a:pPr marL="0" indent="0">
              <a:buNone/>
            </a:pPr>
            <a:r>
              <a:rPr lang="ru-RU" sz="4800" b="1" dirty="0" smtClean="0"/>
              <a:t>1. </a:t>
            </a:r>
            <a:r>
              <a:rPr lang="ru-RU" sz="4800" b="1" dirty="0"/>
              <a:t>К</a:t>
            </a:r>
            <a:r>
              <a:rPr lang="en-US" sz="4800" b="1" baseline="-25000" dirty="0" smtClean="0"/>
              <a:t>2</a:t>
            </a:r>
            <a:r>
              <a:rPr lang="en-US" sz="4800" b="1" dirty="0" smtClean="0"/>
              <a:t>SO</a:t>
            </a:r>
            <a:r>
              <a:rPr lang="en-US" sz="4800" b="1" baseline="-25000" dirty="0" smtClean="0"/>
              <a:t>4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2.С</a:t>
            </a:r>
            <a:r>
              <a:rPr lang="en-US" sz="4800" b="1" dirty="0" smtClean="0"/>
              <a:t>O</a:t>
            </a:r>
            <a:r>
              <a:rPr lang="en-US" sz="4800" b="1" baseline="-25000" dirty="0" smtClean="0"/>
              <a:t>2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3.</a:t>
            </a:r>
            <a:r>
              <a:rPr lang="en-US" sz="4800" b="1" dirty="0" smtClean="0"/>
              <a:t>HNO</a:t>
            </a:r>
            <a:r>
              <a:rPr lang="en-US" sz="4800" b="1" baseline="-25000" dirty="0" smtClean="0"/>
              <a:t>3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4. </a:t>
            </a:r>
            <a:r>
              <a:rPr lang="en-US" sz="4800" b="1" dirty="0" smtClean="0">
                <a:solidFill>
                  <a:prstClr val="black"/>
                </a:solidFill>
              </a:rPr>
              <a:t>Fe(OH)</a:t>
            </a:r>
            <a:r>
              <a:rPr lang="en-US" sz="4800" b="1" baseline="-25000" dirty="0" smtClean="0">
                <a:solidFill>
                  <a:prstClr val="black"/>
                </a:solidFill>
              </a:rPr>
              <a:t>3</a:t>
            </a:r>
            <a:endParaRPr lang="ru-RU" sz="4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2 вариант</a:t>
            </a:r>
            <a:endParaRPr lang="en-US" sz="4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l-PL" sz="4800" b="1" dirty="0" smtClean="0"/>
              <a:t>1.</a:t>
            </a:r>
            <a:r>
              <a:rPr lang="en-US" sz="4800" b="1" dirty="0" err="1" smtClean="0"/>
              <a:t>Ca</a:t>
            </a:r>
            <a:r>
              <a:rPr lang="pl-PL" sz="4800" b="1" dirty="0" smtClean="0"/>
              <a:t>I</a:t>
            </a:r>
            <a:r>
              <a:rPr lang="en-US" sz="4800" b="1" baseline="-25000" dirty="0" smtClean="0"/>
              <a:t>2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2.</a:t>
            </a:r>
            <a:r>
              <a:rPr lang="ru-RU" sz="4800" b="1" dirty="0" smtClean="0"/>
              <a:t>Н</a:t>
            </a:r>
            <a:r>
              <a:rPr lang="ru-RU" sz="4800" b="1" baseline="-25000" dirty="0" smtClean="0"/>
              <a:t>2</a:t>
            </a:r>
            <a:r>
              <a:rPr lang="ru-RU" sz="4800" b="1" dirty="0" smtClean="0"/>
              <a:t>С</a:t>
            </a:r>
            <a:r>
              <a:rPr lang="en-US" sz="4800" b="1" dirty="0" smtClean="0"/>
              <a:t>O</a:t>
            </a:r>
            <a:r>
              <a:rPr lang="ru-RU" sz="4800" b="1" baseline="-25000" dirty="0" smtClean="0"/>
              <a:t>3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3</a:t>
            </a:r>
            <a:r>
              <a:rPr lang="pl-PL" sz="4800" b="1" dirty="0"/>
              <a:t>. C</a:t>
            </a:r>
            <a:r>
              <a:rPr lang="en-US" sz="4800" b="1" dirty="0"/>
              <a:t>u</a:t>
            </a:r>
            <a:r>
              <a:rPr lang="ru-RU" sz="4800" b="1" dirty="0"/>
              <a:t>О</a:t>
            </a:r>
            <a:endParaRPr lang="pl-PL" sz="4800" b="1" dirty="0"/>
          </a:p>
          <a:p>
            <a:pPr marL="0" indent="0">
              <a:buNone/>
            </a:pPr>
            <a:r>
              <a:rPr lang="pl-PL" sz="4800" b="1" dirty="0" smtClean="0"/>
              <a:t>4. </a:t>
            </a:r>
            <a:r>
              <a:rPr lang="en-US" sz="4800" b="1" dirty="0" err="1" smtClean="0"/>
              <a:t>HBr</a:t>
            </a:r>
            <a:endParaRPr lang="pl-PL" sz="48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340768"/>
            <a:ext cx="144016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</a:t>
            </a:r>
            <a:r>
              <a:rPr lang="ru-RU" dirty="0" smtClean="0"/>
              <a:t>.  </a:t>
            </a:r>
            <a:r>
              <a:rPr lang="en-US" sz="3600" b="1" dirty="0" smtClean="0"/>
              <a:t>C</a:t>
            </a:r>
            <a:r>
              <a:rPr lang="ru-RU" sz="3600" b="1" dirty="0" err="1" smtClean="0"/>
              <a:t>умма</a:t>
            </a:r>
            <a:r>
              <a:rPr lang="ru-RU" sz="3600" b="1" dirty="0" smtClean="0"/>
              <a:t> коэффициентов в сокращенном ионном уравнении взаимодействия соляной кислоты и … равна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 вариант</a:t>
            </a:r>
          </a:p>
          <a:p>
            <a:pPr marL="0" indent="0">
              <a:buNone/>
            </a:pPr>
            <a:r>
              <a:rPr lang="ru-RU" sz="4800" b="1" dirty="0" err="1" smtClean="0">
                <a:solidFill>
                  <a:srgbClr val="FF0000"/>
                </a:solidFill>
              </a:rPr>
              <a:t>Ва</a:t>
            </a:r>
            <a:r>
              <a:rPr lang="ru-RU" sz="4800" b="1" dirty="0" smtClean="0">
                <a:solidFill>
                  <a:srgbClr val="FF0000"/>
                </a:solidFill>
              </a:rPr>
              <a:t>(ОН)</a:t>
            </a:r>
            <a:r>
              <a:rPr lang="ru-RU" sz="4800" b="1" baseline="-25000" dirty="0" smtClean="0">
                <a:solidFill>
                  <a:srgbClr val="FF0000"/>
                </a:solidFill>
              </a:rPr>
              <a:t>2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800" b="1" dirty="0" smtClean="0"/>
              <a:t>1. 3</a:t>
            </a:r>
          </a:p>
          <a:p>
            <a:pPr marL="0" indent="0">
              <a:buNone/>
            </a:pPr>
            <a:r>
              <a:rPr lang="ru-RU" sz="4800" b="1" dirty="0" smtClean="0"/>
              <a:t>2. 6</a:t>
            </a:r>
          </a:p>
          <a:p>
            <a:pPr marL="0" indent="0">
              <a:buNone/>
            </a:pPr>
            <a:r>
              <a:rPr lang="ru-RU" sz="4800" b="1" dirty="0" smtClean="0"/>
              <a:t>3. 4</a:t>
            </a:r>
          </a:p>
          <a:p>
            <a:pPr marL="0" indent="0">
              <a:buNone/>
            </a:pPr>
            <a:r>
              <a:rPr lang="ru-RU" sz="4800" b="1" dirty="0" smtClean="0"/>
              <a:t>4. 5</a:t>
            </a:r>
            <a:endParaRPr lang="ru-RU" sz="4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700808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2 вариант</a:t>
            </a:r>
          </a:p>
          <a:p>
            <a:pPr marL="0" indent="0">
              <a:buNone/>
            </a:pPr>
            <a:r>
              <a:rPr lang="ru-RU" sz="4800" b="1" dirty="0" err="1" smtClean="0">
                <a:solidFill>
                  <a:srgbClr val="0070C0"/>
                </a:solidFill>
              </a:rPr>
              <a:t>Са</a:t>
            </a:r>
            <a:r>
              <a:rPr lang="ru-RU" sz="4800" b="1" dirty="0" smtClean="0">
                <a:solidFill>
                  <a:srgbClr val="0070C0"/>
                </a:solidFill>
              </a:rPr>
              <a:t>(ОН)</a:t>
            </a:r>
            <a:r>
              <a:rPr lang="ru-RU" sz="4800" b="1" baseline="-25000" dirty="0">
                <a:solidFill>
                  <a:srgbClr val="0070C0"/>
                </a:solidFill>
              </a:rPr>
              <a:t>2</a:t>
            </a:r>
            <a:endParaRPr lang="en-US" sz="48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l-PL" sz="4800" b="1" dirty="0" smtClean="0"/>
              <a:t>1.</a:t>
            </a:r>
            <a:r>
              <a:rPr lang="ru-RU" sz="4800" b="1" dirty="0"/>
              <a:t>5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2.</a:t>
            </a:r>
            <a:r>
              <a:rPr lang="ru-RU" sz="4800" b="1" dirty="0" smtClean="0"/>
              <a:t> 4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3.</a:t>
            </a:r>
            <a:r>
              <a:rPr lang="ru-RU" sz="4800" b="1" dirty="0"/>
              <a:t> 3</a:t>
            </a:r>
          </a:p>
          <a:p>
            <a:pPr marL="0" indent="0">
              <a:buNone/>
            </a:pPr>
            <a:r>
              <a:rPr lang="pl-PL" sz="4800" b="1" dirty="0" smtClean="0"/>
              <a:t>4. </a:t>
            </a:r>
            <a:r>
              <a:rPr lang="ru-RU" sz="4800" b="1" dirty="0"/>
              <a:t>6</a:t>
            </a:r>
            <a:endParaRPr lang="pl-PL" sz="48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708920"/>
            <a:ext cx="72008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 вариант</a:t>
            </a:r>
          </a:p>
          <a:p>
            <a:pPr marL="0" indent="0">
              <a:buNone/>
            </a:pPr>
            <a:r>
              <a:rPr lang="ru-RU" sz="4800" b="1" dirty="0" smtClean="0"/>
              <a:t>1. </a:t>
            </a:r>
            <a:r>
              <a:rPr lang="ru-RU" sz="4800" b="1" dirty="0"/>
              <a:t>2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2. 2</a:t>
            </a:r>
          </a:p>
          <a:p>
            <a:pPr marL="0" indent="0">
              <a:buNone/>
            </a:pPr>
            <a:r>
              <a:rPr lang="ru-RU" sz="4800" b="1" dirty="0" smtClean="0"/>
              <a:t>3.</a:t>
            </a:r>
            <a:r>
              <a:rPr lang="ru-RU" sz="4800" b="1" dirty="0"/>
              <a:t> 1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4. 3</a:t>
            </a:r>
          </a:p>
          <a:p>
            <a:pPr marL="0" indent="0">
              <a:buNone/>
            </a:pPr>
            <a:r>
              <a:rPr lang="ru-RU" sz="4800" b="1" dirty="0" smtClean="0"/>
              <a:t>5. </a:t>
            </a:r>
            <a:r>
              <a:rPr lang="ru-RU" sz="4800" b="1" dirty="0"/>
              <a:t>2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2 вариант</a:t>
            </a:r>
            <a:endParaRPr lang="en-US" sz="4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l-PL" sz="4800" b="1" dirty="0" smtClean="0"/>
              <a:t>1.</a:t>
            </a:r>
            <a:r>
              <a:rPr lang="ru-RU" sz="4800" b="1" dirty="0" smtClean="0"/>
              <a:t> 4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2.</a:t>
            </a:r>
            <a:r>
              <a:rPr lang="ru-RU" sz="4800" b="1" dirty="0" smtClean="0"/>
              <a:t> </a:t>
            </a:r>
            <a:r>
              <a:rPr lang="ru-RU" sz="4800" b="1" dirty="0"/>
              <a:t>2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3.</a:t>
            </a:r>
            <a:r>
              <a:rPr lang="ru-RU" sz="4800" b="1" dirty="0"/>
              <a:t> </a:t>
            </a:r>
            <a:r>
              <a:rPr lang="ru-RU" sz="4800" b="1" dirty="0" smtClean="0"/>
              <a:t>1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4. </a:t>
            </a:r>
            <a:r>
              <a:rPr lang="ru-RU" sz="4800" b="1" dirty="0"/>
              <a:t>4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5. </a:t>
            </a:r>
            <a:r>
              <a:rPr lang="ru-RU" sz="4800" b="1" dirty="0"/>
              <a:t>4</a:t>
            </a:r>
            <a:endParaRPr lang="pl-PL" sz="48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340768"/>
            <a:ext cx="144016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30554"/>
            <a:ext cx="254550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30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484784"/>
            <a:ext cx="3380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07661"/>
            <a:ext cx="3456384" cy="361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90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Сокращенное ионное уравнение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+OH =H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br>
              <a:rPr lang="en-US" dirty="0" smtClean="0"/>
            </a:br>
            <a:r>
              <a:rPr lang="ru-RU" dirty="0" smtClean="0"/>
              <a:t>соответствует взаимодействию: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064" y="19168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1. </a:t>
            </a:r>
            <a:r>
              <a:rPr lang="en-US" sz="5400" b="1" dirty="0" smtClean="0"/>
              <a:t>Mg</a:t>
            </a:r>
            <a:r>
              <a:rPr lang="ru-RU" sz="5400" b="1" dirty="0" smtClean="0"/>
              <a:t> </a:t>
            </a:r>
            <a:r>
              <a:rPr lang="en-US" sz="5400" b="1" dirty="0" smtClean="0"/>
              <a:t>+HCL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2. </a:t>
            </a:r>
            <a:r>
              <a:rPr lang="en-US" sz="5400" b="1" dirty="0" err="1" smtClean="0"/>
              <a:t>HCl</a:t>
            </a:r>
            <a:r>
              <a:rPr lang="en-US" sz="5400" b="1" dirty="0" smtClean="0"/>
              <a:t> + </a:t>
            </a:r>
            <a:r>
              <a:rPr lang="en-US" sz="5400" b="1" dirty="0" err="1" smtClean="0"/>
              <a:t>CaO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3. </a:t>
            </a:r>
            <a:r>
              <a:rPr lang="en-US" sz="5400" b="1" dirty="0" err="1" smtClean="0"/>
              <a:t>NaOH</a:t>
            </a:r>
            <a:r>
              <a:rPr lang="en-US" sz="5400" b="1" dirty="0" smtClean="0"/>
              <a:t> + </a:t>
            </a:r>
            <a:r>
              <a:rPr lang="en-US" sz="5400" b="1" dirty="0" err="1" smtClean="0"/>
              <a:t>HCl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4. </a:t>
            </a:r>
            <a:r>
              <a:rPr lang="en-US" sz="5400" b="1" dirty="0" smtClean="0"/>
              <a:t>Cu(OH)</a:t>
            </a:r>
            <a:r>
              <a:rPr lang="en-US" sz="5400" b="1" baseline="-25000" dirty="0" smtClean="0"/>
              <a:t>2</a:t>
            </a:r>
            <a:r>
              <a:rPr lang="en-US" sz="5400" b="1" dirty="0" smtClean="0"/>
              <a:t>+HCL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4641" y="4725144"/>
            <a:ext cx="6048672" cy="720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64502"/>
            <a:ext cx="3242195" cy="339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Минус 4"/>
          <p:cNvSpPr/>
          <p:nvPr/>
        </p:nvSpPr>
        <p:spPr>
          <a:xfrm>
            <a:off x="4502358" y="620688"/>
            <a:ext cx="305238" cy="45719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65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записи ионных уравнений не учитывают диссоциацию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1. </a:t>
            </a:r>
            <a:r>
              <a:rPr lang="en-US" sz="5400" b="1" dirty="0" smtClean="0"/>
              <a:t>MgCL</a:t>
            </a:r>
            <a:r>
              <a:rPr lang="en-US" sz="5400" b="1" baseline="-25000" dirty="0" smtClean="0"/>
              <a:t>2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2. </a:t>
            </a:r>
            <a:r>
              <a:rPr lang="en-US" sz="5400" b="1" dirty="0" err="1" smtClean="0"/>
              <a:t>HCl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3. </a:t>
            </a:r>
            <a:r>
              <a:rPr lang="en-US" sz="5400" b="1" dirty="0" smtClean="0"/>
              <a:t>NaNO</a:t>
            </a:r>
            <a:r>
              <a:rPr lang="en-US" sz="5400" b="1" baseline="-25000" dirty="0" smtClean="0"/>
              <a:t>3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4. </a:t>
            </a:r>
            <a:r>
              <a:rPr lang="en-US" sz="5400" b="1" dirty="0" smtClean="0"/>
              <a:t>H </a:t>
            </a:r>
            <a:r>
              <a:rPr lang="en-US" sz="5400" b="1" baseline="-25000" dirty="0" smtClean="0"/>
              <a:t>2</a:t>
            </a:r>
            <a:r>
              <a:rPr lang="en-US" sz="5400" b="1" dirty="0" smtClean="0"/>
              <a:t>O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6346" y="5517232"/>
            <a:ext cx="6048672" cy="720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68817"/>
            <a:ext cx="3242195" cy="339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856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Взаимодействию карбоната калия и серной кислоты соответствует сокращенное ионное уравнение: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1. </a:t>
            </a:r>
            <a:r>
              <a:rPr lang="en-US" sz="5400" b="1" dirty="0" smtClean="0"/>
              <a:t>H</a:t>
            </a:r>
            <a:r>
              <a:rPr lang="en-US" sz="5400" b="1" baseline="30000" dirty="0" smtClean="0"/>
              <a:t>+ </a:t>
            </a:r>
            <a:r>
              <a:rPr lang="ru-RU" sz="5400" b="1" dirty="0" smtClean="0"/>
              <a:t>+</a:t>
            </a:r>
            <a:r>
              <a:rPr lang="en-US" sz="5400" b="1" dirty="0" smtClean="0"/>
              <a:t>SO</a:t>
            </a:r>
            <a:r>
              <a:rPr lang="en-US" sz="5400" b="1" baseline="-25000" dirty="0" smtClean="0"/>
              <a:t>4</a:t>
            </a:r>
            <a:r>
              <a:rPr lang="en-US" sz="5400" b="1" baseline="30000" dirty="0" smtClean="0"/>
              <a:t> 2-</a:t>
            </a:r>
            <a:r>
              <a:rPr lang="ru-RU" sz="5400" b="1" dirty="0" smtClean="0"/>
              <a:t>=</a:t>
            </a:r>
            <a:r>
              <a:rPr lang="ru-RU" sz="5400" b="1" dirty="0"/>
              <a:t> </a:t>
            </a:r>
            <a:r>
              <a:rPr lang="ru-RU" sz="5400" b="1" dirty="0" smtClean="0"/>
              <a:t>Н </a:t>
            </a:r>
            <a:r>
              <a:rPr lang="ru-RU" sz="5400" b="1" baseline="-25000" dirty="0" smtClean="0"/>
              <a:t>2</a:t>
            </a:r>
            <a:r>
              <a:rPr lang="en-US" sz="5400" b="1" dirty="0" smtClean="0"/>
              <a:t>SO</a:t>
            </a:r>
            <a:r>
              <a:rPr lang="en-US" sz="5400" b="1" baseline="-25000" dirty="0" smtClean="0"/>
              <a:t>4</a:t>
            </a:r>
            <a:endParaRPr lang="ru-RU" sz="5400" b="1" dirty="0" smtClean="0"/>
          </a:p>
          <a:p>
            <a:pPr marL="0" lvl="0" indent="0">
              <a:buNone/>
            </a:pPr>
            <a:r>
              <a:rPr lang="ru-RU" sz="5400" b="1" dirty="0" smtClean="0"/>
              <a:t>2. Н</a:t>
            </a:r>
            <a:r>
              <a:rPr lang="ru-RU" sz="5400" b="1" baseline="30000" dirty="0" smtClean="0"/>
              <a:t>+  </a:t>
            </a:r>
            <a:r>
              <a:rPr lang="en-US" sz="5400" b="1" dirty="0"/>
              <a:t>+</a:t>
            </a:r>
            <a:r>
              <a:rPr lang="en-US" sz="5400" b="1" dirty="0" smtClean="0">
                <a:solidFill>
                  <a:prstClr val="black"/>
                </a:solidFill>
              </a:rPr>
              <a:t>OH</a:t>
            </a:r>
            <a:r>
              <a:rPr lang="en-US" sz="5400" b="1" baseline="30000" dirty="0" smtClean="0">
                <a:solidFill>
                  <a:prstClr val="black"/>
                </a:solidFill>
              </a:rPr>
              <a:t>-</a:t>
            </a:r>
            <a:r>
              <a:rPr lang="en-US" sz="5400" b="1" dirty="0" smtClean="0">
                <a:solidFill>
                  <a:prstClr val="black"/>
                </a:solidFill>
              </a:rPr>
              <a:t>=H</a:t>
            </a:r>
            <a:r>
              <a:rPr lang="en-US" sz="5400" b="1" baseline="-25000" dirty="0" smtClean="0">
                <a:solidFill>
                  <a:prstClr val="black"/>
                </a:solidFill>
              </a:rPr>
              <a:t>2</a:t>
            </a:r>
            <a:r>
              <a:rPr lang="en-US" sz="5400" b="1" dirty="0" smtClean="0">
                <a:solidFill>
                  <a:prstClr val="black"/>
                </a:solidFill>
              </a:rPr>
              <a:t>O</a:t>
            </a:r>
            <a:endParaRPr lang="ru-RU" sz="5400" b="1" dirty="0" smtClean="0"/>
          </a:p>
          <a:p>
            <a:pPr marL="0" lvl="0" indent="0">
              <a:buNone/>
            </a:pPr>
            <a:r>
              <a:rPr lang="ru-RU" sz="5400" b="1" dirty="0" smtClean="0"/>
              <a:t>3. Н</a:t>
            </a:r>
            <a:r>
              <a:rPr lang="en-US" sz="5400" b="1" dirty="0" smtClean="0"/>
              <a:t>CO</a:t>
            </a:r>
            <a:r>
              <a:rPr lang="en-US" sz="5400" b="1" baseline="-25000" dirty="0"/>
              <a:t>3</a:t>
            </a:r>
            <a:r>
              <a:rPr lang="en-US" sz="5400" b="1" baseline="30000" dirty="0" smtClean="0"/>
              <a:t>- </a:t>
            </a:r>
            <a:r>
              <a:rPr lang="en-US" sz="5400" b="1" dirty="0" smtClean="0"/>
              <a:t>+</a:t>
            </a:r>
            <a:r>
              <a:rPr lang="ru-RU" sz="5400" b="1" baseline="30000" dirty="0" smtClean="0"/>
              <a:t> </a:t>
            </a:r>
            <a:r>
              <a:rPr lang="en-US" sz="5400" b="1" baseline="30000" dirty="0" smtClean="0"/>
              <a:t> </a:t>
            </a:r>
            <a:r>
              <a:rPr lang="en-US" sz="5400" b="1" dirty="0">
                <a:solidFill>
                  <a:prstClr val="black"/>
                </a:solidFill>
              </a:rPr>
              <a:t>H</a:t>
            </a:r>
            <a:r>
              <a:rPr lang="en-US" sz="5400" b="1" baseline="30000" dirty="0">
                <a:solidFill>
                  <a:prstClr val="black"/>
                </a:solidFill>
              </a:rPr>
              <a:t>+ </a:t>
            </a:r>
            <a:r>
              <a:rPr lang="en-US" sz="5400" b="1" dirty="0" smtClean="0">
                <a:solidFill>
                  <a:prstClr val="black"/>
                </a:solidFill>
              </a:rPr>
              <a:t>=</a:t>
            </a:r>
            <a:r>
              <a:rPr lang="ru-RU" sz="5400" b="1" dirty="0"/>
              <a:t> </a:t>
            </a:r>
            <a:r>
              <a:rPr lang="ru-RU" sz="5400" b="1" dirty="0" smtClean="0"/>
              <a:t>Н</a:t>
            </a:r>
            <a:r>
              <a:rPr lang="en-US" sz="5400" b="1" baseline="-25000" dirty="0" smtClean="0"/>
              <a:t>2</a:t>
            </a:r>
            <a:r>
              <a:rPr lang="en-US" sz="5400" b="1" dirty="0" smtClean="0"/>
              <a:t>CO</a:t>
            </a:r>
            <a:r>
              <a:rPr lang="en-US" sz="5400" b="1" baseline="-25000" dirty="0" smtClean="0"/>
              <a:t>3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4. </a:t>
            </a:r>
            <a:r>
              <a:rPr lang="en-US" sz="5400" b="1" dirty="0" smtClean="0"/>
              <a:t>CO</a:t>
            </a:r>
            <a:r>
              <a:rPr lang="ru-RU" sz="5400" b="1" baseline="-25000" dirty="0" smtClean="0"/>
              <a:t>3</a:t>
            </a:r>
            <a:r>
              <a:rPr lang="ru-RU" sz="5400" b="1" baseline="30000" dirty="0" smtClean="0"/>
              <a:t>2-</a:t>
            </a:r>
            <a:r>
              <a:rPr lang="ru-RU" sz="5400" b="1" dirty="0" smtClean="0"/>
              <a:t> </a:t>
            </a:r>
            <a:r>
              <a:rPr lang="en-US" sz="5400" b="1" dirty="0" smtClean="0"/>
              <a:t>+2</a:t>
            </a:r>
            <a:r>
              <a:rPr lang="en-US" sz="5400" b="1" dirty="0" smtClean="0">
                <a:solidFill>
                  <a:prstClr val="black"/>
                </a:solidFill>
              </a:rPr>
              <a:t>H</a:t>
            </a:r>
            <a:r>
              <a:rPr lang="en-US" sz="5400" b="1" baseline="30000" dirty="0" smtClean="0">
                <a:solidFill>
                  <a:prstClr val="black"/>
                </a:solidFill>
              </a:rPr>
              <a:t>+</a:t>
            </a:r>
            <a:r>
              <a:rPr lang="en-US" sz="5400" b="1" dirty="0" smtClean="0">
                <a:solidFill>
                  <a:prstClr val="black"/>
                </a:solidFill>
              </a:rPr>
              <a:t>=CO</a:t>
            </a:r>
            <a:r>
              <a:rPr lang="en-US" sz="5400" b="1" baseline="-25000" dirty="0" smtClean="0">
                <a:solidFill>
                  <a:prstClr val="black"/>
                </a:solidFill>
              </a:rPr>
              <a:t>2</a:t>
            </a:r>
            <a:r>
              <a:rPr lang="en-US" sz="5400" b="1" dirty="0">
                <a:solidFill>
                  <a:prstClr val="black"/>
                </a:solidFill>
              </a:rPr>
              <a:t>+H</a:t>
            </a:r>
            <a:r>
              <a:rPr lang="en-US" sz="5400" b="1" baseline="-25000" dirty="0">
                <a:solidFill>
                  <a:prstClr val="black"/>
                </a:solidFill>
              </a:rPr>
              <a:t>2</a:t>
            </a:r>
            <a:r>
              <a:rPr lang="en-US" sz="5400" b="1" dirty="0">
                <a:solidFill>
                  <a:prstClr val="black"/>
                </a:solidFill>
              </a:rPr>
              <a:t>O</a:t>
            </a:r>
            <a:endParaRPr lang="ru-RU" sz="5400" b="1" dirty="0"/>
          </a:p>
          <a:p>
            <a:pPr marL="0" lvl="0" indent="0">
              <a:buNone/>
            </a:pP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445224"/>
            <a:ext cx="6048672" cy="720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94998"/>
            <a:ext cx="1802035" cy="188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6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</a:t>
            </a:r>
            <a:r>
              <a:rPr lang="ru-RU" dirty="0" err="1" smtClean="0"/>
              <a:t>окращенное</a:t>
            </a:r>
            <a:r>
              <a:rPr lang="ru-RU" dirty="0" smtClean="0"/>
              <a:t> ионное уравнение </a:t>
            </a:r>
            <a:r>
              <a:rPr lang="en-US" dirty="0" smtClean="0"/>
              <a:t>3</a:t>
            </a:r>
            <a:r>
              <a:rPr lang="ru-RU" dirty="0" smtClean="0"/>
              <a:t>С</a:t>
            </a:r>
            <a:r>
              <a:rPr lang="en-US" dirty="0" smtClean="0"/>
              <a:t>a</a:t>
            </a:r>
            <a:r>
              <a:rPr lang="en-US" baseline="30000" dirty="0" smtClean="0"/>
              <a:t>2+</a:t>
            </a:r>
            <a:r>
              <a:rPr lang="ru-RU" dirty="0" smtClean="0"/>
              <a:t>+</a:t>
            </a:r>
            <a:r>
              <a:rPr lang="en-US" dirty="0" smtClean="0"/>
              <a:t>2PO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3-</a:t>
            </a:r>
            <a:r>
              <a:rPr lang="en-US" dirty="0"/>
              <a:t>=</a:t>
            </a:r>
            <a:r>
              <a:rPr lang="en-US" dirty="0" smtClean="0"/>
              <a:t>Ca</a:t>
            </a:r>
            <a:r>
              <a:rPr lang="en-US" baseline="-25000" dirty="0" smtClean="0"/>
              <a:t>3 </a:t>
            </a:r>
            <a:r>
              <a:rPr lang="en-US" dirty="0" smtClean="0"/>
              <a:t>(PO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br>
              <a:rPr lang="en-US" baseline="-25000" dirty="0" smtClean="0"/>
            </a:br>
            <a:r>
              <a:rPr lang="ru-RU" dirty="0" smtClean="0"/>
              <a:t>соответствует взаимодействию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b="1" dirty="0" smtClean="0"/>
              <a:t>1. хлорида кальция и фосфата натрия</a:t>
            </a:r>
          </a:p>
          <a:p>
            <a:pPr marL="0" indent="0">
              <a:buNone/>
            </a:pPr>
            <a:r>
              <a:rPr lang="ru-RU" sz="3600" b="1" dirty="0" smtClean="0"/>
              <a:t>2. Оксида кальция и фосфорной кислоты</a:t>
            </a:r>
          </a:p>
          <a:p>
            <a:pPr marL="0" indent="0">
              <a:buNone/>
            </a:pPr>
            <a:r>
              <a:rPr lang="ru-RU" sz="3600" b="1" dirty="0" smtClean="0"/>
              <a:t>3. Гидроксида кальция и фосфорной кислоты</a:t>
            </a:r>
          </a:p>
          <a:p>
            <a:pPr marL="0" indent="0">
              <a:buNone/>
            </a:pPr>
            <a:r>
              <a:rPr lang="ru-RU" sz="3600" b="1" dirty="0" smtClean="0"/>
              <a:t>4. Карбоната кальция и оксида фосфора (</a:t>
            </a:r>
            <a:r>
              <a:rPr lang="en-US" sz="3600" b="1" dirty="0" smtClean="0"/>
              <a:t>V)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7944" y="2564904"/>
            <a:ext cx="7256423" cy="4571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420888"/>
            <a:ext cx="1802035" cy="188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36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могут одновременно существовать в растворе ионы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1. </a:t>
            </a:r>
            <a:r>
              <a:rPr lang="en-US" sz="5400" b="1" dirty="0" smtClean="0"/>
              <a:t>Cu</a:t>
            </a:r>
            <a:r>
              <a:rPr lang="ru-RU" sz="5400" b="1" dirty="0" smtClean="0"/>
              <a:t> </a:t>
            </a:r>
            <a:r>
              <a:rPr lang="ru-RU" sz="5400" b="1" baseline="30000" dirty="0" smtClean="0"/>
              <a:t>2+</a:t>
            </a:r>
            <a:r>
              <a:rPr lang="ru-RU" sz="5400" b="1" dirty="0" smtClean="0"/>
              <a:t> и </a:t>
            </a:r>
            <a:r>
              <a:rPr lang="en-US" sz="5400" b="1" dirty="0" smtClean="0"/>
              <a:t>NO</a:t>
            </a:r>
            <a:r>
              <a:rPr lang="en-US" sz="5400" b="1" baseline="-25000" dirty="0" smtClean="0"/>
              <a:t>3</a:t>
            </a:r>
            <a:r>
              <a:rPr lang="ru-RU" sz="5400" b="1" baseline="30000" dirty="0"/>
              <a:t>-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2. </a:t>
            </a:r>
            <a:r>
              <a:rPr lang="en-US" sz="5400" b="1" dirty="0" smtClean="0"/>
              <a:t>C</a:t>
            </a:r>
            <a:r>
              <a:rPr lang="ru-RU" sz="5400" b="1" dirty="0" smtClean="0"/>
              <a:t>О</a:t>
            </a:r>
            <a:r>
              <a:rPr lang="ru-RU" sz="5400" b="1" baseline="-25000" dirty="0" smtClean="0"/>
              <a:t>3 </a:t>
            </a:r>
            <a:r>
              <a:rPr lang="ru-RU" sz="5400" b="1" baseline="30000" dirty="0" smtClean="0"/>
              <a:t>2-</a:t>
            </a:r>
            <a:r>
              <a:rPr lang="ru-RU" sz="5400" b="1" dirty="0" smtClean="0"/>
              <a:t>и Ва</a:t>
            </a:r>
            <a:r>
              <a:rPr lang="ru-RU" sz="5400" b="1" baseline="30000" dirty="0" smtClean="0"/>
              <a:t>2+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3. </a:t>
            </a:r>
            <a:r>
              <a:rPr lang="en-US" sz="5400" b="1" dirty="0" smtClean="0"/>
              <a:t>H</a:t>
            </a:r>
            <a:r>
              <a:rPr lang="ru-RU" sz="5400" b="1" dirty="0" smtClean="0"/>
              <a:t> </a:t>
            </a:r>
            <a:r>
              <a:rPr lang="ru-RU" sz="5400" b="1" baseline="30000" dirty="0" smtClean="0"/>
              <a:t>+</a:t>
            </a:r>
            <a:r>
              <a:rPr lang="ru-RU" sz="5400" b="1" dirty="0" smtClean="0"/>
              <a:t> и </a:t>
            </a:r>
            <a:r>
              <a:rPr lang="en-US" sz="5400" b="1" dirty="0" smtClean="0"/>
              <a:t>PO</a:t>
            </a:r>
            <a:r>
              <a:rPr lang="en-US" sz="5400" b="1" baseline="-25000" dirty="0" smtClean="0"/>
              <a:t>4</a:t>
            </a:r>
            <a:r>
              <a:rPr lang="ru-RU" sz="5400" b="1" baseline="30000" dirty="0" smtClean="0"/>
              <a:t>3-</a:t>
            </a:r>
            <a:endParaRPr lang="ru-RU" sz="5400" b="1" dirty="0" smtClean="0"/>
          </a:p>
          <a:p>
            <a:pPr marL="0" indent="0">
              <a:buNone/>
            </a:pPr>
            <a:r>
              <a:rPr lang="ru-RU" sz="5400" b="1" dirty="0" smtClean="0"/>
              <a:t>4. </a:t>
            </a:r>
            <a:r>
              <a:rPr lang="en-US" sz="5400" b="1" dirty="0" smtClean="0"/>
              <a:t>Ba</a:t>
            </a:r>
            <a:r>
              <a:rPr lang="ru-RU" sz="5400" b="1" baseline="30000" dirty="0" smtClean="0"/>
              <a:t>2+  </a:t>
            </a:r>
            <a:r>
              <a:rPr lang="ru-RU" sz="5400" b="1" dirty="0" smtClean="0"/>
              <a:t>и </a:t>
            </a:r>
            <a:r>
              <a:rPr lang="en-US" sz="5400" b="1" dirty="0" smtClean="0"/>
              <a:t>OH</a:t>
            </a:r>
            <a:r>
              <a:rPr lang="ru-RU" sz="5400" b="1" baseline="30000" dirty="0" smtClean="0"/>
              <a:t>-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429000"/>
            <a:ext cx="6048672" cy="720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805" y="3068960"/>
            <a:ext cx="3242195" cy="339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52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en-US" sz="3600" b="1" dirty="0" smtClean="0"/>
              <a:t>C</a:t>
            </a:r>
            <a:r>
              <a:rPr lang="ru-RU" sz="3600" b="1" dirty="0" err="1" smtClean="0"/>
              <a:t>умма</a:t>
            </a:r>
            <a:r>
              <a:rPr lang="ru-RU" sz="3600" b="1" dirty="0" smtClean="0"/>
              <a:t> коэффициентов в сокращенном ионном уравнении взаимодействия серной  кислоты и хлорида бария равна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213285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1. 3</a:t>
            </a:r>
          </a:p>
          <a:p>
            <a:pPr marL="0" indent="0">
              <a:buNone/>
            </a:pPr>
            <a:r>
              <a:rPr lang="ru-RU" sz="4800" b="1" dirty="0" smtClean="0"/>
              <a:t>2. 6</a:t>
            </a:r>
          </a:p>
          <a:p>
            <a:pPr marL="0" indent="0">
              <a:buNone/>
            </a:pPr>
            <a:r>
              <a:rPr lang="ru-RU" sz="4800" b="1" dirty="0" smtClean="0"/>
              <a:t>3. 4</a:t>
            </a:r>
          </a:p>
          <a:p>
            <a:pPr marL="0" indent="0">
              <a:buNone/>
            </a:pPr>
            <a:r>
              <a:rPr lang="ru-RU" sz="4800" b="1" dirty="0" smtClean="0"/>
              <a:t>4. 5</a:t>
            </a:r>
            <a:endParaRPr lang="ru-RU" sz="4800" b="1" dirty="0"/>
          </a:p>
        </p:txBody>
      </p:sp>
      <p:pic>
        <p:nvPicPr>
          <p:cNvPr id="6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805" y="3068960"/>
            <a:ext cx="3242195" cy="339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9552" y="2996952"/>
            <a:ext cx="6048672" cy="720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45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4135" y="1628800"/>
            <a:ext cx="73757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Проверим наши знания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 descr="http://s58.radikal.ru/i159/0808/e4/e97efd9402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24944"/>
            <a:ext cx="3242195" cy="339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41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При записи ионных уравнения не учитывают диссоциацию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 вариант</a:t>
            </a:r>
          </a:p>
          <a:p>
            <a:pPr marL="0" indent="0">
              <a:buNone/>
            </a:pPr>
            <a:r>
              <a:rPr lang="ru-RU" sz="4800" b="1" dirty="0" smtClean="0"/>
              <a:t>1. </a:t>
            </a:r>
            <a:r>
              <a:rPr lang="ru-RU" sz="4800" b="1" dirty="0" err="1" smtClean="0"/>
              <a:t>Ва</a:t>
            </a:r>
            <a:r>
              <a:rPr lang="en-US" sz="4800" b="1" dirty="0" smtClean="0"/>
              <a:t>I</a:t>
            </a:r>
            <a:r>
              <a:rPr lang="en-US" sz="4800" b="1" baseline="-25000" dirty="0" smtClean="0"/>
              <a:t>2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2.</a:t>
            </a:r>
            <a:r>
              <a:rPr lang="en-US" sz="4800" b="1" dirty="0" smtClean="0"/>
              <a:t>Cu</a:t>
            </a:r>
            <a:r>
              <a:rPr lang="ru-RU" sz="4800" b="1" dirty="0" smtClean="0"/>
              <a:t>О</a:t>
            </a:r>
          </a:p>
          <a:p>
            <a:pPr marL="0" indent="0">
              <a:buNone/>
            </a:pPr>
            <a:r>
              <a:rPr lang="ru-RU" sz="4800" b="1" dirty="0" smtClean="0"/>
              <a:t>3.</a:t>
            </a:r>
            <a:r>
              <a:rPr lang="en-US" sz="4800" b="1" dirty="0" err="1" smtClean="0"/>
              <a:t>NaOH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800" b="1" dirty="0" smtClean="0"/>
              <a:t>4. Н</a:t>
            </a:r>
            <a:r>
              <a:rPr lang="en-US" sz="4800" b="1" dirty="0" err="1" smtClean="0"/>
              <a:t>Cl</a:t>
            </a:r>
            <a:endParaRPr lang="ru-RU" sz="4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2 вариант</a:t>
            </a:r>
            <a:endParaRPr lang="en-US" sz="48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l-PL" sz="4800" b="1" dirty="0" smtClean="0"/>
              <a:t>1.</a:t>
            </a:r>
            <a:r>
              <a:rPr lang="en-US" sz="4800" b="1" dirty="0" smtClean="0"/>
              <a:t>CaBr</a:t>
            </a:r>
            <a:r>
              <a:rPr lang="en-US" sz="4800" b="1" baseline="-25000" dirty="0" smtClean="0"/>
              <a:t>2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2.</a:t>
            </a:r>
            <a:r>
              <a:rPr lang="en-US" sz="4800" b="1" dirty="0" smtClean="0"/>
              <a:t>KOH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3.H</a:t>
            </a:r>
            <a:r>
              <a:rPr lang="ru-RU" sz="4800" b="1" baseline="-25000" dirty="0" smtClean="0"/>
              <a:t>2</a:t>
            </a:r>
            <a:r>
              <a:rPr lang="en-US" sz="4800" b="1" baseline="-25000" dirty="0" smtClean="0"/>
              <a:t> </a:t>
            </a:r>
            <a:r>
              <a:rPr lang="en-US" sz="4800" b="1" dirty="0" smtClean="0"/>
              <a:t>S</a:t>
            </a:r>
            <a:r>
              <a:rPr lang="ru-RU" sz="4800" b="1" dirty="0" smtClean="0"/>
              <a:t>О</a:t>
            </a:r>
            <a:r>
              <a:rPr lang="en-US" sz="4800" b="1" baseline="-25000" dirty="0" smtClean="0"/>
              <a:t>4</a:t>
            </a:r>
            <a:endParaRPr lang="pl-PL" sz="4800" b="1" dirty="0" smtClean="0"/>
          </a:p>
          <a:p>
            <a:pPr marL="0" indent="0">
              <a:buNone/>
            </a:pPr>
            <a:r>
              <a:rPr lang="pl-PL" sz="4800" b="1" dirty="0" smtClean="0"/>
              <a:t>4. C</a:t>
            </a:r>
            <a:r>
              <a:rPr lang="en-US" sz="4800" b="1" dirty="0" smtClean="0"/>
              <a:t>O</a:t>
            </a:r>
            <a:r>
              <a:rPr lang="en-US" sz="4800" b="1" baseline="-25000" dirty="0" smtClean="0"/>
              <a:t>2</a:t>
            </a:r>
            <a:endParaRPr lang="pl-PL" sz="48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1340768"/>
            <a:ext cx="144016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7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487</Words>
  <Application>Microsoft Office PowerPoint</Application>
  <PresentationFormat>Экран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Диссоциация кислот, оснований и солей</vt:lpstr>
      <vt:lpstr>Сокращенное ионное уравнение  H++OH =H2O соответствует взаимодействию:</vt:lpstr>
      <vt:lpstr>При записи ионных уравнений не учитывают диссоциацию</vt:lpstr>
      <vt:lpstr>Взаимодействию карбоната калия и серной кислоты соответствует сокращенное ионное уравнение:</vt:lpstr>
      <vt:lpstr>Cокращенное ионное уравнение 3Сa2++2PO43-=Ca3 (PO4)2 соответствует взаимодействию </vt:lpstr>
      <vt:lpstr>Не могут одновременно существовать в растворе ионы</vt:lpstr>
      <vt:lpstr> Cумма коэффициентов в сокращенном ионном уравнении взаимодействия серной  кислоты и хлорида бария равна</vt:lpstr>
      <vt:lpstr>Презентация PowerPoint</vt:lpstr>
      <vt:lpstr>1. При записи ионных уравнения не учитывают диссоциацию</vt:lpstr>
      <vt:lpstr>2. Не могут одновременно присутствовать в растворе ионы</vt:lpstr>
      <vt:lpstr>3. Взаимодействует с раствором фосфорной кислоты с образованием осадка</vt:lpstr>
      <vt:lpstr>4. Газ выделяется при взаимодействии карбоната натрия и</vt:lpstr>
      <vt:lpstr>5.  Cумма коэффициентов в сокращенном ионном уравнении взаимодействия соляной кислоты и … равна</vt:lpstr>
      <vt:lpstr>проверка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химических структур</dc:title>
  <dc:creator>Мама</dc:creator>
  <cp:lastModifiedBy>Мама</cp:lastModifiedBy>
  <cp:revision>22</cp:revision>
  <dcterms:created xsi:type="dcterms:W3CDTF">2013-04-18T17:30:49Z</dcterms:created>
  <dcterms:modified xsi:type="dcterms:W3CDTF">2015-09-30T15:53:52Z</dcterms:modified>
</cp:coreProperties>
</file>