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74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69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9E00"/>
    <a:srgbClr val="EE6600"/>
    <a:srgbClr val="00297A"/>
    <a:srgbClr val="2DC20A"/>
    <a:srgbClr val="86349C"/>
    <a:srgbClr val="FFF989"/>
    <a:srgbClr val="DEFFB9"/>
    <a:srgbClr val="4BE200"/>
    <a:srgbClr val="FFD653"/>
    <a:srgbClr val="FFF75D"/>
  </p:clrMru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992888" cy="2880319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97A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Знакомство с языком программирования </a:t>
            </a:r>
            <a:r>
              <a:rPr lang="en-US" sz="3600" b="1" dirty="0">
                <a:solidFill>
                  <a:srgbClr val="00297A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Python</a:t>
            </a:r>
            <a:r>
              <a:rPr lang="ru-RU" sz="3600" b="1" dirty="0">
                <a:solidFill>
                  <a:srgbClr val="00297A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  <a:r>
              <a:rPr lang="ru-RU" sz="3600" b="1" dirty="0" smtClean="0">
                <a:solidFill>
                  <a:srgbClr val="00297A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Ввод</a:t>
            </a:r>
            <a:r>
              <a:rPr lang="ru-RU" sz="3600" b="1" dirty="0">
                <a:solidFill>
                  <a:srgbClr val="00297A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Вывод. Оператор присваивания. Математические </a:t>
            </a:r>
            <a:r>
              <a:rPr lang="ru-RU" sz="3600" b="1" dirty="0" smtClean="0">
                <a:solidFill>
                  <a:srgbClr val="00297A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операции</a:t>
            </a:r>
            <a:endParaRPr lang="ru-RU" sz="3600" b="1" dirty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149080"/>
            <a:ext cx="4784576" cy="2232248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Презентация для 8-ого класса.</a:t>
            </a:r>
          </a:p>
          <a:p>
            <a:pPr algn="r"/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Выполнила: студентка 3 курса 33 группы ИФМИЭО НГПУ </a:t>
            </a:r>
            <a:r>
              <a:rPr lang="ru-RU" sz="2400" dirty="0" err="1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Трайнина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Е.В.</a:t>
            </a:r>
          </a:p>
          <a:p>
            <a:pPr algn="r"/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29.04.2017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1E9E00"/>
                </a:solidFill>
                <a:latin typeface="Arial" pitchFamily="34" charset="0"/>
                <a:cs typeface="Arial" pitchFamily="34" charset="0"/>
              </a:rPr>
              <a:t>Программирование на </a:t>
            </a:r>
            <a:r>
              <a:rPr lang="en-US" sz="2400" dirty="0" smtClean="0">
                <a:solidFill>
                  <a:srgbClr val="1E9E00"/>
                </a:solidFill>
                <a:latin typeface="Arial" pitchFamily="34" charset="0"/>
                <a:cs typeface="Arial" pitchFamily="34" charset="0"/>
              </a:rPr>
              <a:t>Python</a:t>
            </a:r>
            <a:endParaRPr lang="ru-RU" sz="2400" dirty="0" smtClean="0">
              <a:solidFill>
                <a:srgbClr val="1E9E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59464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Математические операции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268760"/>
            <a:ext cx="7272808" cy="2160240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78001457</a:t>
            </a: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2546880</a:t>
            </a: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861048"/>
            <a:ext cx="7272808" cy="2088232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3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78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3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3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25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3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ru-RU" sz="3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 (</a:t>
            </a:r>
            <a:r>
              <a:rPr lang="en-US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)*(</a:t>
            </a:r>
            <a:r>
              <a:rPr lang="en-US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)/27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3200" b="1" dirty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3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2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ru-RU" sz="32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32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1268760"/>
          <a:ext cx="7344816" cy="509778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944216"/>
                <a:gridCol w="5400600"/>
              </a:tblGrid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 +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</a:rPr>
                        <a:t>y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Сложение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x - y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Вычитание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x * y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Умножение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x / y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Деление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x // y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Получение целой части от деления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x % y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Остаток от деления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-x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Смена знака числа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abs(x)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Модуль числа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divmod(x, y)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Пара (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 //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 % 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  <a:tr h="4392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x ** y</a:t>
                      </a:r>
                      <a:endParaRPr lang="ru-RU" sz="28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Возведение в степень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1600" y="548680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Другие математические операции: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188640"/>
            <a:ext cx="3025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Функция ввода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908720"/>
            <a:ext cx="7704856" cy="129614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b="1" dirty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input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Введите </a:t>
            </a:r>
            <a:r>
              <a:rPr lang="ru-RU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своё имя</a:t>
            </a:r>
            <a:r>
              <a:rPr lang="ru-RU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Привет,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42088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Измените </a:t>
            </a:r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программу так, чтобы она выводила в конце восклицательный 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знак</a:t>
            </a:r>
            <a:r>
              <a:rPr lang="en-US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573016"/>
            <a:ext cx="6840760" cy="1872208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Ввод </a:t>
            </a:r>
            <a:r>
              <a:rPr lang="ru-RU" sz="28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строки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800" b="1" dirty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input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Введите </a:t>
            </a:r>
            <a:r>
              <a:rPr lang="ru-RU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строку: 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5589240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Введите </a:t>
            </a:r>
            <a:r>
              <a:rPr lang="ru-RU" sz="24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строку: </a:t>
            </a:r>
            <a:r>
              <a:rPr lang="en-US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– обращение к пользователю (не обязательно, но очень желательно)</a:t>
            </a:r>
          </a:p>
        </p:txBody>
      </p:sp>
      <p:sp>
        <p:nvSpPr>
          <p:cNvPr id="9" name="Овал 8"/>
          <p:cNvSpPr/>
          <p:nvPr/>
        </p:nvSpPr>
        <p:spPr>
          <a:xfrm>
            <a:off x="395536" y="2348880"/>
            <a:ext cx="648072" cy="86409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  <a:endParaRPr lang="ru-RU" sz="6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136904" cy="16561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умолчанию все </a:t>
            </a:r>
            <a:r>
              <a:rPr lang="ru-RU" sz="2400" b="1" u="sng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введённые</a:t>
            </a:r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данные интерпретатор Питона понимает, как 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строки</a:t>
            </a:r>
            <a:r>
              <a:rPr lang="en-US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оэтому</a:t>
            </a:r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, если мы хотим получить число, то строку придётся преобразовать в число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060848"/>
            <a:ext cx="8496944" cy="4464496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Ввод </a:t>
            </a:r>
            <a:r>
              <a:rPr lang="ru-RU" sz="28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целого числа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800" b="1" dirty="0" err="1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input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Введите </a:t>
            </a:r>
            <a:r>
              <a:rPr lang="ru-RU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число: 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Функция преобразования к целочисленному типу: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Функция преобразования к строковому типу: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800" b="1" dirty="0" err="1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Задание. Напишите </a:t>
            </a:r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программу, которая получает на вход два числа и выводит их 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сумму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00808"/>
            <a:ext cx="7848872" cy="2160240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2800" b="1" dirty="0" err="1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input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Введите </a:t>
            </a:r>
            <a:r>
              <a:rPr lang="ru-RU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число </a:t>
            </a:r>
            <a:r>
              <a:rPr lang="en-US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2800" b="1" dirty="0" err="1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input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Введите </a:t>
            </a:r>
            <a:r>
              <a:rPr lang="ru-RU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число </a:t>
            </a:r>
            <a:r>
              <a:rPr lang="en-US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sum = </a:t>
            </a:r>
            <a:r>
              <a:rPr lang="en-US" sz="2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a+b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GB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2800" b="1" dirty="0" err="1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a+b</a:t>
            </a:r>
            <a:r>
              <a:rPr lang="en-US" sz="28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=“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sum</a:t>
            </a:r>
            <a:r>
              <a:rPr lang="en-GB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293096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Почему программа работает 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неправильно</a:t>
            </a:r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2400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исправить в программе, чтобы она работала правильно?</a:t>
            </a:r>
          </a:p>
        </p:txBody>
      </p:sp>
      <p:sp>
        <p:nvSpPr>
          <p:cNvPr id="6" name="Овал 5"/>
          <p:cNvSpPr/>
          <p:nvPr/>
        </p:nvSpPr>
        <p:spPr>
          <a:xfrm>
            <a:off x="395536" y="476672"/>
            <a:ext cx="648072" cy="86409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  <a:endParaRPr lang="ru-RU" sz="6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Задача. В каждой строке определить тип и значение переменной: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8136904" cy="3528392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 5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800" b="1" dirty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input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()   </a:t>
            </a:r>
            <a:r>
              <a:rPr lang="ru-RU" sz="2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#человек вводит цифру</a:t>
            </a:r>
            <a:r>
              <a:rPr lang="en-US" sz="2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8</a:t>
            </a:r>
            <a:endParaRPr lang="ru-RU" sz="28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 = </a:t>
            </a:r>
            <a:r>
              <a:rPr lang="en-US" sz="2800" b="1" dirty="0" err="1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(n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 = a*c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GB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GB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en-GB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GB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2800" b="1" dirty="0" err="1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Рамамбахарумамбуру</a:t>
            </a:r>
            <a:r>
              <a:rPr lang="en-GB" sz="28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”</a:t>
            </a:r>
            <a:endParaRPr lang="ru-RU" sz="2800" b="1" dirty="0">
              <a:solidFill>
                <a:srgbClr val="2DC20A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 = </a:t>
            </a:r>
            <a:r>
              <a:rPr lang="en-US" sz="2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n+a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 = 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n+s</a:t>
            </a:r>
            <a:endParaRPr lang="ru-RU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013176"/>
            <a:ext cx="8064896" cy="1512168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# Комментарии к программе, компьютер </a:t>
            </a:r>
            <a:r>
              <a:rPr lang="en-US" sz="2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# </a:t>
            </a:r>
            <a:r>
              <a:rPr lang="ru-RU" sz="2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их 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не </a:t>
            </a:r>
            <a:r>
              <a:rPr lang="ru-RU" sz="2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читает</a:t>
            </a:r>
            <a:endParaRPr lang="ru-RU" sz="28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8640"/>
            <a:ext cx="648072" cy="86409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  <a:endParaRPr lang="ru-RU" sz="6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688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Генератор случайных чисел</a:t>
            </a:r>
            <a:endParaRPr lang="ru-RU" sz="32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00808"/>
            <a:ext cx="8424936" cy="3024336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Функция генерации случайного целого числа из отрезка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x,y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]: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srgbClr val="EE660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random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random.randint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x,y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496" y="44624"/>
            <a:ext cx="648072" cy="86409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  <a:endParaRPr lang="ru-RU" sz="6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Задания</a:t>
            </a:r>
            <a:endParaRPr lang="ru-RU" sz="32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4056" y="620688"/>
            <a:ext cx="867645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arenR"/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Вывести на экран три введенных с клавиатуры числа в порядке, обратном их вводу.</a:t>
            </a:r>
            <a:endParaRPr lang="en-US" sz="2400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Ввести с клавиатуры два числа и вывести целую часть от деления первого на второе.</a:t>
            </a:r>
          </a:p>
          <a:p>
            <a:pPr marL="342900" indent="-342900">
              <a:spcAft>
                <a:spcPts val="600"/>
              </a:spcAft>
              <a:buFontTx/>
              <a:buAutoNum type="arabicParenR"/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Ввести с клавиатуры основание и высоту треугольника и вывести площадь треугольника.</a:t>
            </a:r>
          </a:p>
          <a:p>
            <a:pPr marL="342900" indent="-342900">
              <a:spcAft>
                <a:spcPts val="600"/>
              </a:spcAft>
              <a:buFontTx/>
              <a:buAutoNum type="arabicParenR"/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Ввести с клавиатуры два катета и вывести гипотенузу. (Квадратный корень – это возведение в степень (1/2) )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Сгенерировать случайное двузначное число, вывести на экран это число, а также сумму и произведение его цифр. </a:t>
            </a:r>
            <a:endParaRPr lang="en-US" sz="2400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Aft>
                <a:spcPts val="600"/>
              </a:spcAft>
            </a:pP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Для  получения цифр используйте целочисленное деление на 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и взятие остатка от деления на 10. Пример для числа 47:</a:t>
            </a:r>
          </a:p>
          <a:p>
            <a:pPr marL="342900" indent="-342900">
              <a:spcAft>
                <a:spcPts val="600"/>
              </a:spcAft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47//10=4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47%10=7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548680"/>
            <a:ext cx="792088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Домашнее задание: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Установить на компьютер среду программирования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IDLE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Python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Написать программы: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Ввести основания и высоту трапеции и вывести площадь трапеции.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Получить случайное трехзначное число, вывести это число и сумму его отдельных цифр.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Программа, которая рассчитывает возраст человека в часах.</a:t>
            </a:r>
          </a:p>
        </p:txBody>
      </p:sp>
      <p:sp>
        <p:nvSpPr>
          <p:cNvPr id="3" name="Овал 2"/>
          <p:cNvSpPr/>
          <p:nvPr/>
        </p:nvSpPr>
        <p:spPr>
          <a:xfrm>
            <a:off x="611560" y="476672"/>
            <a:ext cx="648072" cy="86409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  <a:endParaRPr lang="ru-RU" sz="6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764704"/>
            <a:ext cx="7272808" cy="20162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Программирование – это создание компьютерных программ.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356992"/>
            <a:ext cx="7272808" cy="20162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Язык программирования – это язык, понятный компьютеру.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95536" y="836712"/>
            <a:ext cx="8496944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97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Самые</a:t>
            </a:r>
            <a:r>
              <a:rPr kumimoji="0" lang="ru-RU" sz="3300" b="0" i="0" u="none" strike="noStrike" kern="1200" cap="none" spc="0" normalizeH="0" noProof="0" dirty="0" smtClean="0">
                <a:ln>
                  <a:noFill/>
                </a:ln>
                <a:solidFill>
                  <a:srgbClr val="00297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популярные языки программирования:</a:t>
            </a:r>
            <a:endParaRPr kumimoji="0" lang="en-US" sz="3300" b="0" i="0" u="none" strike="noStrike" kern="1200" cap="none" spc="0" normalizeH="0" noProof="0" dirty="0" smtClean="0">
              <a:ln>
                <a:noFill/>
              </a:ln>
              <a:solidFill>
                <a:srgbClr val="00297A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kumimoji="0" lang="ru-RU" sz="3300" b="0" i="0" u="none" strike="noStrike" kern="1200" cap="none" spc="0" normalizeH="0" noProof="0" dirty="0" smtClean="0">
              <a:ln>
                <a:noFill/>
              </a:ln>
              <a:solidFill>
                <a:srgbClr val="00297A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lang="en-US" sz="3300" noProof="0" dirty="0" smtClean="0">
                <a:solidFill>
                  <a:srgbClr val="00297A"/>
                </a:solidFill>
                <a:latin typeface="+mj-lt"/>
                <a:ea typeface="+mj-ea"/>
                <a:cs typeface="+mj-cs"/>
              </a:rPr>
              <a:t> Java</a:t>
            </a: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lang="en-US" sz="3300" dirty="0">
                <a:solidFill>
                  <a:srgbClr val="00297A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300" dirty="0" smtClean="0">
                <a:solidFill>
                  <a:srgbClr val="00297A"/>
                </a:solidFill>
                <a:latin typeface="+mj-lt"/>
                <a:ea typeface="+mj-ea"/>
                <a:cs typeface="+mj-cs"/>
              </a:rPr>
              <a:t>JavaScript</a:t>
            </a:r>
            <a:endParaRPr lang="en-US" sz="3300" noProof="0" dirty="0" smtClean="0">
              <a:solidFill>
                <a:srgbClr val="00297A"/>
              </a:solidFill>
              <a:latin typeface="+mj-lt"/>
              <a:ea typeface="+mj-ea"/>
              <a:cs typeface="+mj-cs"/>
            </a:endParaRP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lang="en-US" sz="3300" dirty="0">
                <a:solidFill>
                  <a:srgbClr val="00297A"/>
                </a:solidFill>
              </a:rPr>
              <a:t> C</a:t>
            </a:r>
            <a:r>
              <a:rPr lang="en-US" sz="3300" dirty="0" smtClean="0">
                <a:solidFill>
                  <a:srgbClr val="00297A"/>
                </a:solidFill>
              </a:rPr>
              <a:t>#</a:t>
            </a:r>
            <a:endParaRPr lang="en-US" sz="3300" noProof="0" dirty="0" smtClean="0">
              <a:solidFill>
                <a:srgbClr val="00297A"/>
              </a:solidFill>
              <a:latin typeface="+mj-lt"/>
              <a:ea typeface="+mj-ea"/>
              <a:cs typeface="+mj-cs"/>
            </a:endParaRP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kumimoji="0" lang="en-US" sz="3300" b="0" i="0" u="none" strike="noStrike" kern="1200" cap="none" spc="0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</a:t>
            </a:r>
            <a:endParaRPr kumimoji="0" lang="ru-RU" sz="3300" b="0" i="0" u="none" strike="noStrike" kern="1200" cap="none" spc="0" normalizeH="0" baseline="0" dirty="0" smtClean="0">
              <a:ln>
                <a:noFill/>
              </a:ln>
              <a:solidFill>
                <a:srgbClr val="00297A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lang="ru-RU" sz="3300" dirty="0" smtClean="0">
                <a:solidFill>
                  <a:srgbClr val="00297A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en-US" sz="3300" b="0" i="0" u="none" strike="noStrike" kern="1200" cap="none" spc="0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C++</a:t>
            </a:r>
            <a:endParaRPr kumimoji="0" lang="ru-RU" sz="3300" b="0" i="0" u="none" strike="noStrike" kern="1200" cap="none" spc="0" normalizeH="0" baseline="0" dirty="0" smtClean="0">
              <a:ln>
                <a:noFill/>
              </a:ln>
              <a:solidFill>
                <a:srgbClr val="00297A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lang="en-US" sz="3300" dirty="0" smtClean="0">
                <a:solidFill>
                  <a:srgbClr val="00297A"/>
                </a:solidFill>
              </a:rPr>
              <a:t> </a:t>
            </a:r>
            <a:r>
              <a:rPr lang="en-US" sz="3300" b="1" dirty="0" smtClean="0">
                <a:solidFill>
                  <a:srgbClr val="00297A"/>
                </a:solidFill>
              </a:rPr>
              <a:t>Python</a:t>
            </a:r>
            <a:endParaRPr kumimoji="0" lang="en-US" sz="3300" b="1" i="0" u="none" strike="noStrike" kern="1200" cap="none" spc="0" normalizeH="0" baseline="0" dirty="0" smtClean="0">
              <a:ln>
                <a:noFill/>
              </a:ln>
              <a:solidFill>
                <a:srgbClr val="00297A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kumimoji="0" lang="en-US" sz="3300" b="0" i="0" u="none" strike="noStrike" kern="1200" cap="none" spc="0" normalizeH="0" dirty="0" smtClean="0">
                <a:ln>
                  <a:noFill/>
                </a:ln>
                <a:solidFill>
                  <a:srgbClr val="00297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PHP</a:t>
            </a:r>
            <a:endParaRPr kumimoji="0" lang="ru-RU" sz="3300" b="0" i="0" u="none" strike="noStrike" kern="1200" cap="none" spc="0" normalizeH="0" dirty="0" smtClean="0">
              <a:ln>
                <a:noFill/>
              </a:ln>
              <a:solidFill>
                <a:srgbClr val="00297A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lang="ru-RU" sz="3300" dirty="0" smtClean="0">
                <a:solidFill>
                  <a:srgbClr val="00297A"/>
                </a:solidFill>
              </a:rPr>
              <a:t> </a:t>
            </a:r>
            <a:r>
              <a:rPr lang="en-GB" sz="3300" dirty="0" smtClean="0">
                <a:solidFill>
                  <a:srgbClr val="00297A"/>
                </a:solidFill>
              </a:rPr>
              <a:t>SQL</a:t>
            </a:r>
            <a:endParaRPr lang="en-US" sz="3300" dirty="0" smtClean="0">
              <a:solidFill>
                <a:srgbClr val="00297A"/>
              </a:solidFill>
            </a:endParaRP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lang="ru-RU" sz="3300" dirty="0" smtClean="0">
                <a:solidFill>
                  <a:srgbClr val="00297A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3300" dirty="0" smtClean="0">
                <a:solidFill>
                  <a:srgbClr val="00297A"/>
                </a:solidFill>
                <a:latin typeface="+mj-lt"/>
                <a:ea typeface="+mj-ea"/>
                <a:cs typeface="+mj-cs"/>
              </a:rPr>
              <a:t>Visual Basic .NET</a:t>
            </a:r>
            <a:endParaRPr lang="ru-RU" sz="3300" dirty="0" smtClean="0">
              <a:solidFill>
                <a:srgbClr val="00297A"/>
              </a:solidFill>
              <a:latin typeface="+mj-lt"/>
              <a:ea typeface="+mj-ea"/>
              <a:cs typeface="+mj-cs"/>
            </a:endParaRPr>
          </a:p>
          <a:p>
            <a:pPr lvl="7">
              <a:spcBef>
                <a:spcPct val="0"/>
              </a:spcBef>
              <a:buFont typeface="Arial" pitchFamily="34" charset="0"/>
              <a:buChar char="•"/>
            </a:pPr>
            <a:r>
              <a:rPr lang="ru-RU" sz="3300" dirty="0" smtClean="0">
                <a:solidFill>
                  <a:srgbClr val="00297A"/>
                </a:solidFill>
              </a:rPr>
              <a:t> </a:t>
            </a:r>
            <a:r>
              <a:rPr lang="en-US" sz="3300" dirty="0" smtClean="0">
                <a:solidFill>
                  <a:srgbClr val="00297A"/>
                </a:solidFill>
              </a:rPr>
              <a:t>Ruby</a:t>
            </a:r>
            <a:endParaRPr lang="en-GB" sz="3300" dirty="0" smtClean="0">
              <a:solidFill>
                <a:srgbClr val="00297A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848872" cy="30243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Python – 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это интерпретируемый язык программирования с динамической типизацией данных, поддержкой объектно-ориентированного программирования для создания программ самого разнообразного назначения.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64502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Python </a:t>
            </a:r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используется в таких проектах как:</a:t>
            </a:r>
          </a:p>
        </p:txBody>
      </p:sp>
      <p:pic>
        <p:nvPicPr>
          <p:cNvPr id="10242" name="Picture 2" descr="https://upload.wikimedia.org/wikipedia/commons/thumb/2/2f/Google_2015_logo.svg/2000px-Google_2015_logo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509120"/>
            <a:ext cx="1976364" cy="667837"/>
          </a:xfrm>
          <a:prstGeom prst="rect">
            <a:avLst/>
          </a:prstGeom>
          <a:noFill/>
        </p:spPr>
      </p:pic>
      <p:pic>
        <p:nvPicPr>
          <p:cNvPr id="10244" name="Picture 4" descr="&amp;Kcy;&amp;acy;&amp;rcy;&amp;tcy;&amp;icy;&amp;ncy;&amp;kcy;&amp;icy; &amp;pcy;&amp;ocy; &amp;zcy;&amp;acy;&amp;pcy;&amp;rcy;&amp;ocy;&amp;scy;&amp;ucy; youtube logo png 2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789040"/>
            <a:ext cx="2088232" cy="2088232"/>
          </a:xfrm>
          <a:prstGeom prst="rect">
            <a:avLst/>
          </a:prstGeom>
          <a:noFill/>
        </p:spPr>
      </p:pic>
      <p:pic>
        <p:nvPicPr>
          <p:cNvPr id="10246" name="Picture 6" descr="http://pngimg.com/uploads/instagram/instagram_PNG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509120"/>
            <a:ext cx="2336406" cy="834431"/>
          </a:xfrm>
          <a:prstGeom prst="rect">
            <a:avLst/>
          </a:prstGeom>
          <a:noFill/>
        </p:spPr>
      </p:pic>
      <p:pic>
        <p:nvPicPr>
          <p:cNvPr id="10248" name="Picture 8" descr="https://img.clipartfest.com/49803d8eb5ea235a5860ac942caece70_download-png-download-eps-instagram-logo-clipart-png_1024-102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509120"/>
            <a:ext cx="666428" cy="666428"/>
          </a:xfrm>
          <a:prstGeom prst="rect">
            <a:avLst/>
          </a:prstGeom>
          <a:noFill/>
        </p:spPr>
      </p:pic>
      <p:pic>
        <p:nvPicPr>
          <p:cNvPr id="10250" name="Picture 10" descr="&amp;Kcy;&amp;acy;&amp;rcy;&amp;tcy;&amp;icy;&amp;ncy;&amp;kcy;&amp;icy; &amp;pcy;&amp;ocy; &amp;zcy;&amp;acy;&amp;pcy;&amp;rcy;&amp;ocy;&amp;scy;&amp;ucy; &amp;yacy;&amp;ncy;&amp;dcy;&amp;iecy;&amp;kcy;&amp;scy; logo 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5445224"/>
            <a:ext cx="1848495" cy="736695"/>
          </a:xfrm>
          <a:prstGeom prst="rect">
            <a:avLst/>
          </a:prstGeom>
          <a:noFill/>
        </p:spPr>
      </p:pic>
      <p:pic>
        <p:nvPicPr>
          <p:cNvPr id="10252" name="Picture 12" descr="&amp;Kcy;&amp;acy;&amp;rcy;&amp;tcy;&amp;icy;&amp;ncy;&amp;kcy;&amp;icy; &amp;pcy;&amp;ocy; &amp;zcy;&amp;acy;&amp;pcy;&amp;rcy;&amp;ocy;&amp;scy;&amp;ucy; facebook 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5301208"/>
            <a:ext cx="2833911" cy="10672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588224" y="5589240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и др.</a:t>
            </a:r>
            <a:endParaRPr lang="ru-RU" sz="32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35292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Открыть среду </a:t>
            </a:r>
            <a:r>
              <a:rPr lang="ru-RU" sz="32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программирования </a:t>
            </a:r>
            <a:r>
              <a:rPr lang="en-US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Python</a:t>
            </a:r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3200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Пуск 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=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Python</a:t>
            </a:r>
            <a:r>
              <a:rPr lang="ru-RU" sz="3200" b="1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3.6</a:t>
            </a:r>
            <a:r>
              <a:rPr lang="en-US" sz="3200" b="1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=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IDLE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Python GUI</a:t>
            </a:r>
            <a:r>
              <a:rPr lang="ru-RU" sz="3200" b="1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=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File 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=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en-US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New File</a:t>
            </a:r>
            <a:endParaRPr lang="ru-RU" sz="3200" b="1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8885" r="25142" b="42415"/>
          <a:stretch>
            <a:fillRect/>
          </a:stretch>
        </p:blipFill>
        <p:spPr bwMode="auto">
          <a:xfrm>
            <a:off x="683568" y="2492896"/>
            <a:ext cx="77768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Первая программа:</a:t>
            </a:r>
            <a:endParaRPr lang="ru-RU" sz="32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412776"/>
            <a:ext cx="6912768" cy="129614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6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“Hello</a:t>
            </a:r>
            <a:r>
              <a:rPr lang="ru-RU" sz="36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6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World</a:t>
            </a:r>
            <a:r>
              <a:rPr lang="ru-RU" sz="36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!!</a:t>
            </a:r>
            <a:r>
              <a:rPr lang="en-US" sz="36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”</a:t>
            </a:r>
            <a:r>
              <a:rPr lang="ru-RU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356992"/>
            <a:ext cx="4176464" cy="2448272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32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Функция вывода:</a:t>
            </a:r>
          </a:p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6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sz="36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текст</a:t>
            </a:r>
            <a:r>
              <a:rPr lang="en-US" sz="36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”</a:t>
            </a:r>
            <a:r>
              <a:rPr lang="ru-RU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3356992"/>
            <a:ext cx="36724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Запуск программы:</a:t>
            </a:r>
          </a:p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Клавиша </a:t>
            </a:r>
            <a:r>
              <a:rPr lang="en-US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F5</a:t>
            </a:r>
          </a:p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Или в меню:</a:t>
            </a:r>
          </a:p>
          <a:p>
            <a:r>
              <a:rPr lang="en-US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Run   =&gt;  Run Module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5820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Переменная </a:t>
            </a:r>
            <a:r>
              <a:rPr lang="ru-RU" sz="32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и оператор присваивания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96752"/>
            <a:ext cx="7272808" cy="165618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message</a:t>
            </a:r>
            <a:r>
              <a:rPr lang="ru-RU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3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36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‘Hello</a:t>
            </a:r>
            <a:r>
              <a:rPr lang="ru-RU" sz="36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600" b="1" dirty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World</a:t>
            </a:r>
            <a:r>
              <a:rPr lang="ru-RU" sz="36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!</a:t>
            </a:r>
            <a:r>
              <a:rPr lang="en-US" sz="36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’</a:t>
            </a:r>
            <a:endParaRPr lang="ru-RU" sz="3600" b="1" dirty="0">
              <a:solidFill>
                <a:srgbClr val="2DC20A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36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3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message</a:t>
            </a:r>
            <a:r>
              <a:rPr lang="ru-RU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068960"/>
            <a:ext cx="624715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message </a:t>
            </a:r>
            <a:r>
              <a:rPr lang="en-US" sz="36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36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переменная</a:t>
            </a:r>
          </a:p>
          <a:p>
            <a:r>
              <a:rPr lang="ru-RU" sz="3600" b="1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36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36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оператор присваивания</a:t>
            </a:r>
            <a:endParaRPr lang="ru-RU" sz="36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437112"/>
            <a:ext cx="7272808" cy="20162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Переменная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– это величина, имеющая имя, тип и значение. Значение переменной можно изменять во время работы программы.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16632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Имена переменных</a:t>
            </a:r>
            <a:endParaRPr lang="ru-RU" sz="36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836712"/>
            <a:ext cx="8892480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Имена переменных могут состоять из:</a:t>
            </a:r>
          </a:p>
          <a:p>
            <a:pPr marL="18000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1E9E00"/>
                </a:solidFill>
                <a:latin typeface="Arial" pitchFamily="34" charset="0"/>
                <a:cs typeface="Arial" pitchFamily="34" charset="0"/>
              </a:rPr>
              <a:t>Латинские буквы 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(строчные и заглавные буквы различаются!)</a:t>
            </a:r>
          </a:p>
          <a:p>
            <a:pPr marL="18000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1E9E00"/>
                </a:solidFill>
                <a:latin typeface="Arial" pitchFamily="34" charset="0"/>
                <a:cs typeface="Arial" pitchFamily="34" charset="0"/>
              </a:rPr>
              <a:t>Русские буквы 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(не рекомендуется)</a:t>
            </a:r>
          </a:p>
          <a:p>
            <a:pPr marL="18000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1E9E00"/>
                </a:solidFill>
                <a:latin typeface="Arial" pitchFamily="34" charset="0"/>
                <a:cs typeface="Arial" pitchFamily="34" charset="0"/>
              </a:rPr>
              <a:t>Цифры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(имя не может начинаться с цифры и состоять только из цифр)</a:t>
            </a:r>
          </a:p>
          <a:p>
            <a:pPr marL="18000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1E9E00"/>
                </a:solidFill>
                <a:latin typeface="Arial" pitchFamily="34" charset="0"/>
                <a:cs typeface="Arial" pitchFamily="34" charset="0"/>
              </a:rPr>
              <a:t>Знак подчеркивания _</a:t>
            </a:r>
          </a:p>
          <a:p>
            <a:pPr>
              <a:spcAft>
                <a:spcPts val="600"/>
              </a:spcAft>
            </a:pPr>
            <a:endParaRPr lang="ru-RU" sz="2800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Нельзя использовать в именах переменных:</a:t>
            </a:r>
          </a:p>
          <a:p>
            <a:pPr marL="18000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EE6600"/>
                </a:solidFill>
                <a:latin typeface="Arial" pitchFamily="34" charset="0"/>
                <a:cs typeface="Arial" pitchFamily="34" charset="0"/>
              </a:rPr>
              <a:t>Пробелы</a:t>
            </a:r>
          </a:p>
          <a:p>
            <a:pPr marL="18000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EE6600"/>
                </a:solidFill>
                <a:latin typeface="Arial" pitchFamily="34" charset="0"/>
                <a:cs typeface="Arial" pitchFamily="34" charset="0"/>
              </a:rPr>
              <a:t>Знаки</a:t>
            </a:r>
            <a:r>
              <a:rPr lang="en-US" sz="2800" dirty="0" smtClean="0">
                <a:solidFill>
                  <a:srgbClr val="EE6600"/>
                </a:solidFill>
                <a:latin typeface="Arial" pitchFamily="34" charset="0"/>
                <a:cs typeface="Arial" pitchFamily="34" charset="0"/>
              </a:rPr>
              <a:t> +,-,&gt;,&lt;,=,(), ! </a:t>
            </a:r>
            <a:r>
              <a:rPr lang="ru-RU" sz="2800" dirty="0" smtClean="0">
                <a:solidFill>
                  <a:srgbClr val="EE6600"/>
                </a:solidFill>
                <a:latin typeface="Arial" pitchFamily="34" charset="0"/>
                <a:cs typeface="Arial" pitchFamily="34" charset="0"/>
              </a:rPr>
              <a:t>и др.</a:t>
            </a:r>
          </a:p>
          <a:p>
            <a:pPr marL="18000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EE6600"/>
                </a:solidFill>
                <a:latin typeface="Arial" pitchFamily="34" charset="0"/>
                <a:cs typeface="Arial" pitchFamily="34" charset="0"/>
              </a:rPr>
              <a:t>Ключевые слова языка </a:t>
            </a:r>
            <a:r>
              <a:rPr lang="en-US" sz="2800" dirty="0" smtClean="0">
                <a:solidFill>
                  <a:srgbClr val="EE6600"/>
                </a:solidFill>
                <a:latin typeface="Arial" pitchFamily="34" charset="0"/>
                <a:cs typeface="Arial" pitchFamily="34" charset="0"/>
              </a:rPr>
              <a:t>Python</a:t>
            </a:r>
            <a:endParaRPr lang="ru-RU" dirty="0" smtClean="0">
              <a:solidFill>
                <a:srgbClr val="EE66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Нельзя использовать как имена переменных </a:t>
            </a:r>
            <a:r>
              <a:rPr lang="ru-RU" sz="2800" dirty="0" smtClean="0">
                <a:solidFill>
                  <a:srgbClr val="EE6600"/>
                </a:solidFill>
                <a:latin typeface="Arial" pitchFamily="34" charset="0"/>
                <a:cs typeface="Arial" pitchFamily="34" charset="0"/>
              </a:rPr>
              <a:t>ключевые слова 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языка </a:t>
            </a:r>
            <a:r>
              <a:rPr lang="en-US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Python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_ПИТОН\_На занятия\Ключевые слов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71" t="17236" r="7009" b="6575"/>
          <a:stretch>
            <a:fillRect/>
          </a:stretch>
        </p:blipFill>
        <p:spPr bwMode="auto">
          <a:xfrm>
            <a:off x="323529" y="1683427"/>
            <a:ext cx="8568952" cy="35457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7380312" y="4077072"/>
            <a:ext cx="1763688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740</Words>
  <Application>Microsoft Office PowerPoint</Application>
  <PresentationFormat>Экран (4:3)</PresentationFormat>
  <Paragraphs>142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Знакомство с языком программирования Python. Ввод. Вывод. Оператор присваивания. Математические операции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языком программирования Python. Ввод. Вывод. Оператор присваивания. Математические операции</dc:title>
  <dc:creator>Учётная Запись</dc:creator>
  <cp:lastModifiedBy>Учётная Запись</cp:lastModifiedBy>
  <cp:revision>72</cp:revision>
  <dcterms:created xsi:type="dcterms:W3CDTF">2017-04-21T09:13:17Z</dcterms:created>
  <dcterms:modified xsi:type="dcterms:W3CDTF">2018-06-12T17:57:50Z</dcterms:modified>
</cp:coreProperties>
</file>