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9" r:id="rId3"/>
    <p:sldId id="258" r:id="rId4"/>
    <p:sldId id="260" r:id="rId5"/>
    <p:sldId id="261" r:id="rId6"/>
    <p:sldId id="275" r:id="rId7"/>
    <p:sldId id="262" r:id="rId8"/>
    <p:sldId id="276" r:id="rId9"/>
    <p:sldId id="271" r:id="rId10"/>
    <p:sldId id="281" r:id="rId11"/>
    <p:sldId id="280" r:id="rId12"/>
    <p:sldId id="272" r:id="rId13"/>
    <p:sldId id="282" r:id="rId14"/>
    <p:sldId id="284" r:id="rId15"/>
    <p:sldId id="283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FCE00-647A-490E-B213-973AC594E7D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CC380-3D08-4E74-A303-F1443816A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6664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CC380-3D08-4E74-A303-F1443816A79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CC380-3D08-4E74-A303-F1443816A79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216024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9900"/>
                </a:solidFill>
                <a:latin typeface="+mn-lt"/>
              </a:rPr>
              <a:t>II </a:t>
            </a:r>
            <a:r>
              <a:rPr lang="ru-RU" sz="5400" dirty="0" smtClean="0">
                <a:solidFill>
                  <a:srgbClr val="FF9900"/>
                </a:solidFill>
                <a:latin typeface="+mn-lt"/>
              </a:rPr>
              <a:t>склонение существительных</a:t>
            </a:r>
            <a:endParaRPr lang="ru-RU" sz="5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5990" y="2996952"/>
            <a:ext cx="8640960" cy="1752600"/>
          </a:xfrm>
        </p:spPr>
        <p:txBody>
          <a:bodyPr>
            <a:normAutofit/>
          </a:bodyPr>
          <a:lstStyle/>
          <a:p>
            <a:r>
              <a:rPr lang="en-US" sz="4400" b="1" i="1" dirty="0" smtClean="0"/>
              <a:t>In via est in medicina via </a:t>
            </a:r>
            <a:endParaRPr lang="ru-RU" sz="4400" b="1" i="1" dirty="0" smtClean="0"/>
          </a:p>
          <a:p>
            <a:r>
              <a:rPr lang="en-US" sz="4400" b="1" i="1" dirty="0" smtClean="0"/>
              <a:t>sine lingua Latina</a:t>
            </a:r>
            <a:r>
              <a:rPr lang="ru-RU" sz="4400" b="1" i="1" dirty="0" smtClean="0"/>
              <a:t> </a:t>
            </a:r>
            <a:endParaRPr lang="ru-RU" sz="4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5373216"/>
            <a:ext cx="8640960" cy="1484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ГБПОУ ДЗМ </a:t>
            </a:r>
            <a:r>
              <a:rPr lang="ru-RU" sz="2000" b="1" dirty="0" smtClean="0"/>
              <a:t>«</a:t>
            </a:r>
            <a:r>
              <a:rPr lang="ru-RU" sz="2000" b="1" dirty="0" smtClean="0"/>
              <a:t>Медицинский колледж </a:t>
            </a:r>
            <a:r>
              <a:rPr lang="ru-RU" sz="2000" b="1" smtClean="0"/>
              <a:t>№ </a:t>
            </a:r>
            <a:r>
              <a:rPr lang="ru-RU" sz="2000" b="1" smtClean="0"/>
              <a:t>5» ОП № 3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Презентация  подготовлена  преподавателем основ латинского языка с медицинской терминологией   </a:t>
            </a:r>
            <a:r>
              <a:rPr lang="ru-RU" sz="2000" b="1" dirty="0" err="1" smtClean="0"/>
              <a:t>Миненковой</a:t>
            </a:r>
            <a:r>
              <a:rPr lang="ru-RU" sz="2000" b="1" dirty="0" smtClean="0"/>
              <a:t> С.Н.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8092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Все </a:t>
            </a:r>
            <a: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названия лекарственных веществ являются существительными 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n</a:t>
            </a: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(среднего рода) </a:t>
            </a:r>
            <a:r>
              <a:rPr lang="en-US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II</a:t>
            </a:r>
            <a: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склонения. Они пишутся с окончанием </a:t>
            </a: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–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um</a:t>
            </a:r>
            <a: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, а переводят без него</a:t>
            </a:r>
            <a: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.</a:t>
            </a:r>
            <a:b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                                                     </a:t>
            </a:r>
            <a: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546848" cy="4752528"/>
          </a:xfrm>
        </p:spPr>
        <p:txBody>
          <a:bodyPr>
            <a:normAutofit lnSpcReduction="10000"/>
          </a:bodyPr>
          <a:lstStyle/>
          <a:p>
            <a:pPr marL="137160" indent="0" algn="r"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Задание 4</a:t>
            </a:r>
          </a:p>
          <a:p>
            <a:pPr marL="137160" indent="0" algn="r">
              <a:spcBef>
                <a:spcPts val="0"/>
              </a:spcBef>
              <a:buNone/>
            </a:pPr>
            <a:endParaRPr lang="ru-RU" sz="500" b="1" u="sng" dirty="0" smtClean="0">
              <a:solidFill>
                <a:srgbClr val="FFFF00"/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r>
              <a:rPr lang="ru-RU" sz="2000" b="1" u="sng" dirty="0" smtClean="0">
                <a:solidFill>
                  <a:srgbClr val="002060"/>
                </a:solidFill>
              </a:rPr>
              <a:t>Образуйте </a:t>
            </a:r>
            <a:r>
              <a:rPr lang="ru-RU" sz="2000" b="1" u="sng" dirty="0">
                <a:solidFill>
                  <a:srgbClr val="002060"/>
                </a:solidFill>
              </a:rPr>
              <a:t>названия </a:t>
            </a:r>
            <a:r>
              <a:rPr lang="ru-RU" sz="2000" b="1" u="sng" dirty="0" smtClean="0">
                <a:solidFill>
                  <a:srgbClr val="002060"/>
                </a:solidFill>
              </a:rPr>
              <a:t>лекарственных </a:t>
            </a:r>
            <a:r>
              <a:rPr lang="ru-RU" sz="2000" b="1" u="sng" dirty="0">
                <a:solidFill>
                  <a:srgbClr val="002060"/>
                </a:solidFill>
              </a:rPr>
              <a:t>средств  </a:t>
            </a:r>
            <a:r>
              <a:rPr lang="ru-RU" sz="2000" b="1" u="sng" dirty="0" smtClean="0">
                <a:solidFill>
                  <a:srgbClr val="002060"/>
                </a:solidFill>
              </a:rPr>
              <a:t> по </a:t>
            </a:r>
            <a:r>
              <a:rPr lang="ru-RU" sz="2000" b="1" u="sng" dirty="0">
                <a:solidFill>
                  <a:srgbClr val="002060"/>
                </a:solidFill>
              </a:rPr>
              <a:t>– </a:t>
            </a:r>
            <a:r>
              <a:rPr lang="ru-RU" sz="2000" b="1" u="sng" dirty="0" err="1">
                <a:solidFill>
                  <a:srgbClr val="002060"/>
                </a:solidFill>
              </a:rPr>
              <a:t>латински</a:t>
            </a:r>
            <a:r>
              <a:rPr lang="ru-RU" sz="2000" b="1" u="sng" dirty="0">
                <a:solidFill>
                  <a:srgbClr val="002060"/>
                </a:solidFill>
              </a:rPr>
              <a:t>, </a:t>
            </a:r>
            <a:r>
              <a:rPr lang="ru-RU" sz="2000" b="1" u="sng" dirty="0" smtClean="0">
                <a:solidFill>
                  <a:srgbClr val="002060"/>
                </a:solidFill>
              </a:rPr>
              <a:t> выделив </a:t>
            </a:r>
            <a:r>
              <a:rPr lang="ru-RU" sz="2000" b="1" u="sng" dirty="0">
                <a:solidFill>
                  <a:srgbClr val="002060"/>
                </a:solidFill>
              </a:rPr>
              <a:t>окончания</a:t>
            </a:r>
            <a:r>
              <a:rPr lang="ru-RU" sz="2000" b="1" u="sng" dirty="0" smtClean="0">
                <a:solidFill>
                  <a:srgbClr val="002060"/>
                </a:solidFill>
              </a:rPr>
              <a:t>:</a:t>
            </a:r>
          </a:p>
          <a:p>
            <a:pPr marL="137160" indent="0">
              <a:spcBef>
                <a:spcPts val="0"/>
              </a:spcBef>
              <a:buNone/>
            </a:pPr>
            <a:endParaRPr lang="ru-RU" sz="2000" b="1" u="sng" dirty="0" smtClean="0">
              <a:solidFill>
                <a:srgbClr val="FFFF00"/>
              </a:solidFill>
            </a:endParaRP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Вазелин                                     </a:t>
            </a:r>
          </a:p>
          <a:p>
            <a:pPr marL="34290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Новокаин      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Кофеин         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Тетрациклин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Анальгин      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Глицерин      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Морфин                                      </a:t>
            </a:r>
          </a:p>
          <a:p>
            <a:pPr marL="342900" lvl="0" indent="-342900">
              <a:lnSpc>
                <a:spcPct val="80000"/>
              </a:lnSpc>
              <a:buClr>
                <a:srgbClr val="99FF66"/>
              </a:buClr>
              <a:buFont typeface="Arial" pitchFamily="34" charset="0"/>
              <a:buChar char="•"/>
            </a:pPr>
            <a:r>
              <a:rPr lang="ru-RU" sz="2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Менто</a:t>
            </a:r>
            <a:r>
              <a:rPr lang="ru-RU" sz="28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л                                        </a:t>
            </a:r>
            <a:endParaRPr lang="ru-RU" sz="28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80112" y="2348880"/>
            <a:ext cx="3096344" cy="4248472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9900"/>
                </a:solidFill>
              </a:rPr>
              <a:t>Эталон ответа:</a:t>
            </a:r>
            <a:endParaRPr lang="ru-RU" sz="900" dirty="0">
              <a:solidFill>
                <a:srgbClr val="FF9900"/>
              </a:solidFill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Vaselin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Novocain</a:t>
            </a:r>
            <a:r>
              <a:rPr lang="en-US" b="1" dirty="0" err="1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Coffein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Tetracyclin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Analgin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Glycerin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E41F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Morphin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Menthol</a:t>
            </a:r>
            <a:r>
              <a:rPr lang="en-US" b="1" dirty="0" err="1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endParaRPr lang="ru-RU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58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i="1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Название каждого лекарственного </a:t>
            </a:r>
            <a:r>
              <a:rPr lang="ru-RU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средства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пишется с </a:t>
            </a:r>
            <a:r>
              <a:rPr lang="ru-RU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новой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строки и с </a:t>
            </a:r>
            <a:r>
              <a:rPr lang="ru-RU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прописной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буквы в </a:t>
            </a:r>
            <a:r>
              <a:rPr lang="ru-RU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родительном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падеже, а выражение обозначающее дозу в </a:t>
            </a:r>
            <a:r>
              <a:rPr lang="ru-RU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винительном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падеже.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869160"/>
          </a:xfrm>
        </p:spPr>
        <p:txBody>
          <a:bodyPr>
            <a:normAutofit/>
          </a:bodyPr>
          <a:lstStyle/>
          <a:p>
            <a:pPr marL="137160" indent="0" algn="r"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ru-RU" sz="2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Выпишите все лекарственные средства, указанные </a:t>
            </a:r>
            <a:endParaRPr lang="ru-RU" sz="2400" b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ru-RU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ru-RU" sz="2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рецепте:</a:t>
            </a:r>
          </a:p>
          <a:p>
            <a:pPr marL="137160" indent="0" algn="just">
              <a:spcBef>
                <a:spcPts val="0"/>
              </a:spcBef>
              <a:buNone/>
            </a:pPr>
            <a:endParaRPr lang="ru-RU" sz="10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Эталон ответа:</a:t>
            </a:r>
          </a:p>
          <a:p>
            <a:pPr marL="137160" indent="0" algn="just">
              <a:spcBef>
                <a:spcPts val="0"/>
              </a:spcBef>
              <a:buNone/>
            </a:pPr>
            <a:endParaRPr lang="en-US" sz="500" dirty="0" smtClean="0"/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dirty="0" smtClean="0"/>
              <a:t>Recipe: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Vaselini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Novocaini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Coffeini</a:t>
            </a:r>
            <a:endParaRPr lang="en-US" sz="2400" dirty="0" smtClean="0"/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Tetracyclini</a:t>
            </a: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Analgini</a:t>
            </a: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Glycerini</a:t>
            </a: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Morphini</a:t>
            </a: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Mentholi</a:t>
            </a: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37160" indent="0" algn="just">
              <a:spcBef>
                <a:spcPts val="0"/>
              </a:spcBef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3234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152128"/>
          </a:xfrm>
        </p:spPr>
        <p:txBody>
          <a:bodyPr>
            <a:noAutofit/>
          </a:bodyPr>
          <a:lstStyle/>
          <a:p>
            <a:pPr marL="137160">
              <a:spcBef>
                <a:spcPts val="0"/>
              </a:spcBef>
            </a:pPr>
            <a:r>
              <a:rPr lang="ru-RU" sz="2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en-US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Образуйте несогласованное определение, переведите и напишите рецептурную строку:</a:t>
            </a:r>
            <a:endParaRPr lang="ru-RU" sz="1800" u="sng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640960" cy="51571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1800" b="1" i="1" dirty="0" smtClean="0">
                <a:solidFill>
                  <a:schemeClr val="bg1"/>
                </a:solidFill>
              </a:rPr>
              <a:t>Например:    </a:t>
            </a:r>
            <a:r>
              <a:rPr lang="en-US" sz="1800" b="1" i="1" dirty="0" err="1" smtClean="0">
                <a:solidFill>
                  <a:schemeClr val="bg1"/>
                </a:solidFill>
              </a:rPr>
              <a:t>unguentum</a:t>
            </a:r>
            <a:r>
              <a:rPr lang="en-US" sz="1800" b="1" i="1" dirty="0" smtClean="0">
                <a:solidFill>
                  <a:schemeClr val="bg1"/>
                </a:solidFill>
              </a:rPr>
              <a:t>  </a:t>
            </a:r>
            <a:r>
              <a:rPr lang="en-US" sz="1800" b="1" i="1" dirty="0" err="1" smtClean="0">
                <a:solidFill>
                  <a:schemeClr val="bg1"/>
                </a:solidFill>
              </a:rPr>
              <a:t>Zinci</a:t>
            </a:r>
            <a:r>
              <a:rPr lang="en-US" sz="1800" b="1" i="1" dirty="0" smtClean="0">
                <a:solidFill>
                  <a:schemeClr val="bg1"/>
                </a:solidFill>
              </a:rPr>
              <a:t>  - </a:t>
            </a:r>
            <a:r>
              <a:rPr lang="ru-RU" sz="1800" b="1" i="1" dirty="0" smtClean="0">
                <a:solidFill>
                  <a:schemeClr val="bg1"/>
                </a:solidFill>
              </a:rPr>
              <a:t> цинковая мазь</a:t>
            </a:r>
          </a:p>
          <a:p>
            <a:pPr algn="just"/>
            <a:r>
              <a:rPr lang="ru-RU" sz="1800" b="1" i="1" dirty="0">
                <a:solidFill>
                  <a:schemeClr val="bg1"/>
                </a:solidFill>
              </a:rPr>
              <a:t> </a:t>
            </a:r>
            <a:r>
              <a:rPr lang="ru-RU" sz="1800" b="1" i="1" dirty="0" smtClean="0">
                <a:solidFill>
                  <a:schemeClr val="bg1"/>
                </a:solidFill>
              </a:rPr>
              <a:t>                       </a:t>
            </a:r>
            <a:r>
              <a:rPr lang="en-US" sz="1800" b="1" i="1" dirty="0" err="1" smtClean="0">
                <a:solidFill>
                  <a:schemeClr val="bg1"/>
                </a:solidFill>
              </a:rPr>
              <a:t>Rp</a:t>
            </a:r>
            <a:r>
              <a:rPr lang="en-US" sz="1800" b="1" i="1" dirty="0" smtClean="0">
                <a:solidFill>
                  <a:schemeClr val="bg1"/>
                </a:solidFill>
              </a:rPr>
              <a:t>.</a:t>
            </a:r>
            <a:r>
              <a:rPr lang="ru-RU" sz="1800" b="1" i="1" dirty="0" smtClean="0">
                <a:solidFill>
                  <a:schemeClr val="bg1"/>
                </a:solidFill>
              </a:rPr>
              <a:t>:</a:t>
            </a:r>
            <a:r>
              <a:rPr lang="en-US" sz="1800" b="1" i="1" dirty="0" smtClean="0">
                <a:solidFill>
                  <a:schemeClr val="bg1"/>
                </a:solidFill>
              </a:rPr>
              <a:t>  </a:t>
            </a:r>
            <a:r>
              <a:rPr lang="en-US" sz="1800" b="1" i="1" dirty="0" err="1" smtClean="0">
                <a:solidFill>
                  <a:schemeClr val="bg1"/>
                </a:solidFill>
              </a:rPr>
              <a:t>Unguenti</a:t>
            </a:r>
            <a:r>
              <a:rPr lang="en-US" sz="1800" b="1" i="1" dirty="0" smtClean="0">
                <a:solidFill>
                  <a:schemeClr val="bg1"/>
                </a:solidFill>
              </a:rPr>
              <a:t>  </a:t>
            </a:r>
            <a:r>
              <a:rPr lang="en-US" sz="1800" b="1" i="1" dirty="0" err="1" smtClean="0">
                <a:solidFill>
                  <a:schemeClr val="bg1"/>
                </a:solidFill>
              </a:rPr>
              <a:t>Zinci</a:t>
            </a:r>
            <a:endParaRPr lang="en-US" sz="1800" b="1" i="1" dirty="0" smtClean="0">
              <a:solidFill>
                <a:schemeClr val="bg1"/>
              </a:solidFill>
            </a:endParaRPr>
          </a:p>
          <a:p>
            <a:pPr algn="just"/>
            <a:endParaRPr lang="en-US" sz="500" b="1" i="1" dirty="0" smtClean="0">
              <a:solidFill>
                <a:schemeClr val="bg1"/>
              </a:solidFill>
            </a:endParaRPr>
          </a:p>
          <a:p>
            <a:pPr algn="just"/>
            <a:endParaRPr lang="en-US" sz="500" b="1" i="1" dirty="0">
              <a:solidFill>
                <a:schemeClr val="bg1"/>
              </a:solidFill>
            </a:endParaRPr>
          </a:p>
          <a:p>
            <a:pPr algn="just"/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A)   </a:t>
            </a:r>
            <a:r>
              <a:rPr lang="en-US" sz="1900" b="1" dirty="0" err="1" smtClean="0">
                <a:solidFill>
                  <a:srgbClr val="002060"/>
                </a:solidFill>
              </a:rPr>
              <a:t>unguentum</a:t>
            </a:r>
            <a:r>
              <a:rPr lang="en-US" sz="1900" b="1" dirty="0" smtClean="0">
                <a:solidFill>
                  <a:srgbClr val="002060"/>
                </a:solidFill>
              </a:rPr>
              <a:t>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Hydrocortisonum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linimentum</a:t>
            </a:r>
            <a:r>
              <a:rPr lang="en-US" sz="1900" b="1" dirty="0" smtClean="0">
                <a:solidFill>
                  <a:srgbClr val="002060"/>
                </a:solidFill>
              </a:rPr>
              <a:t>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Synthomycinum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emplastrum</a:t>
            </a:r>
            <a:r>
              <a:rPr lang="en-US" sz="1900" b="1" dirty="0" smtClean="0">
                <a:solidFill>
                  <a:srgbClr val="002060"/>
                </a:solidFill>
              </a:rPr>
              <a:t>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Plumbum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sirupus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saccharum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 smtClean="0">
                <a:solidFill>
                  <a:srgbClr val="002060"/>
                </a:solidFill>
              </a:rPr>
              <a:t> 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decoctum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Millefolium</a:t>
            </a:r>
            <a:r>
              <a:rPr lang="en-US" sz="1900" b="1" dirty="0" smtClean="0">
                <a:solidFill>
                  <a:srgbClr val="002060"/>
                </a:solidFill>
              </a:rPr>
              <a:t>),  (</a:t>
            </a:r>
            <a:r>
              <a:rPr lang="en-US" sz="1900" b="1" dirty="0" err="1" smtClean="0">
                <a:solidFill>
                  <a:srgbClr val="002060"/>
                </a:solidFill>
              </a:rPr>
              <a:t>Absinthium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extractum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Leonurus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infusum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Uva</a:t>
            </a:r>
            <a:r>
              <a:rPr lang="en-US" sz="1900" b="1" dirty="0" smtClean="0">
                <a:solidFill>
                  <a:srgbClr val="002060"/>
                </a:solidFill>
              </a:rPr>
              <a:t> </a:t>
            </a:r>
            <a:r>
              <a:rPr lang="en-US" sz="1900" b="1" dirty="0" err="1" smtClean="0">
                <a:solidFill>
                  <a:srgbClr val="002060"/>
                </a:solidFill>
              </a:rPr>
              <a:t>ursi</a:t>
            </a:r>
            <a:r>
              <a:rPr lang="en-US" sz="1900" b="1" dirty="0" smtClean="0">
                <a:solidFill>
                  <a:srgbClr val="002060"/>
                </a:solidFill>
              </a:rPr>
              <a:t>),  (</a:t>
            </a:r>
            <a:r>
              <a:rPr lang="en-US" sz="1900" b="1" dirty="0" err="1" smtClean="0">
                <a:solidFill>
                  <a:srgbClr val="002060"/>
                </a:solidFill>
              </a:rPr>
              <a:t>Strychnos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succus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      (Rheum)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folium   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Senna</a:t>
            </a:r>
            <a:r>
              <a:rPr lang="en-US" sz="1900" b="1" dirty="0" smtClean="0">
                <a:solidFill>
                  <a:srgbClr val="002060"/>
                </a:solidFill>
              </a:rPr>
              <a:t>), (</a:t>
            </a:r>
            <a:r>
              <a:rPr lang="en-US" sz="1900" b="1" dirty="0" err="1" smtClean="0">
                <a:solidFill>
                  <a:srgbClr val="002060"/>
                </a:solidFill>
              </a:rPr>
              <a:t>Urtica</a:t>
            </a:r>
            <a:r>
              <a:rPr lang="en-US" sz="1900" b="1" dirty="0" smtClean="0">
                <a:solidFill>
                  <a:srgbClr val="002060"/>
                </a:solidFill>
              </a:rPr>
              <a:t>), (</a:t>
            </a:r>
            <a:r>
              <a:rPr lang="en-US" sz="1900" b="1" dirty="0" err="1" smtClean="0">
                <a:solidFill>
                  <a:srgbClr val="002060"/>
                </a:solidFill>
              </a:rPr>
              <a:t>Aloë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folia       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Kalanchoë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endParaRPr lang="en-US" sz="1800" b="1" dirty="0">
              <a:solidFill>
                <a:srgbClr val="002060"/>
              </a:solidFill>
            </a:endParaRPr>
          </a:p>
          <a:p>
            <a:pPr algn="just"/>
            <a:r>
              <a:rPr lang="en-US" sz="1800" b="1" dirty="0" smtClean="0">
                <a:solidFill>
                  <a:srgbClr val="002060"/>
                </a:solidFill>
              </a:rPr>
              <a:t>B)    </a:t>
            </a:r>
            <a:r>
              <a:rPr lang="en-US" sz="1900" b="1" dirty="0" err="1" smtClean="0">
                <a:solidFill>
                  <a:srgbClr val="002060"/>
                </a:solidFill>
              </a:rPr>
              <a:t>gemmae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Pinus</a:t>
            </a:r>
            <a:r>
              <a:rPr lang="en-US" sz="19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900" b="1" dirty="0">
                <a:solidFill>
                  <a:srgbClr val="002060"/>
                </a:solidFill>
              </a:rPr>
              <a:t> </a:t>
            </a:r>
            <a:r>
              <a:rPr lang="en-US" sz="1900" b="1" dirty="0" smtClean="0">
                <a:solidFill>
                  <a:srgbClr val="002060"/>
                </a:solidFill>
              </a:rPr>
              <a:t>       </a:t>
            </a:r>
            <a:r>
              <a:rPr lang="en-US" sz="1900" b="1" dirty="0" err="1" smtClean="0">
                <a:solidFill>
                  <a:srgbClr val="002060"/>
                </a:solidFill>
              </a:rPr>
              <a:t>baccae</a:t>
            </a:r>
            <a:r>
              <a:rPr lang="en-US" sz="1900" b="1" dirty="0" smtClean="0">
                <a:solidFill>
                  <a:srgbClr val="002060"/>
                </a:solidFill>
              </a:rPr>
              <a:t>                      (</a:t>
            </a:r>
            <a:r>
              <a:rPr lang="en-US" sz="1900" b="1" dirty="0" err="1" smtClean="0">
                <a:solidFill>
                  <a:srgbClr val="002060"/>
                </a:solidFill>
              </a:rPr>
              <a:t>Crataegus</a:t>
            </a:r>
            <a:r>
              <a:rPr lang="en-US" sz="1900" b="1" dirty="0" smtClean="0">
                <a:solidFill>
                  <a:srgbClr val="002060"/>
                </a:solidFill>
              </a:rPr>
              <a:t>),  (</a:t>
            </a:r>
            <a:r>
              <a:rPr lang="en-US" sz="1900" b="1" dirty="0" err="1" smtClean="0">
                <a:solidFill>
                  <a:srgbClr val="002060"/>
                </a:solidFill>
              </a:rPr>
              <a:t>Sorbus</a:t>
            </a:r>
            <a:r>
              <a:rPr lang="en-US" sz="1800" b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       </a:t>
            </a:r>
          </a:p>
          <a:p>
            <a:pPr algn="just"/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600" dirty="0">
                <a:solidFill>
                  <a:srgbClr val="FFFF00"/>
                </a:solidFill>
              </a:rPr>
              <a:t>Эталон ответа к заданию </a:t>
            </a:r>
            <a:r>
              <a:rPr lang="en-US" sz="3600" dirty="0" smtClean="0">
                <a:solidFill>
                  <a:srgbClr val="FFFF00"/>
                </a:solidFill>
              </a:rPr>
              <a:t> 6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77500" lnSpcReduction="20000"/>
          </a:bodyPr>
          <a:lstStyle/>
          <a:p>
            <a:pPr marL="651510" indent="-514350" algn="just">
              <a:buAutoNum type="alphaUcParenR"/>
            </a:pPr>
            <a:r>
              <a:rPr lang="en-US" b="1" dirty="0" err="1" smtClean="0"/>
              <a:t>unguentum</a:t>
            </a:r>
            <a:r>
              <a:rPr lang="en-US" b="1" dirty="0" smtClean="0"/>
              <a:t>  </a:t>
            </a:r>
            <a:r>
              <a:rPr lang="en-US" b="1" dirty="0" err="1" smtClean="0"/>
              <a:t>Hydrocortison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/>
              <a:t> – </a:t>
            </a:r>
            <a:r>
              <a:rPr lang="ru-RU" b="1" dirty="0" smtClean="0"/>
              <a:t>гидрокортизоновая мазь</a:t>
            </a:r>
          </a:p>
          <a:p>
            <a:pPr marL="13716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 </a:t>
            </a:r>
            <a:r>
              <a:rPr lang="en-US" b="1" dirty="0" err="1" smtClean="0">
                <a:solidFill>
                  <a:srgbClr val="002060"/>
                </a:solidFill>
              </a:rPr>
              <a:t>Rp</a:t>
            </a:r>
            <a:r>
              <a:rPr lang="en-US" b="1" dirty="0" smtClean="0">
                <a:solidFill>
                  <a:srgbClr val="002060"/>
                </a:solidFill>
              </a:rPr>
              <a:t>.: </a:t>
            </a:r>
            <a:r>
              <a:rPr lang="en-US" b="1" dirty="0" err="1" smtClean="0">
                <a:solidFill>
                  <a:srgbClr val="002060"/>
                </a:solidFill>
              </a:rPr>
              <a:t>Unguent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b="1" dirty="0" err="1">
                <a:solidFill>
                  <a:srgbClr val="002060"/>
                </a:solidFill>
              </a:rPr>
              <a:t>Hydrocortison</a:t>
            </a:r>
            <a:r>
              <a:rPr lang="en-US" b="1" dirty="0" err="1">
                <a:solidFill>
                  <a:srgbClr val="CC3399"/>
                </a:solidFill>
              </a:rPr>
              <a:t>i</a:t>
            </a:r>
            <a:endParaRPr lang="en-US" b="1" dirty="0" smtClean="0">
              <a:solidFill>
                <a:srgbClr val="CC3399"/>
              </a:solidFill>
            </a:endParaRPr>
          </a:p>
          <a:p>
            <a:pPr marL="137160" indent="0" algn="just">
              <a:buNone/>
            </a:pPr>
            <a:endParaRPr lang="en-US" sz="500" b="1" dirty="0" smtClean="0">
              <a:solidFill>
                <a:srgbClr val="002060"/>
              </a:solidFill>
            </a:endParaRPr>
          </a:p>
          <a:p>
            <a:pPr marL="137160" indent="0" algn="just">
              <a:buNone/>
            </a:pPr>
            <a:endParaRPr lang="en-US" sz="1600" b="1" dirty="0">
              <a:solidFill>
                <a:srgbClr val="002060"/>
              </a:solidFill>
            </a:endParaRPr>
          </a:p>
          <a:p>
            <a:pPr algn="just"/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/>
              <a:t>linimentum</a:t>
            </a:r>
            <a:r>
              <a:rPr lang="en-US" b="1" dirty="0" smtClean="0"/>
              <a:t>  </a:t>
            </a:r>
            <a:r>
              <a:rPr lang="en-US" b="1" dirty="0" err="1" smtClean="0"/>
              <a:t>Synthomycin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b="1" dirty="0" smtClean="0"/>
              <a:t>-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ru-RU" b="1" dirty="0" err="1" smtClean="0"/>
              <a:t>синтомициновая</a:t>
            </a:r>
            <a:r>
              <a:rPr lang="ru-RU" b="1" dirty="0" smtClean="0"/>
              <a:t> мазь</a:t>
            </a:r>
          </a:p>
          <a:p>
            <a:pPr algn="just"/>
            <a:r>
              <a:rPr lang="ru-RU" b="1" dirty="0" smtClean="0"/>
              <a:t>   </a:t>
            </a:r>
            <a:r>
              <a:rPr lang="en-US" b="1" dirty="0" err="1" smtClean="0">
                <a:solidFill>
                  <a:srgbClr val="002060"/>
                </a:solidFill>
              </a:rPr>
              <a:t>Rp</a:t>
            </a:r>
            <a:r>
              <a:rPr lang="en-US" b="1" dirty="0" smtClean="0">
                <a:solidFill>
                  <a:srgbClr val="002060"/>
                </a:solidFill>
              </a:rPr>
              <a:t>.: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Liniment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Synthomycin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endParaRPr lang="en-US" b="1" dirty="0" smtClean="0">
              <a:solidFill>
                <a:srgbClr val="CC3399"/>
              </a:solidFill>
            </a:endParaRPr>
          </a:p>
          <a:p>
            <a:pPr algn="just"/>
            <a:endParaRPr lang="en-US" sz="1600" b="1" dirty="0"/>
          </a:p>
          <a:p>
            <a:pPr algn="just"/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/>
              <a:t>emplastrum</a:t>
            </a:r>
            <a:r>
              <a:rPr lang="en-US" b="1" dirty="0" smtClean="0"/>
              <a:t>   </a:t>
            </a:r>
            <a:r>
              <a:rPr lang="en-US" b="1" dirty="0" err="1" smtClean="0"/>
              <a:t>Plumb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 - </a:t>
            </a:r>
            <a:r>
              <a:rPr lang="ru-RU" b="1" dirty="0" smtClean="0"/>
              <a:t>свинцовый пластырь</a:t>
            </a:r>
            <a:endParaRPr lang="en-US" b="1" dirty="0">
              <a:solidFill>
                <a:srgbClr val="FF0000"/>
              </a:solidFill>
            </a:endParaRPr>
          </a:p>
          <a:p>
            <a:pPr algn="just"/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en-US" b="1" dirty="0" err="1" smtClean="0">
                <a:solidFill>
                  <a:srgbClr val="002060"/>
                </a:solidFill>
              </a:rPr>
              <a:t>Rp</a:t>
            </a:r>
            <a:r>
              <a:rPr lang="en-US" b="1" dirty="0" smtClean="0">
                <a:solidFill>
                  <a:srgbClr val="002060"/>
                </a:solidFill>
              </a:rPr>
              <a:t>.: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Emplastr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b="1" dirty="0" err="1" smtClean="0">
                <a:solidFill>
                  <a:srgbClr val="002060"/>
                </a:solidFill>
              </a:rPr>
              <a:t>Plumb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endParaRPr lang="ru-RU" b="1" dirty="0" smtClean="0">
              <a:solidFill>
                <a:srgbClr val="CC3399"/>
              </a:solidFill>
            </a:endParaRPr>
          </a:p>
          <a:p>
            <a:pPr algn="just"/>
            <a:r>
              <a:rPr lang="en-US" b="1" dirty="0" smtClean="0">
                <a:solidFill>
                  <a:srgbClr val="002060"/>
                </a:solidFill>
              </a:rPr>
              <a:t> </a:t>
            </a:r>
          </a:p>
          <a:p>
            <a:pPr algn="just"/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/>
              <a:t>sirupus</a:t>
            </a:r>
            <a:r>
              <a:rPr lang="en-US" b="1" dirty="0" smtClean="0"/>
              <a:t>   </a:t>
            </a:r>
            <a:r>
              <a:rPr lang="en-US" b="1" dirty="0" err="1" smtClean="0"/>
              <a:t>sacchar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- сахарный сироп</a:t>
            </a:r>
          </a:p>
          <a:p>
            <a:pPr algn="just"/>
            <a:r>
              <a:rPr lang="ru-RU" b="1" dirty="0" smtClean="0"/>
              <a:t>     </a:t>
            </a:r>
            <a:r>
              <a:rPr lang="en-US" b="1" dirty="0" err="1" smtClean="0">
                <a:solidFill>
                  <a:srgbClr val="002060"/>
                </a:solidFill>
              </a:rPr>
              <a:t>Rp</a:t>
            </a:r>
            <a:r>
              <a:rPr lang="en-US" b="1" dirty="0" smtClean="0">
                <a:solidFill>
                  <a:srgbClr val="002060"/>
                </a:solidFill>
              </a:rPr>
              <a:t>.: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en-US" b="1" dirty="0" err="1" smtClean="0">
                <a:solidFill>
                  <a:srgbClr val="002060"/>
                </a:solidFill>
              </a:rPr>
              <a:t>Sirup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b="1" dirty="0" err="1" smtClean="0">
                <a:solidFill>
                  <a:srgbClr val="002060"/>
                </a:solidFill>
              </a:rPr>
              <a:t>sacchar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endParaRPr lang="en-US" b="1" dirty="0" smtClean="0">
              <a:solidFill>
                <a:srgbClr val="CC3399"/>
              </a:solidFill>
            </a:endParaRPr>
          </a:p>
          <a:p>
            <a:pPr algn="just"/>
            <a:endParaRPr lang="en-US" b="1" dirty="0">
              <a:solidFill>
                <a:srgbClr val="FF0000"/>
              </a:solidFill>
            </a:endParaRPr>
          </a:p>
          <a:p>
            <a:pPr algn="just"/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/>
              <a:t>decoctum</a:t>
            </a:r>
            <a:r>
              <a:rPr lang="en-US" b="1" dirty="0" smtClean="0"/>
              <a:t>  </a:t>
            </a:r>
            <a:r>
              <a:rPr lang="en-US" b="1" dirty="0" err="1" smtClean="0"/>
              <a:t>Millefoli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– </a:t>
            </a:r>
            <a:r>
              <a:rPr lang="ru-RU" b="1" dirty="0" smtClean="0"/>
              <a:t>отвар тысячелистника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</a:t>
            </a:r>
            <a:r>
              <a:rPr lang="en-US" sz="2400" b="1" dirty="0" err="1" smtClean="0">
                <a:solidFill>
                  <a:srgbClr val="002060"/>
                </a:solidFill>
              </a:rPr>
              <a:t>Rp</a:t>
            </a:r>
            <a:r>
              <a:rPr lang="en-US" sz="2400" b="1" dirty="0" smtClean="0">
                <a:solidFill>
                  <a:srgbClr val="002060"/>
                </a:solidFill>
              </a:rPr>
              <a:t>.:  </a:t>
            </a:r>
            <a:r>
              <a:rPr lang="en-US" sz="2400" b="1" dirty="0" err="1" smtClean="0">
                <a:solidFill>
                  <a:srgbClr val="002060"/>
                </a:solidFill>
              </a:rPr>
              <a:t>Decoct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r>
              <a:rPr lang="en-US" sz="2400" b="1" dirty="0" err="1" smtClean="0">
                <a:solidFill>
                  <a:srgbClr val="002060"/>
                </a:solidFill>
              </a:rPr>
              <a:t>Millefoli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endParaRPr lang="en-US" sz="2400" b="1" dirty="0" smtClean="0">
              <a:solidFill>
                <a:srgbClr val="CC3399"/>
              </a:solidFill>
            </a:endParaRPr>
          </a:p>
          <a:p>
            <a:pPr algn="just"/>
            <a:r>
              <a:rPr lang="en-US" sz="2400" b="1" dirty="0" smtClean="0">
                <a:solidFill>
                  <a:srgbClr val="002060"/>
                </a:solidFill>
              </a:rPr>
              <a:t> </a:t>
            </a:r>
          </a:p>
          <a:p>
            <a:pPr algn="just"/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b="1" dirty="0" err="1" smtClean="0"/>
              <a:t>decoctum</a:t>
            </a:r>
            <a:r>
              <a:rPr lang="en-US" b="1" dirty="0" smtClean="0"/>
              <a:t> </a:t>
            </a:r>
            <a:r>
              <a:rPr lang="en-US" b="1" dirty="0" err="1" smtClean="0"/>
              <a:t>Absinthi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– </a:t>
            </a:r>
            <a:r>
              <a:rPr lang="ru-RU" b="1" dirty="0" smtClean="0"/>
              <a:t>отвар горькой полыни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en-US" b="1" dirty="0" err="1" smtClean="0">
                <a:solidFill>
                  <a:srgbClr val="002060"/>
                </a:solidFill>
              </a:rPr>
              <a:t>Rp</a:t>
            </a:r>
            <a:r>
              <a:rPr lang="en-US" b="1" dirty="0">
                <a:solidFill>
                  <a:srgbClr val="002060"/>
                </a:solidFill>
              </a:rPr>
              <a:t>.:  </a:t>
            </a:r>
            <a:r>
              <a:rPr lang="en-US" b="1" dirty="0" err="1">
                <a:solidFill>
                  <a:srgbClr val="002060"/>
                </a:solidFill>
              </a:rPr>
              <a:t>Decoct</a:t>
            </a:r>
            <a:r>
              <a:rPr lang="en-US" b="1" dirty="0" err="1">
                <a:solidFill>
                  <a:srgbClr val="CC3399"/>
                </a:solidFill>
              </a:rPr>
              <a:t>i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Absinthi</a:t>
            </a:r>
            <a:r>
              <a:rPr lang="en-US" b="1" dirty="0" err="1" smtClean="0">
                <a:solidFill>
                  <a:srgbClr val="CC3399"/>
                </a:solidFill>
              </a:rPr>
              <a:t>i</a:t>
            </a:r>
            <a:endParaRPr lang="ru-RU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4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FFFF00"/>
                </a:solidFill>
              </a:rPr>
              <a:t>Эталон ответа к заданию </a:t>
            </a:r>
            <a:r>
              <a:rPr lang="en-US" sz="4400" dirty="0">
                <a:solidFill>
                  <a:srgbClr val="FFFF00"/>
                </a:solidFill>
              </a:rPr>
              <a:t> 6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200" b="1" dirty="0" err="1"/>
              <a:t>extractum</a:t>
            </a:r>
            <a:r>
              <a:rPr lang="en-US" sz="2200" b="1" dirty="0"/>
              <a:t>  </a:t>
            </a:r>
            <a:r>
              <a:rPr lang="en-US" sz="2200" b="1" dirty="0" err="1" smtClean="0"/>
              <a:t>Leonur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200" b="1" dirty="0" smtClean="0"/>
              <a:t>–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/>
              <a:t>экстракт пустырника</a:t>
            </a:r>
          </a:p>
          <a:p>
            <a:pPr algn="just"/>
            <a:r>
              <a:rPr lang="ru-RU" sz="2200" b="1" dirty="0"/>
              <a:t> </a:t>
            </a:r>
            <a:r>
              <a:rPr lang="ru-RU" sz="2200" b="1" dirty="0" smtClean="0"/>
              <a:t>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Extract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en-US" sz="2200" b="1" dirty="0" smtClean="0">
                <a:solidFill>
                  <a:srgbClr val="CC3399"/>
                </a:solidFill>
              </a:rPr>
              <a:t> 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Leonur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en-US" sz="2200" b="1" dirty="0" smtClean="0">
              <a:solidFill>
                <a:srgbClr val="CC3399"/>
              </a:solidFill>
            </a:endParaRPr>
          </a:p>
          <a:p>
            <a:pPr marL="137160" indent="0" algn="just">
              <a:buNone/>
            </a:pPr>
            <a:endParaRPr lang="en-US" sz="1000" b="1" dirty="0"/>
          </a:p>
          <a:p>
            <a:pPr marL="137160" indent="0" algn="just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       </a:t>
            </a:r>
            <a:r>
              <a:rPr lang="en-US" sz="2200" b="1" dirty="0" err="1" smtClean="0"/>
              <a:t>infusum</a:t>
            </a:r>
            <a:r>
              <a:rPr lang="en-US" sz="2200" b="1" dirty="0" smtClean="0"/>
              <a:t>   </a:t>
            </a:r>
            <a:r>
              <a:rPr lang="en-US" sz="2200" b="1" dirty="0" err="1" smtClean="0"/>
              <a:t>Uv</a:t>
            </a:r>
            <a:r>
              <a:rPr lang="en-US" sz="2200" b="1" dirty="0" err="1" smtClean="0">
                <a:solidFill>
                  <a:srgbClr val="FF0000"/>
                </a:solidFill>
              </a:rPr>
              <a:t>ae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urs</a:t>
            </a:r>
            <a:r>
              <a:rPr lang="en-US" sz="2200" b="1" dirty="0" err="1" smtClean="0">
                <a:solidFill>
                  <a:srgbClr val="002060"/>
                </a:solidFill>
              </a:rPr>
              <a:t>i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smtClean="0"/>
              <a:t>– </a:t>
            </a:r>
            <a:r>
              <a:rPr lang="ru-RU" sz="2200" b="1" dirty="0" smtClean="0"/>
              <a:t>настой толокнянки</a:t>
            </a:r>
            <a:r>
              <a:rPr lang="en-US" sz="2200" b="1" dirty="0" smtClean="0">
                <a:solidFill>
                  <a:srgbClr val="002060"/>
                </a:solidFill>
              </a:rPr>
              <a:t>  </a:t>
            </a:r>
          </a:p>
          <a:p>
            <a:pPr marL="137160" indent="0" algn="just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        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Infus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en-US" sz="2200" b="1" dirty="0" smtClean="0">
                <a:solidFill>
                  <a:srgbClr val="002060"/>
                </a:solidFill>
              </a:rPr>
              <a:t>  </a:t>
            </a:r>
            <a:r>
              <a:rPr lang="en-US" sz="2200" b="1" dirty="0" err="1" smtClean="0">
                <a:solidFill>
                  <a:srgbClr val="002060"/>
                </a:solidFill>
              </a:rPr>
              <a:t>Uv</a:t>
            </a:r>
            <a:r>
              <a:rPr lang="en-US" sz="2200" b="1" dirty="0" err="1" smtClean="0">
                <a:solidFill>
                  <a:srgbClr val="CC3399"/>
                </a:solidFill>
              </a:rPr>
              <a:t>ae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>
                <a:solidFill>
                  <a:srgbClr val="002060"/>
                </a:solidFill>
              </a:rPr>
              <a:t>ursi</a:t>
            </a:r>
            <a:r>
              <a:rPr lang="en-US" sz="2200" b="1" dirty="0">
                <a:solidFill>
                  <a:srgbClr val="002060"/>
                </a:solidFill>
              </a:rPr>
              <a:t> 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marL="137160" indent="0" algn="just">
              <a:buNone/>
            </a:pPr>
            <a:endParaRPr lang="en-US" sz="2200" b="1" dirty="0">
              <a:solidFill>
                <a:srgbClr val="002060"/>
              </a:solidFill>
            </a:endParaRPr>
          </a:p>
          <a:p>
            <a:pPr marL="137160" indent="0" algn="just">
              <a:buNone/>
            </a:pPr>
            <a:r>
              <a:rPr lang="en-US" sz="2200" b="1" dirty="0" smtClean="0"/>
              <a:t>        </a:t>
            </a:r>
            <a:r>
              <a:rPr lang="en-US" sz="2200" b="1" dirty="0" err="1" smtClean="0"/>
              <a:t>infusum</a:t>
            </a:r>
            <a:r>
              <a:rPr lang="en-US" sz="2200" b="1" dirty="0" smtClean="0"/>
              <a:t>  </a:t>
            </a:r>
            <a:r>
              <a:rPr lang="en-US" sz="2200" b="1" dirty="0" err="1" smtClean="0"/>
              <a:t>Strychn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/>
              <a:t> – </a:t>
            </a:r>
            <a:r>
              <a:rPr lang="ru-RU" sz="2200" b="1" dirty="0" smtClean="0"/>
              <a:t>настой чилибухи</a:t>
            </a:r>
            <a:endParaRPr lang="en-US" sz="2200" b="1" dirty="0"/>
          </a:p>
          <a:p>
            <a:pPr algn="just"/>
            <a:r>
              <a:rPr lang="ru-RU" sz="2200" b="1" dirty="0" smtClean="0">
                <a:solidFill>
                  <a:srgbClr val="002060"/>
                </a:solidFill>
              </a:rPr>
              <a:t>   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Infus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ru-RU" sz="2200" b="1" dirty="0" smtClean="0">
                <a:solidFill>
                  <a:srgbClr val="CC3399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Strychn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ru-RU" sz="2200" b="1" dirty="0" smtClean="0">
              <a:solidFill>
                <a:srgbClr val="CC3399"/>
              </a:solidFill>
            </a:endParaRPr>
          </a:p>
          <a:p>
            <a:pPr algn="just"/>
            <a:endParaRPr lang="ru-RU" sz="2200" b="1" dirty="0" smtClean="0">
              <a:solidFill>
                <a:srgbClr val="CC3399"/>
              </a:solidFill>
            </a:endParaRP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</a:rPr>
              <a:t>   </a:t>
            </a:r>
            <a:r>
              <a:rPr lang="en-US" sz="2200" b="1" dirty="0" err="1" smtClean="0"/>
              <a:t>succus</a:t>
            </a:r>
            <a:r>
              <a:rPr lang="en-US" sz="2200" b="1" dirty="0" smtClean="0"/>
              <a:t>  </a:t>
            </a:r>
            <a:r>
              <a:rPr lang="en-US" sz="2200" b="1" dirty="0" err="1" smtClean="0"/>
              <a:t>Rhe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200" b="1" dirty="0" smtClean="0"/>
              <a:t>– </a:t>
            </a:r>
            <a:r>
              <a:rPr lang="ru-RU" sz="2200" b="1" dirty="0" smtClean="0"/>
              <a:t>сок ревеня</a:t>
            </a:r>
          </a:p>
          <a:p>
            <a:pPr algn="just"/>
            <a:r>
              <a:rPr lang="ru-RU" sz="2200" b="1" dirty="0" smtClean="0"/>
              <a:t>    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Succ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Rhe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ru-RU" sz="2200" b="1" dirty="0" smtClean="0">
              <a:solidFill>
                <a:srgbClr val="CC3399"/>
              </a:solidFill>
            </a:endParaRPr>
          </a:p>
          <a:p>
            <a:pPr algn="just"/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r>
              <a:rPr lang="en-US" sz="2200" b="1" dirty="0" smtClean="0">
                <a:solidFill>
                  <a:srgbClr val="CC3399"/>
                </a:solidFill>
              </a:rPr>
              <a:t>    </a:t>
            </a:r>
            <a:r>
              <a:rPr lang="en-US" sz="2400" b="1" dirty="0"/>
              <a:t>folium  </a:t>
            </a:r>
            <a:r>
              <a:rPr lang="en-US" sz="2400" b="1" dirty="0" err="1" smtClean="0"/>
              <a:t>Senn</a:t>
            </a:r>
            <a:r>
              <a:rPr lang="en-US" sz="2400" b="1" dirty="0" err="1" smtClean="0">
                <a:solidFill>
                  <a:srgbClr val="FF0000"/>
                </a:solidFill>
              </a:rPr>
              <a:t>ae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лист </a:t>
            </a:r>
            <a:r>
              <a:rPr lang="ru-RU" sz="2400" b="1" dirty="0" err="1" smtClean="0"/>
              <a:t>Сенны</a:t>
            </a:r>
            <a:endParaRPr lang="ru-RU" sz="2400" b="1" dirty="0" smtClean="0"/>
          </a:p>
          <a:p>
            <a:pPr algn="just"/>
            <a:r>
              <a:rPr lang="ru-RU" sz="2400" b="1" dirty="0"/>
              <a:t> </a:t>
            </a:r>
            <a:r>
              <a:rPr lang="ru-RU" sz="2400" b="1" dirty="0" smtClean="0"/>
              <a:t>      </a:t>
            </a:r>
            <a:r>
              <a:rPr lang="en-US" sz="2400" b="1" dirty="0" err="1" smtClean="0">
                <a:solidFill>
                  <a:srgbClr val="002060"/>
                </a:solidFill>
              </a:rPr>
              <a:t>Rp</a:t>
            </a:r>
            <a:r>
              <a:rPr lang="en-US" sz="2400" b="1" dirty="0" smtClean="0">
                <a:solidFill>
                  <a:srgbClr val="002060"/>
                </a:solidFill>
              </a:rPr>
              <a:t>.: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Foli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Senn</a:t>
            </a:r>
            <a:r>
              <a:rPr lang="en-US" sz="2400" b="1" dirty="0" err="1" smtClean="0">
                <a:solidFill>
                  <a:srgbClr val="CC3399"/>
                </a:solidFill>
              </a:rPr>
              <a:t>ae</a:t>
            </a:r>
            <a:endParaRPr lang="en-US" sz="2200" b="1" dirty="0">
              <a:solidFill>
                <a:srgbClr val="CC3399"/>
              </a:solidFill>
            </a:endParaRPr>
          </a:p>
          <a:p>
            <a:pPr algn="just"/>
            <a:endParaRPr lang="en-US" sz="2200" b="1" dirty="0">
              <a:solidFill>
                <a:srgbClr val="CC3399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817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FF00"/>
                </a:solidFill>
              </a:rPr>
              <a:t>Эталон ответа к заданию </a:t>
            </a:r>
            <a:r>
              <a:rPr lang="en-US" sz="4000" dirty="0">
                <a:solidFill>
                  <a:srgbClr val="FFFF00"/>
                </a:solidFill>
              </a:rPr>
              <a:t>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200" b="1" dirty="0"/>
              <a:t>folium 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Urtic</a:t>
            </a:r>
            <a:r>
              <a:rPr lang="en-US" sz="2200" b="1" dirty="0" err="1" smtClean="0">
                <a:solidFill>
                  <a:srgbClr val="FF0000"/>
                </a:solidFill>
              </a:rPr>
              <a:t>ae</a:t>
            </a:r>
            <a:r>
              <a:rPr lang="en-US" sz="2200" b="1" dirty="0" smtClean="0">
                <a:solidFill>
                  <a:srgbClr val="002060"/>
                </a:solidFill>
              </a:rPr>
              <a:t>  </a:t>
            </a:r>
            <a:r>
              <a:rPr lang="ru-RU" sz="2200" b="1" dirty="0" smtClean="0"/>
              <a:t>- лист крапивы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Foli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Urtic</a:t>
            </a:r>
            <a:r>
              <a:rPr lang="en-US" sz="2200" b="1" dirty="0" err="1" smtClean="0">
                <a:solidFill>
                  <a:srgbClr val="CC3399"/>
                </a:solidFill>
              </a:rPr>
              <a:t>ae</a:t>
            </a:r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endParaRPr lang="en-US" sz="1100" b="1" dirty="0">
              <a:solidFill>
                <a:srgbClr val="002060"/>
              </a:solidFill>
            </a:endParaRPr>
          </a:p>
          <a:p>
            <a:pPr algn="just"/>
            <a:r>
              <a:rPr lang="en-US" sz="2200" b="1" dirty="0" smtClean="0"/>
              <a:t>folium  </a:t>
            </a:r>
            <a:r>
              <a:rPr lang="en-US" sz="2200" b="1" dirty="0" err="1" smtClean="0"/>
              <a:t>Alo</a:t>
            </a:r>
            <a:r>
              <a:rPr lang="en-US" sz="2200" b="1" dirty="0" err="1" smtClean="0">
                <a:solidFill>
                  <a:srgbClr val="FF0000"/>
                </a:solidFill>
              </a:rPr>
              <a:t>ës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200" b="1" dirty="0" smtClean="0"/>
              <a:t>– </a:t>
            </a:r>
            <a:r>
              <a:rPr lang="ru-RU" sz="2200" b="1" dirty="0" smtClean="0"/>
              <a:t>лист Алоэ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</a:rPr>
              <a:t>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Foli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Alo</a:t>
            </a:r>
            <a:r>
              <a:rPr lang="en-US" sz="2200" b="1" dirty="0" err="1" smtClean="0">
                <a:solidFill>
                  <a:srgbClr val="CC3399"/>
                </a:solidFill>
              </a:rPr>
              <a:t>ës</a:t>
            </a:r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endParaRPr lang="en-US" b="1" dirty="0" smtClean="0">
              <a:solidFill>
                <a:srgbClr val="002060"/>
              </a:solidFill>
            </a:endParaRPr>
          </a:p>
          <a:p>
            <a:pPr algn="just"/>
            <a:r>
              <a:rPr lang="en-US" sz="2200" b="1" dirty="0" smtClean="0"/>
              <a:t>folia  </a:t>
            </a:r>
            <a:r>
              <a:rPr lang="en-US" sz="2200" b="1" dirty="0" err="1" smtClean="0"/>
              <a:t>Kalancho</a:t>
            </a:r>
            <a:r>
              <a:rPr lang="en-US" sz="2200" b="1" dirty="0" err="1" smtClean="0">
                <a:solidFill>
                  <a:srgbClr val="FF0000"/>
                </a:solidFill>
              </a:rPr>
              <a:t>ës</a:t>
            </a:r>
            <a:r>
              <a:rPr lang="en-US" sz="2200" b="1" dirty="0" smtClean="0"/>
              <a:t> – </a:t>
            </a:r>
            <a:r>
              <a:rPr lang="ru-RU" sz="2200" b="1" dirty="0" smtClean="0"/>
              <a:t>листья  </a:t>
            </a:r>
            <a:r>
              <a:rPr lang="ru-RU" sz="2200" b="1" dirty="0" err="1" smtClean="0"/>
              <a:t>каланхоэ</a:t>
            </a:r>
            <a:endParaRPr lang="ru-RU" sz="2200" b="1" dirty="0" smtClean="0"/>
          </a:p>
          <a:p>
            <a:pPr algn="just"/>
            <a:r>
              <a:rPr lang="ru-RU" sz="2200" b="1" dirty="0"/>
              <a:t> </a:t>
            </a:r>
            <a:r>
              <a:rPr lang="ru-RU" sz="2200" b="1" dirty="0" smtClean="0"/>
              <a:t>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Foli</a:t>
            </a:r>
            <a:r>
              <a:rPr lang="en-US" sz="2200" b="1" dirty="0" err="1" smtClean="0">
                <a:solidFill>
                  <a:srgbClr val="CC3399"/>
                </a:solidFill>
              </a:rPr>
              <a:t>orum</a:t>
            </a:r>
            <a:r>
              <a:rPr lang="en-US" sz="2200" b="1" dirty="0" smtClean="0">
                <a:solidFill>
                  <a:srgbClr val="CC3399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Kalancho</a:t>
            </a:r>
            <a:r>
              <a:rPr lang="en-US" sz="2200" b="1" dirty="0" err="1" smtClean="0">
                <a:solidFill>
                  <a:srgbClr val="FF0000"/>
                </a:solidFill>
              </a:rPr>
              <a:t>ës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algn="just"/>
            <a:endParaRPr lang="en-US" sz="2200" b="1" dirty="0">
              <a:solidFill>
                <a:srgbClr val="FF0000"/>
              </a:solidFill>
            </a:endParaRPr>
          </a:p>
          <a:p>
            <a:pPr algn="just"/>
            <a:r>
              <a:rPr lang="en-US" sz="2200" b="1" dirty="0" err="1" smtClean="0"/>
              <a:t>gemmae</a:t>
            </a:r>
            <a:r>
              <a:rPr lang="en-US" sz="2200" b="1" dirty="0" smtClean="0"/>
              <a:t>  </a:t>
            </a:r>
            <a:r>
              <a:rPr lang="en-US" sz="2200" b="1" dirty="0" err="1" smtClean="0"/>
              <a:t>Pin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/>
              <a:t> – </a:t>
            </a:r>
            <a:r>
              <a:rPr lang="ru-RU" sz="2200" b="1" dirty="0" smtClean="0"/>
              <a:t>почки сосны</a:t>
            </a:r>
          </a:p>
          <a:p>
            <a:pPr algn="just"/>
            <a:r>
              <a:rPr lang="ru-RU" sz="2200" b="1" dirty="0"/>
              <a:t> </a:t>
            </a:r>
            <a:r>
              <a:rPr lang="ru-RU" sz="2200" b="1" dirty="0" smtClean="0"/>
              <a:t>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Gemm</a:t>
            </a:r>
            <a:r>
              <a:rPr lang="en-US" sz="2200" b="1" dirty="0" err="1" smtClean="0">
                <a:solidFill>
                  <a:srgbClr val="CC3399"/>
                </a:solidFill>
              </a:rPr>
              <a:t>arum</a:t>
            </a:r>
            <a:r>
              <a:rPr lang="en-US" sz="2200" b="1" dirty="0" smtClean="0"/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Pin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endParaRPr lang="ru-RU" sz="2200" b="1" dirty="0" smtClean="0">
              <a:solidFill>
                <a:srgbClr val="CC3399"/>
              </a:solidFill>
            </a:endParaRPr>
          </a:p>
          <a:p>
            <a:pPr algn="just"/>
            <a:r>
              <a:rPr lang="en-US" sz="2200" b="1" dirty="0" err="1" smtClean="0"/>
              <a:t>baccae</a:t>
            </a:r>
            <a:r>
              <a:rPr lang="en-US" sz="2200" b="1" dirty="0" smtClean="0"/>
              <a:t>  </a:t>
            </a:r>
            <a:r>
              <a:rPr lang="en-US" sz="2200" b="1" dirty="0" err="1" smtClean="0"/>
              <a:t>Crataeg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/>
              <a:t> – </a:t>
            </a:r>
            <a:r>
              <a:rPr lang="ru-RU" sz="2200" b="1" dirty="0" smtClean="0"/>
              <a:t>ягоды боярышника</a:t>
            </a:r>
          </a:p>
          <a:p>
            <a:pPr algn="just"/>
            <a:r>
              <a:rPr lang="ru-RU" sz="2200" b="1" dirty="0" smtClean="0"/>
              <a:t>   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</a:t>
            </a:r>
            <a:r>
              <a:rPr lang="en-US" sz="2200" b="1" dirty="0" err="1" smtClean="0">
                <a:solidFill>
                  <a:srgbClr val="002060"/>
                </a:solidFill>
              </a:rPr>
              <a:t>Bacc</a:t>
            </a:r>
            <a:r>
              <a:rPr lang="en-US" sz="2200" b="1" dirty="0" err="1" smtClean="0">
                <a:solidFill>
                  <a:srgbClr val="CC3399"/>
                </a:solidFill>
              </a:rPr>
              <a:t>arum</a:t>
            </a:r>
            <a:r>
              <a:rPr lang="en-US" sz="2200" b="1" dirty="0" smtClean="0">
                <a:solidFill>
                  <a:srgbClr val="CC3399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Crataeg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endParaRPr lang="en-US" sz="2200" b="1" dirty="0" smtClean="0">
              <a:solidFill>
                <a:srgbClr val="CC3399"/>
              </a:solidFill>
            </a:endParaRPr>
          </a:p>
          <a:p>
            <a:pPr algn="just"/>
            <a:r>
              <a:rPr lang="en-US" sz="2200" b="1" dirty="0">
                <a:solidFill>
                  <a:srgbClr val="CC3399"/>
                </a:solidFill>
              </a:rPr>
              <a:t> </a:t>
            </a:r>
            <a:r>
              <a:rPr lang="en-US" sz="2200" b="1" dirty="0" err="1" smtClean="0"/>
              <a:t>baccae</a:t>
            </a:r>
            <a:r>
              <a:rPr lang="en-US" sz="2200" b="1" dirty="0" smtClean="0"/>
              <a:t>  </a:t>
            </a:r>
            <a:r>
              <a:rPr lang="en-US" sz="2200" b="1" dirty="0" err="1" smtClean="0"/>
              <a:t>Sorb</a:t>
            </a:r>
            <a:r>
              <a:rPr lang="en-US" sz="2200" b="1" dirty="0" err="1" smtClean="0">
                <a:solidFill>
                  <a:srgbClr val="FF0000"/>
                </a:solidFill>
              </a:rPr>
              <a:t>i</a:t>
            </a:r>
            <a:r>
              <a:rPr lang="en-US" sz="2200" b="1" dirty="0" smtClean="0"/>
              <a:t>  - </a:t>
            </a:r>
            <a:r>
              <a:rPr lang="ru-RU" sz="2200" b="1" dirty="0" smtClean="0"/>
              <a:t>ягоды  рябины</a:t>
            </a:r>
          </a:p>
          <a:p>
            <a:pPr algn="just"/>
            <a:r>
              <a:rPr lang="ru-RU" sz="2200" b="1" dirty="0"/>
              <a:t> </a:t>
            </a:r>
            <a:r>
              <a:rPr lang="ru-RU" sz="2200" b="1" dirty="0" smtClean="0"/>
              <a:t>   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.:  </a:t>
            </a:r>
            <a:r>
              <a:rPr lang="en-US" sz="2200" b="1" dirty="0" err="1" smtClean="0">
                <a:solidFill>
                  <a:srgbClr val="002060"/>
                </a:solidFill>
              </a:rPr>
              <a:t>Bacc</a:t>
            </a:r>
            <a:r>
              <a:rPr lang="en-US" sz="2200" b="1" dirty="0" err="1" smtClean="0">
                <a:solidFill>
                  <a:srgbClr val="CC3399"/>
                </a:solidFill>
              </a:rPr>
              <a:t>arum</a:t>
            </a:r>
            <a:r>
              <a:rPr lang="en-US" sz="2200" b="1" dirty="0" smtClean="0">
                <a:solidFill>
                  <a:srgbClr val="CC3399"/>
                </a:solidFill>
              </a:rPr>
              <a:t>  </a:t>
            </a:r>
            <a:r>
              <a:rPr lang="en-US" sz="2200" b="1" dirty="0" err="1" smtClean="0">
                <a:solidFill>
                  <a:srgbClr val="002060"/>
                </a:solidFill>
              </a:rPr>
              <a:t>Sorb</a:t>
            </a:r>
            <a:r>
              <a:rPr lang="en-US" sz="2200" b="1" dirty="0" err="1" smtClean="0">
                <a:solidFill>
                  <a:srgbClr val="CC3399"/>
                </a:solidFill>
              </a:rPr>
              <a:t>i</a:t>
            </a:r>
            <a:endParaRPr lang="en-US" sz="2200" b="1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367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96448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Ко </a:t>
            </a:r>
            <a:r>
              <a:rPr lang="en-US" sz="4000" b="1" dirty="0">
                <a:solidFill>
                  <a:schemeClr val="bg1"/>
                </a:solidFill>
              </a:rPr>
              <a:t>II</a:t>
            </a:r>
            <a:r>
              <a:rPr lang="ru-RU" sz="4000" b="1" dirty="0">
                <a:solidFill>
                  <a:schemeClr val="bg1"/>
                </a:solidFill>
              </a:rPr>
              <a:t> склонению относятся существительные </a:t>
            </a:r>
            <a:r>
              <a:rPr lang="en-US" sz="4000" b="1" dirty="0" smtClean="0">
                <a:solidFill>
                  <a:srgbClr val="FF0000"/>
                </a:solidFill>
              </a:rPr>
              <a:t>m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(муж</a:t>
            </a:r>
            <a:r>
              <a:rPr lang="en-US" sz="4000" b="1" dirty="0">
                <a:solidFill>
                  <a:schemeClr val="bg1"/>
                </a:solidFill>
              </a:rPr>
              <a:t>c</a:t>
            </a:r>
            <a:r>
              <a:rPr lang="ru-RU" sz="4000" b="1" dirty="0">
                <a:solidFill>
                  <a:schemeClr val="bg1"/>
                </a:solidFill>
              </a:rPr>
              <a:t>кого рода) </a:t>
            </a:r>
            <a:r>
              <a:rPr lang="ru-RU" sz="4000" b="1" dirty="0" smtClean="0">
                <a:solidFill>
                  <a:schemeClr val="bg1"/>
                </a:solidFill>
              </a:rPr>
              <a:t>и </a:t>
            </a:r>
            <a:r>
              <a:rPr lang="en-US" sz="4000" b="1" dirty="0">
                <a:solidFill>
                  <a:srgbClr val="FF0000"/>
                </a:solidFill>
              </a:rPr>
              <a:t>n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(среднего рода</a:t>
            </a:r>
            <a:r>
              <a:rPr lang="ru-RU" sz="4000" b="1" dirty="0" smtClean="0">
                <a:solidFill>
                  <a:schemeClr val="bg1"/>
                </a:solidFill>
              </a:rPr>
              <a:t>), оканчивающиеся в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Gen. </a:t>
            </a:r>
            <a:r>
              <a:rPr lang="en-US" sz="4000" b="1" dirty="0" err="1" smtClean="0">
                <a:solidFill>
                  <a:schemeClr val="bg1"/>
                </a:solidFill>
              </a:rPr>
              <a:t>singularis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на </a:t>
            </a:r>
            <a:r>
              <a:rPr lang="en-US" sz="4000" b="1" dirty="0" smtClean="0">
                <a:solidFill>
                  <a:srgbClr val="FF0000"/>
                </a:solidFill>
              </a:rPr>
              <a:t>– i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endParaRPr lang="ru-RU" sz="4000" b="1" dirty="0">
              <a:solidFill>
                <a:schemeClr val="bg1"/>
              </a:solidFill>
            </a:endParaRPr>
          </a:p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В </a:t>
            </a:r>
            <a:r>
              <a:rPr lang="en-US" sz="4000" b="1" dirty="0">
                <a:solidFill>
                  <a:schemeClr val="bg1"/>
                </a:solidFill>
              </a:rPr>
              <a:t>Nom</a:t>
            </a:r>
            <a:r>
              <a:rPr lang="ru-RU" sz="4000" b="1" dirty="0" smtClean="0">
                <a:solidFill>
                  <a:schemeClr val="bg1"/>
                </a:solidFill>
              </a:rPr>
              <a:t>. </a:t>
            </a:r>
            <a:r>
              <a:rPr lang="en-US" sz="4000" b="1" dirty="0" err="1" smtClean="0">
                <a:solidFill>
                  <a:schemeClr val="bg1"/>
                </a:solidFill>
              </a:rPr>
              <a:t>singularis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существительные мужского рода оканчиваются </a:t>
            </a:r>
            <a:r>
              <a:rPr lang="ru-RU" sz="3600" b="1" dirty="0">
                <a:solidFill>
                  <a:schemeClr val="bg1"/>
                </a:solidFill>
              </a:rPr>
              <a:t>на </a:t>
            </a:r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–</a:t>
            </a:r>
            <a:r>
              <a:rPr lang="en-US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</a:t>
            </a:r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3600" b="1" dirty="0">
                <a:solidFill>
                  <a:schemeClr val="bg1"/>
                </a:solidFill>
              </a:rPr>
              <a:t>реже </a:t>
            </a:r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36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er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; а среднего рода </a:t>
            </a:r>
            <a:r>
              <a:rPr lang="ru-RU" sz="3600" b="1" dirty="0">
                <a:solidFill>
                  <a:schemeClr val="bg1"/>
                </a:solidFill>
              </a:rPr>
              <a:t>на </a:t>
            </a:r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–</a:t>
            </a:r>
            <a:r>
              <a:rPr lang="en-US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um</a:t>
            </a:r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365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bg1"/>
                </a:solidFill>
              </a:rPr>
              <a:t>Словарная форма существительных </a:t>
            </a:r>
            <a:br>
              <a:rPr lang="ru-RU" sz="3400" dirty="0" smtClean="0">
                <a:solidFill>
                  <a:schemeClr val="bg1"/>
                </a:solidFill>
              </a:rPr>
            </a:br>
            <a:r>
              <a:rPr lang="en-US" sz="3400" dirty="0" smtClean="0">
                <a:solidFill>
                  <a:schemeClr val="bg1"/>
                </a:solidFill>
              </a:rPr>
              <a:t>II</a:t>
            </a:r>
            <a:r>
              <a:rPr lang="ru-RU" sz="3400" dirty="0" smtClean="0">
                <a:solidFill>
                  <a:schemeClr val="bg1"/>
                </a:solidFill>
              </a:rPr>
              <a:t> склонения.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>
                <a:ln w="50800"/>
                <a:solidFill>
                  <a:schemeClr val="bg1"/>
                </a:solidFill>
                <a:latin typeface="+mj-lt"/>
              </a:rPr>
              <a:t>Словарная форма существительного состоит из трех компонентов: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Существительное в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Bodoni MT" pitchFamily="18" charset="0"/>
              </a:rPr>
              <a:t>Nom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.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Bodoni MT" pitchFamily="18" charset="0"/>
              </a:rPr>
              <a:t>Sing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Окончание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Bodoni MT" pitchFamily="18" charset="0"/>
              </a:rPr>
              <a:t>Gen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.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Bodoni MT" pitchFamily="18" charset="0"/>
              </a:rPr>
              <a:t>Sing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Род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sirŭpus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m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сироп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muscŭlus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m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мышца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puer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ĕri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мальчик, ребенок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oleum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n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decoctum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n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отвар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9900"/>
                </a:solidFill>
              </a:rPr>
              <a:t>Падежные окончания  2-го склонения.</a:t>
            </a:r>
            <a:endParaRPr lang="ru-RU" sz="4000" dirty="0">
              <a:solidFill>
                <a:srgbClr val="FF99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0150101"/>
              </p:ext>
            </p:extLst>
          </p:nvPr>
        </p:nvGraphicFramePr>
        <p:xfrm>
          <a:off x="539552" y="2132856"/>
          <a:ext cx="8229600" cy="37556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Casus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Singularis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Pluralis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Masculīnum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Neutrum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Masculīnum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Neutrum</a:t>
                      </a:r>
                      <a:endParaRPr lang="ru-RU" dirty="0" smtClean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Nom.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C00000"/>
                          </a:solidFill>
                        </a:rPr>
                        <a:t>us, </a:t>
                      </a:r>
                      <a:r>
                        <a:rPr lang="en-US" sz="2300" b="1" dirty="0" err="1" smtClean="0">
                          <a:solidFill>
                            <a:srgbClr val="C00000"/>
                          </a:solidFill>
                        </a:rPr>
                        <a:t>er</a:t>
                      </a:r>
                      <a:endParaRPr lang="ru-RU" sz="23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C00000"/>
                          </a:solidFill>
                        </a:rPr>
                        <a:t>um</a:t>
                      </a:r>
                      <a:endParaRPr lang="ru-RU" sz="23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3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3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2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2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1" dirty="0" err="1" smtClean="0">
                          <a:solidFill>
                            <a:srgbClr val="00B050"/>
                          </a:solidFill>
                        </a:rPr>
                        <a:t>ōrum</a:t>
                      </a:r>
                      <a:endParaRPr lang="ru-RU" sz="23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="1" dirty="0" err="1" smtClean="0">
                          <a:solidFill>
                            <a:srgbClr val="00B050"/>
                          </a:solidFill>
                        </a:rPr>
                        <a:t>ōrum</a:t>
                      </a:r>
                      <a:endParaRPr lang="ru-RU" sz="23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ru-RU" sz="23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Abl.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Задание № 1</a:t>
            </a:r>
            <a:br>
              <a:rPr lang="ru-RU" sz="31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u="sng" kern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/>
              </a:rPr>
              <a:t>Допишите </a:t>
            </a:r>
            <a:r>
              <a:rPr lang="ru-RU" sz="2200" u="sng" kern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словарную</a:t>
            </a:r>
            <a:r>
              <a:rPr lang="ru-RU" sz="2200" u="sng" kern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/>
              </a:rPr>
              <a:t> форму существительным</a:t>
            </a:r>
            <a:r>
              <a:rPr lang="en-US" sz="2200" u="sng" kern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  <a:cs typeface="Arial"/>
              </a:rPr>
              <a:t> II</a:t>
            </a:r>
            <a:r>
              <a:rPr lang="ru-RU" sz="2200" u="sng" kern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/>
              </a:rPr>
              <a:t> склонения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oleum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, …, n</a:t>
            </a: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musculus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, i, …</a:t>
            </a: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Absinthi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…, i, n</a:t>
            </a: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rect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…, i, n</a:t>
            </a:r>
          </a:p>
          <a:p>
            <a:pPr>
              <a:lnSpc>
                <a:spcPct val="80000"/>
              </a:lnSpc>
            </a:pP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succus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…, m</a:t>
            </a: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globulus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, i, …</a:t>
            </a:r>
          </a:p>
          <a:p>
            <a:pPr>
              <a:lnSpc>
                <a:spcPct val="80000"/>
              </a:lnSpc>
            </a:pP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acidum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, …,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n</a:t>
            </a:r>
          </a:p>
          <a:p>
            <a:pPr>
              <a:lnSpc>
                <a:spcPct val="80000"/>
              </a:lnSpc>
            </a:pP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Leonurus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i, …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unguent…, i, n</a:t>
            </a:r>
          </a:p>
          <a:p>
            <a:pPr>
              <a:lnSpc>
                <a:spcPct val="80000"/>
              </a:lnSpc>
            </a:pP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decoctum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…, n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785395"/>
          </a:xfrm>
        </p:spPr>
        <p:txBody>
          <a:bodyPr>
            <a:normAutofit lnSpcReduction="10000"/>
          </a:bodyPr>
          <a:lstStyle/>
          <a:p>
            <a:r>
              <a:rPr lang="ru-RU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Эталон  ответа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oleum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musculus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i, 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Absinthi</a:t>
            </a:r>
            <a:r>
              <a:rPr lang="en-US" sz="2400" dirty="0" err="1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i, 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rect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i, 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succus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globulus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i, 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acidum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dirty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Leonurus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i, </a:t>
            </a:r>
            <a:r>
              <a:rPr lang="en-US" sz="2400" dirty="0" smtClean="0">
                <a:solidFill>
                  <a:srgbClr val="E41F0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unguent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um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i, 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ln w="50800"/>
              </a:rPr>
              <a:t>decoctum</a:t>
            </a:r>
            <a:r>
              <a:rPr lang="en-US" sz="2400" dirty="0" smtClean="0">
                <a:ln w="50800"/>
              </a:rPr>
              <a:t>,</a:t>
            </a:r>
            <a:r>
              <a:rPr lang="en-US" sz="2400" b="1" dirty="0" smtClean="0">
                <a:ln w="50800"/>
              </a:rPr>
              <a:t> </a:t>
            </a:r>
            <a:r>
              <a:rPr lang="en-US" sz="2400" b="1" dirty="0" smtClean="0">
                <a:ln w="50800"/>
                <a:solidFill>
                  <a:srgbClr val="FF0000"/>
                </a:solidFill>
              </a:rPr>
              <a:t>i</a:t>
            </a:r>
            <a:r>
              <a:rPr lang="en-US" sz="2400" b="1" smtClean="0">
                <a:ln w="50800"/>
                <a:solidFill>
                  <a:srgbClr val="FF0000"/>
                </a:solidFill>
              </a:rPr>
              <a:t>, </a:t>
            </a:r>
            <a:r>
              <a:rPr lang="en-US" sz="2400" smtClean="0">
                <a:ln w="50800"/>
              </a:rPr>
              <a:t>n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296144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Задание № 2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образуйте  множественное  число  существительных</a:t>
            </a:r>
            <a:r>
              <a:rPr 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мужского рода,</a:t>
            </a:r>
            <a:r>
              <a:rPr 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 проговорите и запишите в тетрадь: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640960" cy="410445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</a:rPr>
              <a:t>)  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a)</a:t>
            </a:r>
            <a:r>
              <a:rPr lang="en-US" sz="2400" b="1" dirty="0" err="1" smtClean="0">
                <a:solidFill>
                  <a:srgbClr val="002060"/>
                </a:solidFill>
              </a:rPr>
              <a:t>globulus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sirupus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succus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numerus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morbus</a:t>
            </a:r>
            <a:r>
              <a:rPr lang="en-US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nervus</a:t>
            </a:r>
            <a:r>
              <a:rPr lang="en-US" sz="2400" b="1" dirty="0" smtClean="0">
                <a:solidFill>
                  <a:srgbClr val="002060"/>
                </a:solidFill>
              </a:rPr>
              <a:t>,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r>
              <a:rPr lang="en-US" sz="2400" b="1" dirty="0" err="1" smtClean="0">
                <a:solidFill>
                  <a:srgbClr val="002060"/>
                </a:solidFill>
              </a:rPr>
              <a:t>musculus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b) </a:t>
            </a:r>
            <a:r>
              <a:rPr lang="ru-RU" sz="2400" b="1" dirty="0" smtClean="0">
                <a:solidFill>
                  <a:srgbClr val="002060"/>
                </a:solidFill>
              </a:rPr>
              <a:t>соки, палочки, луковицы, подснежники, нервы, глаза</a:t>
            </a:r>
          </a:p>
          <a:p>
            <a:pPr algn="just">
              <a:spcBef>
                <a:spcPts val="0"/>
              </a:spcBef>
            </a:pPr>
            <a:endParaRPr lang="ru-RU" sz="1000" b="1" i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spcBef>
                <a:spcPts val="0"/>
              </a:spcBef>
            </a:pPr>
            <a:endParaRPr lang="ru-RU" sz="2400" b="1" i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spcBef>
                <a:spcPts val="0"/>
              </a:spcBef>
            </a:pPr>
            <a:r>
              <a:rPr lang="ru-RU" sz="2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Эталон  </a:t>
            </a:r>
            <a:r>
              <a:rPr lang="ru-RU" sz="24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ответа</a:t>
            </a:r>
          </a:p>
          <a:p>
            <a:pPr algn="just">
              <a:spcBef>
                <a:spcPts val="0"/>
              </a:spcBef>
            </a:pPr>
            <a:r>
              <a:rPr lang="en-US" sz="2400" b="1" dirty="0" smtClean="0">
                <a:solidFill>
                  <a:srgbClr val="FFC000"/>
                </a:solidFill>
              </a:rPr>
              <a:t>a)</a:t>
            </a:r>
            <a:r>
              <a:rPr lang="en-US" sz="2400" b="1" dirty="0" err="1" smtClean="0">
                <a:solidFill>
                  <a:srgbClr val="FFC000"/>
                </a:solidFill>
              </a:rPr>
              <a:t>globul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sirup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succ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numer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morb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nerv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en-US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muscul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endParaRPr lang="en-US" sz="2400" b="1" dirty="0" smtClean="0">
              <a:solidFill>
                <a:srgbClr val="CC3399"/>
              </a:solidFill>
            </a:endParaRPr>
          </a:p>
          <a:p>
            <a:pPr algn="just">
              <a:spcBef>
                <a:spcPts val="0"/>
              </a:spcBef>
            </a:pPr>
            <a:endParaRPr lang="en-US" sz="1600" b="1" dirty="0">
              <a:solidFill>
                <a:srgbClr val="FFC000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2400" b="1" dirty="0" smtClean="0">
                <a:solidFill>
                  <a:srgbClr val="FFC000"/>
                </a:solidFill>
              </a:rPr>
              <a:t>b) </a:t>
            </a:r>
            <a:r>
              <a:rPr lang="en-US" sz="2400" b="1" dirty="0" err="1" smtClean="0">
                <a:solidFill>
                  <a:srgbClr val="FFC000"/>
                </a:solidFill>
              </a:rPr>
              <a:t>succ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ru-RU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smtClean="0">
                <a:solidFill>
                  <a:srgbClr val="FFC000"/>
                </a:solidFill>
              </a:rPr>
              <a:t>bacill</a:t>
            </a:r>
            <a:r>
              <a:rPr lang="en-US" sz="2400" b="1" dirty="0" smtClean="0">
                <a:solidFill>
                  <a:srgbClr val="CC3399"/>
                </a:solidFill>
              </a:rPr>
              <a:t>i</a:t>
            </a:r>
            <a:r>
              <a:rPr lang="ru-RU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bulb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ru-RU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Galanth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ru-RU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err="1" smtClean="0">
                <a:solidFill>
                  <a:srgbClr val="FFC000"/>
                </a:solidFill>
              </a:rPr>
              <a:t>nerv</a:t>
            </a:r>
            <a:r>
              <a:rPr lang="en-US" sz="2400" b="1" dirty="0" err="1" smtClean="0">
                <a:solidFill>
                  <a:srgbClr val="CC3399"/>
                </a:solidFill>
              </a:rPr>
              <a:t>i</a:t>
            </a:r>
            <a:r>
              <a:rPr lang="ru-RU" sz="2400" b="1" dirty="0" smtClean="0">
                <a:solidFill>
                  <a:srgbClr val="FFC000"/>
                </a:solidFill>
              </a:rPr>
              <a:t>, </a:t>
            </a:r>
            <a:r>
              <a:rPr lang="en-US" sz="2400" b="1" dirty="0" smtClean="0">
                <a:solidFill>
                  <a:srgbClr val="FFC000"/>
                </a:solidFill>
              </a:rPr>
              <a:t>ocul</a:t>
            </a:r>
            <a:r>
              <a:rPr lang="en-US" sz="2400" b="1" dirty="0" smtClean="0">
                <a:solidFill>
                  <a:srgbClr val="CC3399"/>
                </a:solidFill>
              </a:rPr>
              <a:t>i</a:t>
            </a:r>
            <a:endParaRPr lang="ru-RU" sz="2400" b="1" dirty="0" smtClean="0">
              <a:solidFill>
                <a:srgbClr val="CC3399"/>
              </a:solidFill>
            </a:endParaRPr>
          </a:p>
          <a:p>
            <a:pPr algn="just">
              <a:spcBef>
                <a:spcPts val="0"/>
              </a:spcBef>
            </a:pPr>
            <a:endParaRPr lang="en-US" sz="2400" b="1" dirty="0">
              <a:solidFill>
                <a:srgbClr val="FFC000"/>
              </a:solidFill>
            </a:endParaRPr>
          </a:p>
          <a:p>
            <a:pPr algn="just">
              <a:spcBef>
                <a:spcPts val="0"/>
              </a:spcBef>
            </a:pPr>
            <a:endParaRPr lang="ru-RU" sz="2400" b="1" dirty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Задание № </a:t>
            </a:r>
            <a:r>
              <a:rPr lang="en-US" sz="2400" dirty="0" smtClean="0"/>
              <a:t>3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200" dirty="0" smtClean="0">
                <a:solidFill>
                  <a:srgbClr val="C00000"/>
                </a:solidFill>
                <a:cs typeface="Arial" pitchFamily="34" charset="0"/>
              </a:rPr>
              <a:t>Образуйте  </a:t>
            </a:r>
            <a:r>
              <a:rPr lang="ru-RU" sz="2200" dirty="0">
                <a:solidFill>
                  <a:srgbClr val="C00000"/>
                </a:solidFill>
                <a:cs typeface="Arial" pitchFamily="34" charset="0"/>
              </a:rPr>
              <a:t>множественное  число  существительных</a:t>
            </a:r>
            <a:r>
              <a:rPr lang="en-US" sz="2200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cs typeface="Arial" pitchFamily="34" charset="0"/>
              </a:rPr>
              <a:t>среднего </a:t>
            </a:r>
            <a:r>
              <a:rPr lang="ru-RU" sz="2200" dirty="0">
                <a:solidFill>
                  <a:srgbClr val="C00000"/>
                </a:solidFill>
                <a:cs typeface="Arial" pitchFamily="34" charset="0"/>
              </a:rPr>
              <a:t>рода,</a:t>
            </a:r>
            <a:r>
              <a:rPr lang="en-US" sz="2200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200" dirty="0">
                <a:solidFill>
                  <a:srgbClr val="C00000"/>
                </a:solidFill>
                <a:cs typeface="Arial" pitchFamily="34" charset="0"/>
              </a:rPr>
              <a:t>  проговорите и запишите в тетрадь:</a:t>
            </a: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2)</a:t>
            </a:r>
          </a:p>
          <a:p>
            <a:pPr marL="137160" indent="0">
              <a:buNone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a)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acidum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venenum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antidotum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, folium,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suppositorium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infusum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unguentum</a:t>
            </a:r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b)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экстракты, настои, гранулы, лечебные средства, масла, мази, одуванчики</a:t>
            </a:r>
          </a:p>
          <a:p>
            <a:pPr marL="137160" indent="0">
              <a:spcBef>
                <a:spcPts val="0"/>
              </a:spcBef>
              <a:buNone/>
            </a:pP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r>
              <a:rPr lang="ru-RU" sz="24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Эталон  ответа</a:t>
            </a: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9900"/>
                </a:solidFill>
              </a:rPr>
              <a:t>a) </a:t>
            </a:r>
            <a:r>
              <a:rPr lang="en-US" sz="2400" b="1" dirty="0" err="1" smtClean="0">
                <a:solidFill>
                  <a:srgbClr val="FF9900"/>
                </a:solidFill>
              </a:rPr>
              <a:t>acid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venen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antidot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foli</a:t>
            </a:r>
            <a:r>
              <a:rPr lang="en-US" sz="2400" b="1" dirty="0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suppositori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infus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</a:t>
            </a: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9900"/>
                </a:solidFill>
              </a:rPr>
              <a:t>     </a:t>
            </a:r>
            <a:r>
              <a:rPr lang="en-US" sz="2400" b="1" dirty="0" err="1" smtClean="0">
                <a:solidFill>
                  <a:srgbClr val="FF9900"/>
                </a:solidFill>
              </a:rPr>
              <a:t>unguent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9900"/>
                </a:solidFill>
              </a:rPr>
              <a:t>b</a:t>
            </a:r>
            <a:r>
              <a:rPr lang="en-US" sz="2400" b="1" dirty="0" smtClean="0">
                <a:solidFill>
                  <a:srgbClr val="FF9900"/>
                </a:solidFill>
              </a:rPr>
              <a:t>) </a:t>
            </a:r>
            <a:r>
              <a:rPr lang="en-US" sz="2400" b="1" dirty="0" err="1" smtClean="0">
                <a:solidFill>
                  <a:srgbClr val="FF9900"/>
                </a:solidFill>
              </a:rPr>
              <a:t>extract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infus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granul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remedi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ole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  <a:r>
              <a:rPr lang="en-US" sz="2400" b="1" dirty="0" err="1" smtClean="0">
                <a:solidFill>
                  <a:srgbClr val="FF9900"/>
                </a:solidFill>
              </a:rPr>
              <a:t>unguent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r>
              <a:rPr lang="en-US" sz="2400" b="1" dirty="0" smtClean="0">
                <a:solidFill>
                  <a:srgbClr val="FF9900"/>
                </a:solidFill>
              </a:rPr>
              <a:t>, </a:t>
            </a:r>
          </a:p>
          <a:p>
            <a:pPr marL="13716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9900"/>
                </a:solidFill>
              </a:rPr>
              <a:t> </a:t>
            </a:r>
            <a:r>
              <a:rPr lang="en-US" sz="2400" b="1" dirty="0" smtClean="0">
                <a:solidFill>
                  <a:srgbClr val="FF9900"/>
                </a:solidFill>
              </a:rPr>
              <a:t>    </a:t>
            </a:r>
            <a:r>
              <a:rPr lang="en-US" sz="2400" b="1" dirty="0" err="1" smtClean="0">
                <a:solidFill>
                  <a:srgbClr val="FF9900"/>
                </a:solidFill>
              </a:rPr>
              <a:t>Taraxac</a:t>
            </a:r>
            <a:r>
              <a:rPr lang="en-US" sz="2400" b="1" dirty="0" err="1" smtClean="0">
                <a:solidFill>
                  <a:srgbClr val="002060"/>
                </a:solidFill>
              </a:rPr>
              <a:t>a</a:t>
            </a:r>
            <a:endParaRPr lang="en-US" sz="2400" b="1" dirty="0">
              <a:solidFill>
                <a:srgbClr val="002060"/>
              </a:solidFill>
            </a:endParaRPr>
          </a:p>
          <a:p>
            <a:pPr marL="137160" indent="0">
              <a:spcBef>
                <a:spcPts val="0"/>
              </a:spcBef>
              <a:buNone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FF0000"/>
                </a:solidFill>
              </a:rPr>
              <a:t>Исключениями </a:t>
            </a:r>
            <a:r>
              <a:rPr lang="ru-RU" sz="2600" dirty="0">
                <a:solidFill>
                  <a:srgbClr val="FF0000"/>
                </a:solidFill>
              </a:rPr>
              <a:t>существительных  </a:t>
            </a:r>
            <a:r>
              <a:rPr lang="en-US" sz="2600" dirty="0">
                <a:solidFill>
                  <a:srgbClr val="FF0000"/>
                </a:solidFill>
              </a:rPr>
              <a:t>II</a:t>
            </a:r>
            <a:r>
              <a:rPr lang="ru-RU" sz="2600" dirty="0">
                <a:solidFill>
                  <a:srgbClr val="FF0000"/>
                </a:solidFill>
              </a:rPr>
              <a:t> склонения являются  названия деревьев на  </a:t>
            </a:r>
            <a:r>
              <a:rPr lang="en-US" sz="2600" dirty="0">
                <a:solidFill>
                  <a:srgbClr val="FF0000"/>
                </a:solidFill>
              </a:rPr>
              <a:t>– us</a:t>
            </a:r>
            <a:r>
              <a:rPr lang="ru-RU" sz="2600" dirty="0">
                <a:solidFill>
                  <a:srgbClr val="FF0000"/>
                </a:solidFill>
              </a:rPr>
              <a:t>, </a:t>
            </a:r>
            <a:r>
              <a:rPr lang="ru-RU" sz="2600" dirty="0" smtClean="0">
                <a:solidFill>
                  <a:srgbClr val="FF0000"/>
                </a:solidFill>
              </a:rPr>
              <a:t>которые </a:t>
            </a:r>
            <a:r>
              <a:rPr lang="ru-RU" sz="2600" dirty="0">
                <a:solidFill>
                  <a:srgbClr val="FF0000"/>
                </a:solidFill>
              </a:rPr>
              <a:t>относятся к женскому роду (</a:t>
            </a:r>
            <a:r>
              <a:rPr lang="en-US" sz="2600" dirty="0">
                <a:solidFill>
                  <a:srgbClr val="FF0000"/>
                </a:solidFill>
              </a:rPr>
              <a:t>f)</a:t>
            </a:r>
            <a:r>
              <a:rPr lang="ru-RU" sz="2600" dirty="0">
                <a:solidFill>
                  <a:srgbClr val="FF0000"/>
                </a:solidFill>
              </a:rPr>
              <a:t>.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endParaRPr lang="ru-RU" sz="2600" dirty="0">
              <a:solidFill>
                <a:srgbClr val="FF99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241309"/>
              </p:ext>
            </p:extLst>
          </p:nvPr>
        </p:nvGraphicFramePr>
        <p:xfrm>
          <a:off x="457200" y="1600200"/>
          <a:ext cx="8229600" cy="4602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75564"/>
                <a:gridCol w="3439236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№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п/п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 -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латински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 -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русски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Alnus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ольха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Amygdalus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миндаль (дерево)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Crataegus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боярышник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Eucalyptus,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эвкалипт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Juniperus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можжевельник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Pinus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сосна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Rhamnus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жостер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Padus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черёмуха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Sambucus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бузина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10.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rbus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, i, f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рябина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Имена существительные греческого происхождения, оканчивающиеся в </a:t>
            </a:r>
            <a:r>
              <a:rPr lang="en-US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Nom. sing.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на  </a:t>
            </a:r>
            <a:r>
              <a:rPr lang="ru-RU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- </a:t>
            </a:r>
            <a:r>
              <a:rPr lang="en-US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on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,</a:t>
            </a:r>
            <a:r>
              <a:rPr lang="ru-RU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склоняются также, как имена существительные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II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склонения среднего рода</a:t>
            </a:r>
            <a:r>
              <a:rPr lang="ru-RU" sz="2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2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ru-RU" sz="2400" dirty="0">
              <a:solidFill>
                <a:srgbClr val="CC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C3399"/>
                </a:solidFill>
              </a:rPr>
              <a:t>Запомните следующие слова на </a:t>
            </a:r>
            <a:r>
              <a:rPr lang="en-US" b="1" u="sng" dirty="0" smtClean="0">
                <a:solidFill>
                  <a:srgbClr val="CC3399"/>
                </a:solidFill>
              </a:rPr>
              <a:t>– on</a:t>
            </a:r>
            <a:r>
              <a:rPr lang="ru-RU" b="1" u="sng" dirty="0" smtClean="0">
                <a:solidFill>
                  <a:srgbClr val="CC3399"/>
                </a:solidFill>
              </a:rPr>
              <a:t>: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colon, i, n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ободочная кишка</a:t>
            </a:r>
          </a:p>
          <a:p>
            <a:endParaRPr lang="ru-RU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enceph</a:t>
            </a:r>
            <a:r>
              <a:rPr lang="vi-V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ă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n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головной мозг</a:t>
            </a:r>
          </a:p>
          <a:p>
            <a:endParaRPr lang="ru-RU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skelĕton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i, n -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скелет</a:t>
            </a:r>
          </a:p>
          <a:p>
            <a:endParaRPr lang="ru-RU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amnion, i , n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амнион, водная оболочка плода</a:t>
            </a:r>
          </a:p>
          <a:p>
            <a:endParaRPr lang="ru-RU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ganglion, i, n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ганглий нервный узел</a:t>
            </a:r>
          </a:p>
          <a:p>
            <a:endParaRPr lang="ru-RU" b="1" u="sng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1562</TotalTime>
  <Words>947</Words>
  <Application>Microsoft Office PowerPoint</Application>
  <PresentationFormat>Экран (4:3)</PresentationFormat>
  <Paragraphs>254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II склонение существительных</vt:lpstr>
      <vt:lpstr>Слайд 2</vt:lpstr>
      <vt:lpstr>Словарная форма существительных  II склонения.</vt:lpstr>
      <vt:lpstr>Падежные окончания  2-го склонения.</vt:lpstr>
      <vt:lpstr>Задание № 1  Допишите словарную форму существительным II склонения </vt:lpstr>
      <vt:lpstr>Задание № 2  образуйте  множественное  число  существительных мужского рода,   проговорите и запишите в тетрадь:  </vt:lpstr>
      <vt:lpstr>Задание № 3 Образуйте  множественное  число  существительных среднего рода,   проговорите и запишите в тетрадь:</vt:lpstr>
      <vt:lpstr>Исключениями существительных  II склонения являются  названия деревьев на  – us, которые относятся к женскому роду (f). </vt:lpstr>
      <vt:lpstr> Имена существительные греческого происхождения, оканчивающиеся в Nom. sing.  на  - on,  склоняются также, как имена существительные II склонения среднего рода </vt:lpstr>
      <vt:lpstr> Все названия лекарственных веществ являются существительными  n (среднего рода) II склонения. Они пишутся с окончанием – um, а переводят без него.                                                             </vt:lpstr>
      <vt:lpstr> Название каждого лекарственного средства пишется с новой строки и с прописной буквы в родительном падеже, а выражение обозначающее дозу в винительном падеже. </vt:lpstr>
      <vt:lpstr>Задание 6  Образуйте несогласованное определение, переведите и напишите рецептурную строку:</vt:lpstr>
      <vt:lpstr>Эталон ответа к заданию  6</vt:lpstr>
      <vt:lpstr>Эталон ответа к заданию  6</vt:lpstr>
      <vt:lpstr>Эталон ответа к заданию  6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Олимпиада  «знатоки латинского языка»</dc:title>
  <dc:creator>Кириченко Г А</dc:creator>
  <cp:lastModifiedBy>Admin</cp:lastModifiedBy>
  <cp:revision>107</cp:revision>
  <dcterms:created xsi:type="dcterms:W3CDTF">2012-11-28T07:28:15Z</dcterms:created>
  <dcterms:modified xsi:type="dcterms:W3CDTF">2018-07-23T16:20:22Z</dcterms:modified>
</cp:coreProperties>
</file>