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5" r:id="rId2"/>
    <p:sldId id="259" r:id="rId3"/>
    <p:sldId id="257" r:id="rId4"/>
    <p:sldId id="275" r:id="rId5"/>
    <p:sldId id="273" r:id="rId6"/>
    <p:sldId id="267" r:id="rId7"/>
    <p:sldId id="26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56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F1DDE9-44D7-4746-A3CB-E9182286F09D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6CDD0AB-B280-4C40-95BA-6E4227080883}">
      <dgm:prSet phldrT="[Текст]"/>
      <dgm:spPr/>
      <dgm:t>
        <a:bodyPr/>
        <a:lstStyle/>
        <a:p>
          <a:r>
            <a:rPr lang="ru-RU" dirty="0"/>
            <a:t>Индивидуальная </a:t>
          </a:r>
        </a:p>
      </dgm:t>
    </dgm:pt>
    <dgm:pt modelId="{D5C43395-0710-4B3F-A0DD-8226C3075252}" type="parTrans" cxnId="{FF3FBEB3-04A4-4A24-891D-E95D265DDA0F}">
      <dgm:prSet/>
      <dgm:spPr/>
      <dgm:t>
        <a:bodyPr/>
        <a:lstStyle/>
        <a:p>
          <a:endParaRPr lang="ru-RU"/>
        </a:p>
      </dgm:t>
    </dgm:pt>
    <dgm:pt modelId="{F76D6D26-E39E-4CE8-B10F-DB3F1C4315C5}" type="sibTrans" cxnId="{FF3FBEB3-04A4-4A24-891D-E95D265DDA0F}">
      <dgm:prSet/>
      <dgm:spPr/>
      <dgm:t>
        <a:bodyPr/>
        <a:lstStyle/>
        <a:p>
          <a:endParaRPr lang="ru-RU"/>
        </a:p>
      </dgm:t>
    </dgm:pt>
    <dgm:pt modelId="{A6999848-9851-4AEC-8FBF-A9779A899775}">
      <dgm:prSet phldrT="[Текст]"/>
      <dgm:spPr/>
      <dgm:t>
        <a:bodyPr/>
        <a:lstStyle/>
        <a:p>
          <a:r>
            <a:rPr lang="ru-RU" dirty="0"/>
            <a:t>Групповая</a:t>
          </a:r>
        </a:p>
      </dgm:t>
    </dgm:pt>
    <dgm:pt modelId="{180ADC1D-8AB7-4901-A16F-B54187D36AFE}" type="parTrans" cxnId="{57103A63-4AF6-4F7A-9382-03D4BE15D144}">
      <dgm:prSet/>
      <dgm:spPr/>
      <dgm:t>
        <a:bodyPr/>
        <a:lstStyle/>
        <a:p>
          <a:endParaRPr lang="ru-RU"/>
        </a:p>
      </dgm:t>
    </dgm:pt>
    <dgm:pt modelId="{0527AAC3-76BD-4522-B34F-D49FA4C671AC}" type="sibTrans" cxnId="{57103A63-4AF6-4F7A-9382-03D4BE15D144}">
      <dgm:prSet/>
      <dgm:spPr/>
      <dgm:t>
        <a:bodyPr/>
        <a:lstStyle/>
        <a:p>
          <a:endParaRPr lang="ru-RU"/>
        </a:p>
      </dgm:t>
    </dgm:pt>
    <dgm:pt modelId="{3BC98BFB-07A6-4B49-9333-285BD5946BCC}">
      <dgm:prSet phldrT="[Текст]"/>
      <dgm:spPr/>
      <dgm:t>
        <a:bodyPr/>
        <a:lstStyle/>
        <a:p>
          <a:r>
            <a:rPr lang="ru-RU" dirty="0"/>
            <a:t>Информационная </a:t>
          </a:r>
        </a:p>
      </dgm:t>
    </dgm:pt>
    <dgm:pt modelId="{6066BAE9-3A76-40CB-90A8-34D67A949D5E}" type="parTrans" cxnId="{476DF8CA-21E2-4EDD-B7AC-9D6DE817F6CB}">
      <dgm:prSet/>
      <dgm:spPr/>
      <dgm:t>
        <a:bodyPr/>
        <a:lstStyle/>
        <a:p>
          <a:endParaRPr lang="ru-RU"/>
        </a:p>
      </dgm:t>
    </dgm:pt>
    <dgm:pt modelId="{7DE7910F-298B-489C-B5A3-E3B461DAE9FB}" type="sibTrans" cxnId="{476DF8CA-21E2-4EDD-B7AC-9D6DE817F6CB}">
      <dgm:prSet/>
      <dgm:spPr/>
      <dgm:t>
        <a:bodyPr/>
        <a:lstStyle/>
        <a:p>
          <a:endParaRPr lang="ru-RU"/>
        </a:p>
      </dgm:t>
    </dgm:pt>
    <dgm:pt modelId="{F20A6CD3-557F-48A9-BC8B-79A530FB495F}">
      <dgm:prSet phldrT="[Текст]"/>
      <dgm:spPr/>
      <dgm:t>
        <a:bodyPr/>
        <a:lstStyle/>
        <a:p>
          <a:r>
            <a:rPr lang="ru-RU" dirty="0"/>
            <a:t>Расположение информации на сайте детского сада,  стенде для родителей.</a:t>
          </a:r>
        </a:p>
      </dgm:t>
    </dgm:pt>
    <dgm:pt modelId="{014441C6-C844-4216-A28D-ABBF75C73710}" type="parTrans" cxnId="{6024F8CC-A26A-46BE-BDA5-A24DE5CADBF0}">
      <dgm:prSet/>
      <dgm:spPr/>
      <dgm:t>
        <a:bodyPr/>
        <a:lstStyle/>
        <a:p>
          <a:endParaRPr lang="ru-RU"/>
        </a:p>
      </dgm:t>
    </dgm:pt>
    <dgm:pt modelId="{8738C443-F609-49B2-8066-8A89ADAD1F2D}" type="sibTrans" cxnId="{6024F8CC-A26A-46BE-BDA5-A24DE5CADBF0}">
      <dgm:prSet/>
      <dgm:spPr/>
      <dgm:t>
        <a:bodyPr/>
        <a:lstStyle/>
        <a:p>
          <a:endParaRPr lang="ru-RU"/>
        </a:p>
      </dgm:t>
    </dgm:pt>
    <dgm:pt modelId="{8B408ABD-9CDF-4E42-8A7F-FF4A4E3CFF0F}">
      <dgm:prSet/>
      <dgm:spPr/>
      <dgm:t>
        <a:bodyPr/>
        <a:lstStyle/>
        <a:p>
          <a:pPr rtl="0"/>
          <a:r>
            <a:rPr lang="ru-RU" dirty="0"/>
            <a:t>Составление </a:t>
          </a:r>
          <a:r>
            <a:rPr lang="ru-RU" b="1" dirty="0"/>
            <a:t> </a:t>
          </a:r>
          <a:r>
            <a:rPr lang="ru-RU" dirty="0"/>
            <a:t>социально-психологической карты, социального паспорта семьи. Анкетирование, обучении родителей техникам взаимодействия с ребенком, имеющим проблемы в развитии, консультирование (по запросу родителей), домашние визиты.</a:t>
          </a:r>
        </a:p>
      </dgm:t>
    </dgm:pt>
    <dgm:pt modelId="{F95684D3-115E-48C6-BC74-F5148DFF666B}" type="parTrans" cxnId="{273C1744-01E3-4CE7-8C77-BFB79342B7CC}">
      <dgm:prSet/>
      <dgm:spPr/>
      <dgm:t>
        <a:bodyPr/>
        <a:lstStyle/>
        <a:p>
          <a:endParaRPr lang="ru-RU"/>
        </a:p>
      </dgm:t>
    </dgm:pt>
    <dgm:pt modelId="{5A50CF94-1C53-4939-B1BA-087DCA262CB1}" type="sibTrans" cxnId="{273C1744-01E3-4CE7-8C77-BFB79342B7CC}">
      <dgm:prSet/>
      <dgm:spPr/>
      <dgm:t>
        <a:bodyPr/>
        <a:lstStyle/>
        <a:p>
          <a:endParaRPr lang="ru-RU"/>
        </a:p>
      </dgm:t>
    </dgm:pt>
    <dgm:pt modelId="{E77D1B71-9E13-4747-9D36-511C52AED63C}">
      <dgm:prSet/>
      <dgm:spPr/>
      <dgm:t>
        <a:bodyPr/>
        <a:lstStyle/>
        <a:p>
          <a:pPr rtl="0"/>
          <a:r>
            <a:rPr lang="ru-RU" dirty="0"/>
            <a:t>Групповые  консультации специалистов, анкетирование, мастер- классы, проведение совместных праздников, участие в конкурсах.</a:t>
          </a:r>
        </a:p>
      </dgm:t>
    </dgm:pt>
    <dgm:pt modelId="{AB562198-EDCF-441A-99A8-0500724626DE}" type="parTrans" cxnId="{019410D1-D765-45E9-9419-DD58A2D9E25B}">
      <dgm:prSet/>
      <dgm:spPr/>
      <dgm:t>
        <a:bodyPr/>
        <a:lstStyle/>
        <a:p>
          <a:endParaRPr lang="ru-RU"/>
        </a:p>
      </dgm:t>
    </dgm:pt>
    <dgm:pt modelId="{3714C0E8-3CAB-4001-96FC-05DEEC2462AF}" type="sibTrans" cxnId="{019410D1-D765-45E9-9419-DD58A2D9E25B}">
      <dgm:prSet/>
      <dgm:spPr/>
      <dgm:t>
        <a:bodyPr/>
        <a:lstStyle/>
        <a:p>
          <a:endParaRPr lang="ru-RU"/>
        </a:p>
      </dgm:t>
    </dgm:pt>
    <dgm:pt modelId="{3A46B368-34D5-450C-AE3F-BB4C6244154D}" type="pres">
      <dgm:prSet presAssocID="{2CF1DDE9-44D7-4746-A3CB-E9182286F09D}" presName="Name0" presStyleCnt="0">
        <dgm:presLayoutVars>
          <dgm:dir/>
          <dgm:animLvl val="lvl"/>
          <dgm:resizeHandles val="exact"/>
        </dgm:presLayoutVars>
      </dgm:prSet>
      <dgm:spPr/>
    </dgm:pt>
    <dgm:pt modelId="{B8A6840E-3950-4519-B34C-470AA20A8962}" type="pres">
      <dgm:prSet presAssocID="{3BC98BFB-07A6-4B49-9333-285BD5946BCC}" presName="boxAndChildren" presStyleCnt="0"/>
      <dgm:spPr/>
    </dgm:pt>
    <dgm:pt modelId="{6486576E-A255-479F-B926-121B36D007B3}" type="pres">
      <dgm:prSet presAssocID="{3BC98BFB-07A6-4B49-9333-285BD5946BCC}" presName="parentTextBox" presStyleLbl="node1" presStyleIdx="0" presStyleCnt="3"/>
      <dgm:spPr/>
    </dgm:pt>
    <dgm:pt modelId="{EF7A9645-B332-4414-9104-3B5B708DCCB0}" type="pres">
      <dgm:prSet presAssocID="{3BC98BFB-07A6-4B49-9333-285BD5946BCC}" presName="entireBox" presStyleLbl="node1" presStyleIdx="0" presStyleCnt="3"/>
      <dgm:spPr/>
    </dgm:pt>
    <dgm:pt modelId="{F2DCDD9A-9407-46FB-9B9B-A7A743DEF13B}" type="pres">
      <dgm:prSet presAssocID="{3BC98BFB-07A6-4B49-9333-285BD5946BCC}" presName="descendantBox" presStyleCnt="0"/>
      <dgm:spPr/>
    </dgm:pt>
    <dgm:pt modelId="{EA2D3F30-745F-4722-9EA6-C9197238DAB0}" type="pres">
      <dgm:prSet presAssocID="{F20A6CD3-557F-48A9-BC8B-79A530FB495F}" presName="childTextBox" presStyleLbl="fgAccFollowNode1" presStyleIdx="0" presStyleCnt="3">
        <dgm:presLayoutVars>
          <dgm:bulletEnabled val="1"/>
        </dgm:presLayoutVars>
      </dgm:prSet>
      <dgm:spPr/>
    </dgm:pt>
    <dgm:pt modelId="{7EF580CC-DE1E-4CAE-ACCF-336A68535F3E}" type="pres">
      <dgm:prSet presAssocID="{0527AAC3-76BD-4522-B34F-D49FA4C671AC}" presName="sp" presStyleCnt="0"/>
      <dgm:spPr/>
    </dgm:pt>
    <dgm:pt modelId="{D809AE46-A2BF-4169-A948-37CB2CF120B4}" type="pres">
      <dgm:prSet presAssocID="{A6999848-9851-4AEC-8FBF-A9779A899775}" presName="arrowAndChildren" presStyleCnt="0"/>
      <dgm:spPr/>
    </dgm:pt>
    <dgm:pt modelId="{2EB6EF74-1E15-4186-994B-CAF07E2B0988}" type="pres">
      <dgm:prSet presAssocID="{A6999848-9851-4AEC-8FBF-A9779A899775}" presName="parentTextArrow" presStyleLbl="node1" presStyleIdx="0" presStyleCnt="3"/>
      <dgm:spPr/>
    </dgm:pt>
    <dgm:pt modelId="{50F69D35-9934-48F1-8C60-F0A5C0975794}" type="pres">
      <dgm:prSet presAssocID="{A6999848-9851-4AEC-8FBF-A9779A899775}" presName="arrow" presStyleLbl="node1" presStyleIdx="1" presStyleCnt="3"/>
      <dgm:spPr/>
    </dgm:pt>
    <dgm:pt modelId="{CC357208-D2FD-40EF-ABEB-420698537F3A}" type="pres">
      <dgm:prSet presAssocID="{A6999848-9851-4AEC-8FBF-A9779A899775}" presName="descendantArrow" presStyleCnt="0"/>
      <dgm:spPr/>
    </dgm:pt>
    <dgm:pt modelId="{60BAE08B-9540-43FC-8172-C49CE175D792}" type="pres">
      <dgm:prSet presAssocID="{E77D1B71-9E13-4747-9D36-511C52AED63C}" presName="childTextArrow" presStyleLbl="fgAccFollowNode1" presStyleIdx="1" presStyleCnt="3" custScaleY="128756">
        <dgm:presLayoutVars>
          <dgm:bulletEnabled val="1"/>
        </dgm:presLayoutVars>
      </dgm:prSet>
      <dgm:spPr/>
    </dgm:pt>
    <dgm:pt modelId="{FEA4AF37-CFC9-4FE6-ADB0-300F587E942A}" type="pres">
      <dgm:prSet presAssocID="{F76D6D26-E39E-4CE8-B10F-DB3F1C4315C5}" presName="sp" presStyleCnt="0"/>
      <dgm:spPr/>
    </dgm:pt>
    <dgm:pt modelId="{C3446E97-AAF2-449E-9F67-B1AF35DFA00D}" type="pres">
      <dgm:prSet presAssocID="{06CDD0AB-B280-4C40-95BA-6E4227080883}" presName="arrowAndChildren" presStyleCnt="0"/>
      <dgm:spPr/>
    </dgm:pt>
    <dgm:pt modelId="{D1A9AC94-5DAE-4E6E-B0AE-F1566DD3AE4E}" type="pres">
      <dgm:prSet presAssocID="{06CDD0AB-B280-4C40-95BA-6E4227080883}" presName="parentTextArrow" presStyleLbl="node1" presStyleIdx="1" presStyleCnt="3"/>
      <dgm:spPr/>
    </dgm:pt>
    <dgm:pt modelId="{500979D9-740A-4AD1-9FCE-9638597B727D}" type="pres">
      <dgm:prSet presAssocID="{06CDD0AB-B280-4C40-95BA-6E4227080883}" presName="arrow" presStyleLbl="node1" presStyleIdx="2" presStyleCnt="3"/>
      <dgm:spPr/>
    </dgm:pt>
    <dgm:pt modelId="{2E5390C4-45C4-47ED-A8D5-FFA4119E4864}" type="pres">
      <dgm:prSet presAssocID="{06CDD0AB-B280-4C40-95BA-6E4227080883}" presName="descendantArrow" presStyleCnt="0"/>
      <dgm:spPr/>
    </dgm:pt>
    <dgm:pt modelId="{838B95A9-5C0B-430E-909A-57D93B770D1C}" type="pres">
      <dgm:prSet presAssocID="{8B408ABD-9CDF-4E42-8A7F-FF4A4E3CFF0F}" presName="childTextArrow" presStyleLbl="fgAccFollowNode1" presStyleIdx="2" presStyleCnt="3" custScaleX="425041" custScaleY="135691">
        <dgm:presLayoutVars>
          <dgm:bulletEnabled val="1"/>
        </dgm:presLayoutVars>
      </dgm:prSet>
      <dgm:spPr/>
    </dgm:pt>
  </dgm:ptLst>
  <dgm:cxnLst>
    <dgm:cxn modelId="{6CECE429-7BB5-42FB-A8A7-8BF716DCD2B8}" type="presOf" srcId="{F20A6CD3-557F-48A9-BC8B-79A530FB495F}" destId="{EA2D3F30-745F-4722-9EA6-C9197238DAB0}" srcOrd="0" destOrd="0" presId="urn:microsoft.com/office/officeart/2005/8/layout/process4"/>
    <dgm:cxn modelId="{AA24A65E-BBA4-44D8-A82D-F465EFDB5CBF}" type="presOf" srcId="{06CDD0AB-B280-4C40-95BA-6E4227080883}" destId="{500979D9-740A-4AD1-9FCE-9638597B727D}" srcOrd="1" destOrd="0" presId="urn:microsoft.com/office/officeart/2005/8/layout/process4"/>
    <dgm:cxn modelId="{57103A63-4AF6-4F7A-9382-03D4BE15D144}" srcId="{2CF1DDE9-44D7-4746-A3CB-E9182286F09D}" destId="{A6999848-9851-4AEC-8FBF-A9779A899775}" srcOrd="1" destOrd="0" parTransId="{180ADC1D-8AB7-4901-A16F-B54187D36AFE}" sibTransId="{0527AAC3-76BD-4522-B34F-D49FA4C671AC}"/>
    <dgm:cxn modelId="{273C1744-01E3-4CE7-8C77-BFB79342B7CC}" srcId="{06CDD0AB-B280-4C40-95BA-6E4227080883}" destId="{8B408ABD-9CDF-4E42-8A7F-FF4A4E3CFF0F}" srcOrd="0" destOrd="0" parTransId="{F95684D3-115E-48C6-BC74-F5148DFF666B}" sibTransId="{5A50CF94-1C53-4939-B1BA-087DCA262CB1}"/>
    <dgm:cxn modelId="{DCB6A24C-483A-4B44-8389-D02D97F60573}" type="presOf" srcId="{A6999848-9851-4AEC-8FBF-A9779A899775}" destId="{50F69D35-9934-48F1-8C60-F0A5C0975794}" srcOrd="1" destOrd="0" presId="urn:microsoft.com/office/officeart/2005/8/layout/process4"/>
    <dgm:cxn modelId="{18807A57-4784-4C28-8D17-1360BBE11865}" type="presOf" srcId="{3BC98BFB-07A6-4B49-9333-285BD5946BCC}" destId="{6486576E-A255-479F-B926-121B36D007B3}" srcOrd="0" destOrd="0" presId="urn:microsoft.com/office/officeart/2005/8/layout/process4"/>
    <dgm:cxn modelId="{4FFC4478-CD79-4706-8DB1-128D429AC254}" type="presOf" srcId="{06CDD0AB-B280-4C40-95BA-6E4227080883}" destId="{D1A9AC94-5DAE-4E6E-B0AE-F1566DD3AE4E}" srcOrd="0" destOrd="0" presId="urn:microsoft.com/office/officeart/2005/8/layout/process4"/>
    <dgm:cxn modelId="{E0291F7D-904E-441F-8B79-6A86B7836F56}" type="presOf" srcId="{E77D1B71-9E13-4747-9D36-511C52AED63C}" destId="{60BAE08B-9540-43FC-8172-C49CE175D792}" srcOrd="0" destOrd="0" presId="urn:microsoft.com/office/officeart/2005/8/layout/process4"/>
    <dgm:cxn modelId="{1D3E4884-D9D5-48E6-8B72-3A5712084C3F}" type="presOf" srcId="{3BC98BFB-07A6-4B49-9333-285BD5946BCC}" destId="{EF7A9645-B332-4414-9104-3B5B708DCCB0}" srcOrd="1" destOrd="0" presId="urn:microsoft.com/office/officeart/2005/8/layout/process4"/>
    <dgm:cxn modelId="{B29EFF85-C82D-46AA-81E8-604EDEFB1BC4}" type="presOf" srcId="{2CF1DDE9-44D7-4746-A3CB-E9182286F09D}" destId="{3A46B368-34D5-450C-AE3F-BB4C6244154D}" srcOrd="0" destOrd="0" presId="urn:microsoft.com/office/officeart/2005/8/layout/process4"/>
    <dgm:cxn modelId="{FF3FBEB3-04A4-4A24-891D-E95D265DDA0F}" srcId="{2CF1DDE9-44D7-4746-A3CB-E9182286F09D}" destId="{06CDD0AB-B280-4C40-95BA-6E4227080883}" srcOrd="0" destOrd="0" parTransId="{D5C43395-0710-4B3F-A0DD-8226C3075252}" sibTransId="{F76D6D26-E39E-4CE8-B10F-DB3F1C4315C5}"/>
    <dgm:cxn modelId="{476DF8CA-21E2-4EDD-B7AC-9D6DE817F6CB}" srcId="{2CF1DDE9-44D7-4746-A3CB-E9182286F09D}" destId="{3BC98BFB-07A6-4B49-9333-285BD5946BCC}" srcOrd="2" destOrd="0" parTransId="{6066BAE9-3A76-40CB-90A8-34D67A949D5E}" sibTransId="{7DE7910F-298B-489C-B5A3-E3B461DAE9FB}"/>
    <dgm:cxn modelId="{6024F8CC-A26A-46BE-BDA5-A24DE5CADBF0}" srcId="{3BC98BFB-07A6-4B49-9333-285BD5946BCC}" destId="{F20A6CD3-557F-48A9-BC8B-79A530FB495F}" srcOrd="0" destOrd="0" parTransId="{014441C6-C844-4216-A28D-ABBF75C73710}" sibTransId="{8738C443-F609-49B2-8066-8A89ADAD1F2D}"/>
    <dgm:cxn modelId="{019410D1-D765-45E9-9419-DD58A2D9E25B}" srcId="{A6999848-9851-4AEC-8FBF-A9779A899775}" destId="{E77D1B71-9E13-4747-9D36-511C52AED63C}" srcOrd="0" destOrd="0" parTransId="{AB562198-EDCF-441A-99A8-0500724626DE}" sibTransId="{3714C0E8-3CAB-4001-96FC-05DEEC2462AF}"/>
    <dgm:cxn modelId="{F76C74DA-0DA3-4437-914E-69B5F98C12CC}" type="presOf" srcId="{8B408ABD-9CDF-4E42-8A7F-FF4A4E3CFF0F}" destId="{838B95A9-5C0B-430E-909A-57D93B770D1C}" srcOrd="0" destOrd="0" presId="urn:microsoft.com/office/officeart/2005/8/layout/process4"/>
    <dgm:cxn modelId="{A3512EFE-82FD-4BD4-999E-74A3C8E8A07F}" type="presOf" srcId="{A6999848-9851-4AEC-8FBF-A9779A899775}" destId="{2EB6EF74-1E15-4186-994B-CAF07E2B0988}" srcOrd="0" destOrd="0" presId="urn:microsoft.com/office/officeart/2005/8/layout/process4"/>
    <dgm:cxn modelId="{7D9E56FB-E1FE-4B36-8336-88A5A55A9CCC}" type="presParOf" srcId="{3A46B368-34D5-450C-AE3F-BB4C6244154D}" destId="{B8A6840E-3950-4519-B34C-470AA20A8962}" srcOrd="0" destOrd="0" presId="urn:microsoft.com/office/officeart/2005/8/layout/process4"/>
    <dgm:cxn modelId="{95B0EA8A-0AE0-45A8-9BDF-7E5CEBF6F22B}" type="presParOf" srcId="{B8A6840E-3950-4519-B34C-470AA20A8962}" destId="{6486576E-A255-479F-B926-121B36D007B3}" srcOrd="0" destOrd="0" presId="urn:microsoft.com/office/officeart/2005/8/layout/process4"/>
    <dgm:cxn modelId="{3B65C262-FD54-4AB9-8EE0-3D2B9EABC600}" type="presParOf" srcId="{B8A6840E-3950-4519-B34C-470AA20A8962}" destId="{EF7A9645-B332-4414-9104-3B5B708DCCB0}" srcOrd="1" destOrd="0" presId="urn:microsoft.com/office/officeart/2005/8/layout/process4"/>
    <dgm:cxn modelId="{CFE864B4-CA8A-4FFB-ABF3-9C4DEF162B10}" type="presParOf" srcId="{B8A6840E-3950-4519-B34C-470AA20A8962}" destId="{F2DCDD9A-9407-46FB-9B9B-A7A743DEF13B}" srcOrd="2" destOrd="0" presId="urn:microsoft.com/office/officeart/2005/8/layout/process4"/>
    <dgm:cxn modelId="{67974670-7D01-4B1F-8AC7-997F20E1BD57}" type="presParOf" srcId="{F2DCDD9A-9407-46FB-9B9B-A7A743DEF13B}" destId="{EA2D3F30-745F-4722-9EA6-C9197238DAB0}" srcOrd="0" destOrd="0" presId="urn:microsoft.com/office/officeart/2005/8/layout/process4"/>
    <dgm:cxn modelId="{497E614F-BD22-449D-BED1-F32F7B5B410D}" type="presParOf" srcId="{3A46B368-34D5-450C-AE3F-BB4C6244154D}" destId="{7EF580CC-DE1E-4CAE-ACCF-336A68535F3E}" srcOrd="1" destOrd="0" presId="urn:microsoft.com/office/officeart/2005/8/layout/process4"/>
    <dgm:cxn modelId="{AAECA803-9615-48B5-8040-B52D33C503D7}" type="presParOf" srcId="{3A46B368-34D5-450C-AE3F-BB4C6244154D}" destId="{D809AE46-A2BF-4169-A948-37CB2CF120B4}" srcOrd="2" destOrd="0" presId="urn:microsoft.com/office/officeart/2005/8/layout/process4"/>
    <dgm:cxn modelId="{7B88B6E8-556F-4B17-952C-FDD541E46D4B}" type="presParOf" srcId="{D809AE46-A2BF-4169-A948-37CB2CF120B4}" destId="{2EB6EF74-1E15-4186-994B-CAF07E2B0988}" srcOrd="0" destOrd="0" presId="urn:microsoft.com/office/officeart/2005/8/layout/process4"/>
    <dgm:cxn modelId="{39C52F9B-2E45-46AA-9442-E10D32A3CFBC}" type="presParOf" srcId="{D809AE46-A2BF-4169-A948-37CB2CF120B4}" destId="{50F69D35-9934-48F1-8C60-F0A5C0975794}" srcOrd="1" destOrd="0" presId="urn:microsoft.com/office/officeart/2005/8/layout/process4"/>
    <dgm:cxn modelId="{0EB97A05-5A7F-4A81-88B0-C9B74F319354}" type="presParOf" srcId="{D809AE46-A2BF-4169-A948-37CB2CF120B4}" destId="{CC357208-D2FD-40EF-ABEB-420698537F3A}" srcOrd="2" destOrd="0" presId="urn:microsoft.com/office/officeart/2005/8/layout/process4"/>
    <dgm:cxn modelId="{30F8FC61-7FF2-4CAA-A65D-C450ADA65E11}" type="presParOf" srcId="{CC357208-D2FD-40EF-ABEB-420698537F3A}" destId="{60BAE08B-9540-43FC-8172-C49CE175D792}" srcOrd="0" destOrd="0" presId="urn:microsoft.com/office/officeart/2005/8/layout/process4"/>
    <dgm:cxn modelId="{76619DFA-78C6-41EF-84DC-0C850DD08103}" type="presParOf" srcId="{3A46B368-34D5-450C-AE3F-BB4C6244154D}" destId="{FEA4AF37-CFC9-4FE6-ADB0-300F587E942A}" srcOrd="3" destOrd="0" presId="urn:microsoft.com/office/officeart/2005/8/layout/process4"/>
    <dgm:cxn modelId="{9D775B36-DFF0-4CBC-A29C-141B1E848FA7}" type="presParOf" srcId="{3A46B368-34D5-450C-AE3F-BB4C6244154D}" destId="{C3446E97-AAF2-449E-9F67-B1AF35DFA00D}" srcOrd="4" destOrd="0" presId="urn:microsoft.com/office/officeart/2005/8/layout/process4"/>
    <dgm:cxn modelId="{EE74C4D1-7243-4526-AA1F-60F0907C86CD}" type="presParOf" srcId="{C3446E97-AAF2-449E-9F67-B1AF35DFA00D}" destId="{D1A9AC94-5DAE-4E6E-B0AE-F1566DD3AE4E}" srcOrd="0" destOrd="0" presId="urn:microsoft.com/office/officeart/2005/8/layout/process4"/>
    <dgm:cxn modelId="{F7CA4B34-4292-41C3-9B60-353642364EB9}" type="presParOf" srcId="{C3446E97-AAF2-449E-9F67-B1AF35DFA00D}" destId="{500979D9-740A-4AD1-9FCE-9638597B727D}" srcOrd="1" destOrd="0" presId="urn:microsoft.com/office/officeart/2005/8/layout/process4"/>
    <dgm:cxn modelId="{05EAF49E-23A7-405C-A9E9-99B9EAA89224}" type="presParOf" srcId="{C3446E97-AAF2-449E-9F67-B1AF35DFA00D}" destId="{2E5390C4-45C4-47ED-A8D5-FFA4119E4864}" srcOrd="2" destOrd="0" presId="urn:microsoft.com/office/officeart/2005/8/layout/process4"/>
    <dgm:cxn modelId="{F4772825-208A-4CFD-9437-34BD24D3E529}" type="presParOf" srcId="{2E5390C4-45C4-47ED-A8D5-FFA4119E4864}" destId="{838B95A9-5C0B-430E-909A-57D93B770D1C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7A9645-B332-4414-9104-3B5B708DCCB0}">
      <dsp:nvSpPr>
        <dsp:cNvPr id="0" name=""/>
        <dsp:cNvSpPr/>
      </dsp:nvSpPr>
      <dsp:spPr>
        <a:xfrm>
          <a:off x="0" y="4140687"/>
          <a:ext cx="7143800" cy="135906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 dirty="0"/>
            <a:t>Информационная </a:t>
          </a:r>
        </a:p>
      </dsp:txBody>
      <dsp:txXfrm>
        <a:off x="0" y="4140687"/>
        <a:ext cx="7143800" cy="733895"/>
      </dsp:txXfrm>
    </dsp:sp>
    <dsp:sp modelId="{EA2D3F30-745F-4722-9EA6-C9197238DAB0}">
      <dsp:nvSpPr>
        <dsp:cNvPr id="0" name=""/>
        <dsp:cNvSpPr/>
      </dsp:nvSpPr>
      <dsp:spPr>
        <a:xfrm>
          <a:off x="0" y="4847401"/>
          <a:ext cx="7143800" cy="62517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9050" rIns="10668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kern="1200" dirty="0"/>
            <a:t>Расположение информации на сайте детского сада,  стенде для родителей.</a:t>
          </a:r>
        </a:p>
      </dsp:txBody>
      <dsp:txXfrm>
        <a:off x="0" y="4847401"/>
        <a:ext cx="7143800" cy="625170"/>
      </dsp:txXfrm>
    </dsp:sp>
    <dsp:sp modelId="{50F69D35-9934-48F1-8C60-F0A5C0975794}">
      <dsp:nvSpPr>
        <dsp:cNvPr id="0" name=""/>
        <dsp:cNvSpPr/>
      </dsp:nvSpPr>
      <dsp:spPr>
        <a:xfrm rot="10800000">
          <a:off x="0" y="2070829"/>
          <a:ext cx="7143800" cy="2090243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 dirty="0"/>
            <a:t>Групповая</a:t>
          </a:r>
        </a:p>
      </dsp:txBody>
      <dsp:txXfrm rot="-10800000">
        <a:off x="0" y="2070829"/>
        <a:ext cx="7143800" cy="733675"/>
      </dsp:txXfrm>
    </dsp:sp>
    <dsp:sp modelId="{60BAE08B-9540-43FC-8172-C49CE175D792}">
      <dsp:nvSpPr>
        <dsp:cNvPr id="0" name=""/>
        <dsp:cNvSpPr/>
      </dsp:nvSpPr>
      <dsp:spPr>
        <a:xfrm>
          <a:off x="0" y="2714645"/>
          <a:ext cx="7143800" cy="80470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9050" rIns="106680" bIns="19050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kern="1200" dirty="0"/>
            <a:t>Групповые  консультации специалистов, анкетирование, мастер- классы, проведение совместных праздников, участие в конкурсах.</a:t>
          </a:r>
        </a:p>
      </dsp:txBody>
      <dsp:txXfrm>
        <a:off x="0" y="2714645"/>
        <a:ext cx="7143800" cy="804702"/>
      </dsp:txXfrm>
    </dsp:sp>
    <dsp:sp modelId="{500979D9-740A-4AD1-9FCE-9638597B727D}">
      <dsp:nvSpPr>
        <dsp:cNvPr id="0" name=""/>
        <dsp:cNvSpPr/>
      </dsp:nvSpPr>
      <dsp:spPr>
        <a:xfrm rot="10800000">
          <a:off x="0" y="972"/>
          <a:ext cx="7143800" cy="2090243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 dirty="0"/>
            <a:t>Индивидуальная </a:t>
          </a:r>
        </a:p>
      </dsp:txBody>
      <dsp:txXfrm rot="-10800000">
        <a:off x="0" y="972"/>
        <a:ext cx="7143800" cy="733675"/>
      </dsp:txXfrm>
    </dsp:sp>
    <dsp:sp modelId="{838B95A9-5C0B-430E-909A-57D93B770D1C}">
      <dsp:nvSpPr>
        <dsp:cNvPr id="0" name=""/>
        <dsp:cNvSpPr/>
      </dsp:nvSpPr>
      <dsp:spPr>
        <a:xfrm>
          <a:off x="2489" y="623116"/>
          <a:ext cx="7138820" cy="84804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9050" rIns="106680" bIns="19050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kern="1200" dirty="0"/>
            <a:t>Составление </a:t>
          </a:r>
          <a:r>
            <a:rPr lang="ru-RU" sz="1500" b="1" kern="1200" dirty="0"/>
            <a:t> </a:t>
          </a:r>
          <a:r>
            <a:rPr lang="ru-RU" sz="1500" kern="1200" dirty="0"/>
            <a:t>социально-психологической карты, социального паспорта семьи. Анкетирование, обучении родителей техникам взаимодействия с ребенком, имеющим проблемы в развитии, консультирование (по запросу родителей), домашние визиты.</a:t>
          </a:r>
        </a:p>
      </dsp:txBody>
      <dsp:txXfrm>
        <a:off x="2489" y="623116"/>
        <a:ext cx="7138820" cy="8480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0.36184</cdr:x>
      <cdr:y>0.07892</cdr:y>
    </cdr:from>
    <cdr:to>
      <cdr:x>0.58389</cdr:x>
      <cdr:y>0.26833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3143272" y="357190"/>
          <a:ext cx="1928826" cy="857256"/>
        </a:xfrm>
        <a:prstGeom xmlns:a="http://schemas.openxmlformats.org/drawingml/2006/main" prst="rect">
          <a:avLst/>
        </a:prstGeom>
        <a:solidFill xmlns:a="http://schemas.openxmlformats.org/drawingml/2006/main">
          <a:srgbClr val="FFFF0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endParaRPr lang="ru-RU" dirty="0">
            <a:solidFill>
              <a:srgbClr val="0070C0"/>
            </a:solidFill>
          </a:endParaRPr>
        </a:p>
        <a:p xmlns:a="http://schemas.openxmlformats.org/drawingml/2006/main">
          <a:pPr algn="ctr"/>
          <a:r>
            <a:rPr lang="ru-RU" sz="1400" b="1" dirty="0">
              <a:solidFill>
                <a:srgbClr val="0070C0"/>
              </a:solidFill>
            </a:rPr>
            <a:t>Центр развития ребенка –детский сад № 7.</a:t>
          </a:r>
        </a:p>
      </cdr:txBody>
    </cdr:sp>
  </cdr:relSizeAnchor>
  <cdr:relSizeAnchor xmlns:cdr="http://schemas.openxmlformats.org/drawingml/2006/chartDrawing">
    <cdr:from>
      <cdr:x>0.04934</cdr:x>
      <cdr:y>0.36303</cdr:y>
    </cdr:from>
    <cdr:to>
      <cdr:x>0.27138</cdr:x>
      <cdr:y>0.55244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428628" y="1643074"/>
          <a:ext cx="1928826" cy="857256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endParaRPr lang="ru-RU" dirty="0">
            <a:solidFill>
              <a:srgbClr val="0070C0"/>
            </a:solidFill>
          </a:endParaRPr>
        </a:p>
        <a:p xmlns:a="http://schemas.openxmlformats.org/drawingml/2006/main">
          <a:pPr algn="ctr"/>
          <a:r>
            <a:rPr lang="ru-RU" sz="1400" dirty="0">
              <a:solidFill>
                <a:srgbClr val="0070C0"/>
              </a:solidFill>
            </a:rPr>
            <a:t>Отдел образования</a:t>
          </a:r>
        </a:p>
        <a:p xmlns:a="http://schemas.openxmlformats.org/drawingml/2006/main">
          <a:pPr algn="ctr"/>
          <a:r>
            <a:rPr lang="ru-RU" sz="1400" dirty="0">
              <a:solidFill>
                <a:srgbClr val="0070C0"/>
              </a:solidFill>
            </a:rPr>
            <a:t>(юрист) </a:t>
          </a:r>
        </a:p>
      </cdr:txBody>
    </cdr:sp>
  </cdr:relSizeAnchor>
  <cdr:relSizeAnchor xmlns:cdr="http://schemas.openxmlformats.org/drawingml/2006/chartDrawing">
    <cdr:from>
      <cdr:x>0.04934</cdr:x>
      <cdr:y>0.67871</cdr:y>
    </cdr:from>
    <cdr:to>
      <cdr:x>0.27961</cdr:x>
      <cdr:y>0.86812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428628" y="3071834"/>
          <a:ext cx="2000264" cy="857256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endParaRPr lang="ru-RU" dirty="0">
            <a:solidFill>
              <a:srgbClr val="0070C0"/>
            </a:solidFill>
          </a:endParaRPr>
        </a:p>
        <a:p xmlns:a="http://schemas.openxmlformats.org/drawingml/2006/main">
          <a:pPr algn="ctr"/>
          <a:r>
            <a:rPr lang="ru-RU" sz="1400" dirty="0">
              <a:solidFill>
                <a:srgbClr val="0070C0"/>
              </a:solidFill>
            </a:rPr>
            <a:t>Детская поликлиника</a:t>
          </a:r>
        </a:p>
        <a:p xmlns:a="http://schemas.openxmlformats.org/drawingml/2006/main">
          <a:pPr algn="ctr"/>
          <a:r>
            <a:rPr lang="ru-RU" sz="1400" dirty="0">
              <a:solidFill>
                <a:srgbClr val="0070C0"/>
              </a:solidFill>
            </a:rPr>
            <a:t>(врачи, массажист)</a:t>
          </a:r>
        </a:p>
      </cdr:txBody>
    </cdr:sp>
  </cdr:relSizeAnchor>
  <cdr:relSizeAnchor xmlns:cdr="http://schemas.openxmlformats.org/drawingml/2006/chartDrawing">
    <cdr:from>
      <cdr:x>0.37007</cdr:x>
      <cdr:y>0.67871</cdr:y>
    </cdr:from>
    <cdr:to>
      <cdr:x>0.59211</cdr:x>
      <cdr:y>0.86812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3214710" y="3071834"/>
          <a:ext cx="1928826" cy="857256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endParaRPr lang="ru-RU" dirty="0">
            <a:solidFill>
              <a:srgbClr val="0070C0"/>
            </a:solidFill>
          </a:endParaRPr>
        </a:p>
        <a:p xmlns:a="http://schemas.openxmlformats.org/drawingml/2006/main">
          <a:pPr algn="ctr"/>
          <a:r>
            <a:rPr lang="ru-RU" sz="1400" dirty="0">
              <a:solidFill>
                <a:srgbClr val="0070C0"/>
              </a:solidFill>
            </a:rPr>
            <a:t>Отдел социальной защиты населения</a:t>
          </a:r>
        </a:p>
      </cdr:txBody>
    </cdr:sp>
  </cdr:relSizeAnchor>
  <cdr:relSizeAnchor xmlns:cdr="http://schemas.openxmlformats.org/drawingml/2006/chartDrawing">
    <cdr:from>
      <cdr:x>0.64145</cdr:x>
      <cdr:y>0.36303</cdr:y>
    </cdr:from>
    <cdr:to>
      <cdr:x>0.88816</cdr:x>
      <cdr:y>0.56823</cdr:y>
    </cdr:to>
    <cdr:sp macro="" textlink="">
      <cdr:nvSpPr>
        <cdr:cNvPr id="6" name="Прямоугольник 5"/>
        <cdr:cNvSpPr/>
      </cdr:nvSpPr>
      <cdr:spPr>
        <a:xfrm xmlns:a="http://schemas.openxmlformats.org/drawingml/2006/main">
          <a:off x="5572164" y="1643074"/>
          <a:ext cx="2143140" cy="928694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endParaRPr lang="ru-RU" dirty="0">
            <a:solidFill>
              <a:srgbClr val="0070C0"/>
            </a:solidFill>
          </a:endParaRPr>
        </a:p>
        <a:p xmlns:a="http://schemas.openxmlformats.org/drawingml/2006/main">
          <a:pPr algn="ctr"/>
          <a:r>
            <a:rPr lang="ru-RU" sz="1400" dirty="0">
              <a:solidFill>
                <a:srgbClr val="0070C0"/>
              </a:solidFill>
            </a:rPr>
            <a:t>Психолого-медико-педагогическая комиссия</a:t>
          </a:r>
        </a:p>
      </cdr:txBody>
    </cdr:sp>
  </cdr:relSizeAnchor>
  <cdr:relSizeAnchor xmlns:cdr="http://schemas.openxmlformats.org/drawingml/2006/chartDrawing">
    <cdr:from>
      <cdr:x>0.64968</cdr:x>
      <cdr:y>0.67871</cdr:y>
    </cdr:from>
    <cdr:to>
      <cdr:x>0.89639</cdr:x>
      <cdr:y>0.86812</cdr:y>
    </cdr:to>
    <cdr:sp macro="" textlink="">
      <cdr:nvSpPr>
        <cdr:cNvPr id="7" name="Прямоугольник 6"/>
        <cdr:cNvSpPr/>
      </cdr:nvSpPr>
      <cdr:spPr>
        <a:xfrm xmlns:a="http://schemas.openxmlformats.org/drawingml/2006/main">
          <a:off x="5643602" y="3071834"/>
          <a:ext cx="2143140" cy="857256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dirty="0">
              <a:solidFill>
                <a:srgbClr val="0070C0"/>
              </a:solidFill>
            </a:rPr>
            <a:t>Областной центр реабилитации   детей и подростков с ограниченными возможностями</a:t>
          </a:r>
        </a:p>
        <a:p xmlns:a="http://schemas.openxmlformats.org/drawingml/2006/main">
          <a:pPr algn="ctr"/>
          <a:r>
            <a:rPr lang="ru-RU" dirty="0">
              <a:solidFill>
                <a:srgbClr val="0070C0"/>
              </a:solidFill>
            </a:rPr>
            <a:t> « Парус надежды» </a:t>
          </a:r>
        </a:p>
      </cdr:txBody>
    </cdr:sp>
  </cdr:relSizeAnchor>
  <cdr:relSizeAnchor xmlns:cdr="http://schemas.openxmlformats.org/drawingml/2006/chartDrawing">
    <cdr:from>
      <cdr:x>0.27138</cdr:x>
      <cdr:y>0.26833</cdr:y>
    </cdr:from>
    <cdr:to>
      <cdr:x>0.36184</cdr:x>
      <cdr:y>0.36303</cdr:y>
    </cdr:to>
    <cdr:sp macro="" textlink="">
      <cdr:nvSpPr>
        <cdr:cNvPr id="10" name="Прямая со стрелкой 9"/>
        <cdr:cNvSpPr/>
      </cdr:nvSpPr>
      <cdr:spPr>
        <a:xfrm xmlns:a="http://schemas.openxmlformats.org/drawingml/2006/main" rot="10800000" flipV="1">
          <a:off x="2357453" y="1214446"/>
          <a:ext cx="785819" cy="428629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0.27138</cdr:x>
      <cdr:y>0.28411</cdr:y>
    </cdr:from>
    <cdr:to>
      <cdr:x>0.36184</cdr:x>
      <cdr:y>0.66293</cdr:y>
    </cdr:to>
    <cdr:sp macro="" textlink="">
      <cdr:nvSpPr>
        <cdr:cNvPr id="12" name="Прямая со стрелкой 11"/>
        <cdr:cNvSpPr/>
      </cdr:nvSpPr>
      <cdr:spPr>
        <a:xfrm xmlns:a="http://schemas.openxmlformats.org/drawingml/2006/main" rot="5400000">
          <a:off x="2357454" y="1285884"/>
          <a:ext cx="785819" cy="1714512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0.46044</cdr:x>
      <cdr:y>0.28429</cdr:y>
    </cdr:from>
    <cdr:to>
      <cdr:x>0.46062</cdr:x>
      <cdr:y>0.64732</cdr:y>
    </cdr:to>
    <cdr:sp macro="" textlink="">
      <cdr:nvSpPr>
        <cdr:cNvPr id="14" name="Прямая со стрелкой 13"/>
        <cdr:cNvSpPr/>
      </cdr:nvSpPr>
      <cdr:spPr>
        <a:xfrm xmlns:a="http://schemas.openxmlformats.org/drawingml/2006/main" rot="5400000">
          <a:off x="3999734" y="1286678"/>
          <a:ext cx="1588" cy="1643074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0.58389</cdr:x>
      <cdr:y>0.26833</cdr:y>
    </cdr:from>
    <cdr:to>
      <cdr:x>0.6579</cdr:x>
      <cdr:y>0.34725</cdr:y>
    </cdr:to>
    <cdr:sp macro="" textlink="">
      <cdr:nvSpPr>
        <cdr:cNvPr id="16" name="Прямая со стрелкой 15"/>
        <cdr:cNvSpPr/>
      </cdr:nvSpPr>
      <cdr:spPr>
        <a:xfrm xmlns:a="http://schemas.openxmlformats.org/drawingml/2006/main">
          <a:off x="5072098" y="1214446"/>
          <a:ext cx="642942" cy="35719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0.58389</cdr:x>
      <cdr:y>0.28411</cdr:y>
    </cdr:from>
    <cdr:to>
      <cdr:x>0.64968</cdr:x>
      <cdr:y>0.66293</cdr:y>
    </cdr:to>
    <cdr:sp macro="" textlink="">
      <cdr:nvSpPr>
        <cdr:cNvPr id="18" name="Прямая со стрелкой 17"/>
        <cdr:cNvSpPr/>
      </cdr:nvSpPr>
      <cdr:spPr>
        <a:xfrm xmlns:a="http://schemas.openxmlformats.org/drawingml/2006/main" rot="16200000" flipH="1">
          <a:off x="5072098" y="1285883"/>
          <a:ext cx="571504" cy="1714513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3F209-4D93-434E-B913-3B17D53D0F44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E5D04D5-7014-4E77-8C39-56FCFD7F5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3F209-4D93-434E-B913-3B17D53D0F44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D04D5-7014-4E77-8C39-56FCFD7F5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3F209-4D93-434E-B913-3B17D53D0F44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D04D5-7014-4E77-8C39-56FCFD7F5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3F209-4D93-434E-B913-3B17D53D0F44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E5D04D5-7014-4E77-8C39-56FCFD7F5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3F209-4D93-434E-B913-3B17D53D0F44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D04D5-7014-4E77-8C39-56FCFD7F54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3F209-4D93-434E-B913-3B17D53D0F44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D04D5-7014-4E77-8C39-56FCFD7F5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3F209-4D93-434E-B913-3B17D53D0F44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E5D04D5-7014-4E77-8C39-56FCFD7F54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3F209-4D93-434E-B913-3B17D53D0F44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D04D5-7014-4E77-8C39-56FCFD7F5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3F209-4D93-434E-B913-3B17D53D0F44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D04D5-7014-4E77-8C39-56FCFD7F5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3F209-4D93-434E-B913-3B17D53D0F44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D04D5-7014-4E77-8C39-56FCFD7F5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3F209-4D93-434E-B913-3B17D53D0F44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D04D5-7014-4E77-8C39-56FCFD7F54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583F209-4D93-434E-B913-3B17D53D0F44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E5D04D5-7014-4E77-8C39-56FCFD7F54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0070C0"/>
                </a:solidFill>
              </a:rPr>
              <a:t>Современные подходы к организации взаимодействия с родителями 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детей с ОВЗ.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0200"/>
            <a:ext cx="5220072" cy="4925144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20072" y="3068960"/>
            <a:ext cx="3771528" cy="3456384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algn="ctr">
              <a:buNone/>
            </a:pPr>
            <a:r>
              <a:rPr lang="ru-RU" dirty="0"/>
              <a:t>подготовила педагог-психолог </a:t>
            </a:r>
            <a:r>
              <a:rPr lang="en-US" dirty="0"/>
              <a:t>l</a:t>
            </a:r>
            <a:r>
              <a:rPr lang="ru-RU" dirty="0"/>
              <a:t>КК</a:t>
            </a:r>
          </a:p>
          <a:p>
            <a:pPr algn="ctr"/>
            <a:endParaRPr lang="ru-RU" dirty="0"/>
          </a:p>
          <a:p>
            <a:pPr algn="ctr">
              <a:buNone/>
            </a:pPr>
            <a:r>
              <a:rPr lang="ru-RU" dirty="0"/>
              <a:t>Поплавская Алла</a:t>
            </a:r>
          </a:p>
          <a:p>
            <a:pPr algn="ctr">
              <a:buNone/>
            </a:pPr>
            <a:r>
              <a:rPr lang="ru-RU" dirty="0"/>
              <a:t>Александровна.</a:t>
            </a:r>
          </a:p>
        </p:txBody>
      </p:sp>
    </p:spTree>
    <p:extLst>
      <p:ext uri="{BB962C8B-B14F-4D97-AF65-F5344CB8AC3E}">
        <p14:creationId xmlns:p14="http://schemas.microsoft.com/office/powerpoint/2010/main" val="1503333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</a:rPr>
              <a:t> задачи :</a:t>
            </a: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1142976" y="1285860"/>
            <a:ext cx="7000924" cy="714380"/>
          </a:xfrm>
          <a:prstGeom prst="flowChartProcess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Привлечь родителей к активному участию в учебно-воспитательном процессе.</a:t>
            </a: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1142976" y="2214554"/>
            <a:ext cx="7000924" cy="1071570"/>
          </a:xfrm>
          <a:prstGeom prst="flowChartProcess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Оказать социально-педагогическую поддержку семьям в вопросах воспитания, обучения, развития детей с ОВЗ.</a:t>
            </a: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1142976" y="3500438"/>
            <a:ext cx="7000924" cy="714380"/>
          </a:xfrm>
          <a:prstGeom prst="flowChartProcess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Повысить правовую, педагогическую компетентность родителей.</a:t>
            </a: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1142976" y="4357694"/>
            <a:ext cx="7072362" cy="1000132"/>
          </a:xfrm>
          <a:prstGeom prst="flowChartProcess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ru-RU" dirty="0">
              <a:solidFill>
                <a:schemeClr val="tx1"/>
              </a:solidFill>
            </a:endParaRPr>
          </a:p>
          <a:p>
            <a:pPr algn="ctr" fontAlgn="base"/>
            <a:endParaRPr lang="ru-RU" dirty="0">
              <a:solidFill>
                <a:schemeClr val="tx1"/>
              </a:solidFill>
            </a:endParaRPr>
          </a:p>
          <a:p>
            <a:pPr algn="ctr" fontAlgn="base"/>
            <a:r>
              <a:rPr lang="ru-RU" dirty="0">
                <a:solidFill>
                  <a:schemeClr val="tx1"/>
                </a:solidFill>
              </a:rPr>
              <a:t>Обучить родителей эффективным способам взаимодействия со своим ребенком.</a:t>
            </a:r>
          </a:p>
          <a:p>
            <a:br>
              <a:rPr lang="ru-RU" dirty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5429264"/>
            <a:ext cx="7072362" cy="78581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Организовать совместную деятельность учреждения и родителей по укреплению здоровья детей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Формы работы с родителями      </a:t>
            </a:r>
          </a:p>
        </p:txBody>
      </p:sp>
      <p:graphicFrame>
        <p:nvGraphicFramePr>
          <p:cNvPr id="3" name="Схема 2"/>
          <p:cNvGraphicFramePr/>
          <p:nvPr/>
        </p:nvGraphicFramePr>
        <p:xfrm>
          <a:off x="1285852" y="1071546"/>
          <a:ext cx="7143800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rgbClr val="0070C0"/>
                </a:solidFill>
              </a:rPr>
              <a:t>Сотрудничество с различными организациями принимающих участие в психолого-педагогическом сопровождении семей 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581797"/>
              </p:ext>
            </p:extLst>
          </p:nvPr>
        </p:nvGraphicFramePr>
        <p:xfrm>
          <a:off x="285720" y="1500174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0070C0"/>
                </a:solidFill>
              </a:rPr>
              <a:t>Информационно-аналитическое направление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714752"/>
            <a:ext cx="4343400" cy="2609848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/>
              <a:t>Консультации;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Беседы: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ознакомительные;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информационные;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профилактические.</a:t>
            </a:r>
          </a:p>
        </p:txBody>
      </p:sp>
      <p:pic>
        <p:nvPicPr>
          <p:cNvPr id="5" name="Picture 3" descr="C:\Users\User\Desktop\trening-detsko-roditelskih-otnoshenii-253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857364"/>
            <a:ext cx="4495800" cy="5000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0070C0"/>
                </a:solidFill>
              </a:rPr>
              <a:t>Наглядно-Информационное направление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2816"/>
            <a:ext cx="4648200" cy="5085184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4876" y="3714752"/>
            <a:ext cx="4276724" cy="2609848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Родительские уголки;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Групповые и семейные альбомы;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Фотовыставки.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4729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>
                <a:solidFill>
                  <a:srgbClr val="0070C0"/>
                </a:solidFill>
              </a:rPr>
              <a:t>Досуговое</a:t>
            </a:r>
            <a:r>
              <a:rPr lang="ru-RU" dirty="0">
                <a:solidFill>
                  <a:srgbClr val="0070C0"/>
                </a:solidFill>
              </a:rPr>
              <a:t> направление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3789040"/>
            <a:ext cx="4343400" cy="253556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Акции;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Детские праздники;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Проекты;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Творческие выставки.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8448"/>
            <a:ext cx="4648200" cy="5559552"/>
          </a:xfrm>
        </p:spPr>
      </p:pic>
    </p:spTree>
    <p:extLst>
      <p:ext uri="{BB962C8B-B14F-4D97-AF65-F5344CB8AC3E}">
        <p14:creationId xmlns:p14="http://schemas.microsoft.com/office/powerpoint/2010/main" val="16281045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473</TotalTime>
  <Words>192</Words>
  <Application>Microsoft Office PowerPoint</Application>
  <PresentationFormat>Экран (4:3)</PresentationFormat>
  <Paragraphs>54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Franklin Gothic Book</vt:lpstr>
      <vt:lpstr>Franklin Gothic Medium</vt:lpstr>
      <vt:lpstr>Wingdings 2</vt:lpstr>
      <vt:lpstr>Трек</vt:lpstr>
      <vt:lpstr>Современные подходы к организации взаимодействия с родителями  детей с ОВЗ.</vt:lpstr>
      <vt:lpstr> задачи :</vt:lpstr>
      <vt:lpstr>        Формы работы с родителями      </vt:lpstr>
      <vt:lpstr>Сотрудничество с различными организациями принимающих участие в психолого-педагогическом сопровождении семей </vt:lpstr>
      <vt:lpstr>Информационно-аналитическое направление</vt:lpstr>
      <vt:lpstr>Наглядно-Информационное направление</vt:lpstr>
      <vt:lpstr>Досуговое направление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иоп</cp:lastModifiedBy>
  <cp:revision>45</cp:revision>
  <dcterms:created xsi:type="dcterms:W3CDTF">2016-01-18T15:01:59Z</dcterms:created>
  <dcterms:modified xsi:type="dcterms:W3CDTF">2018-07-23T10:32:18Z</dcterms:modified>
</cp:coreProperties>
</file>