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6" r:id="rId10"/>
    <p:sldId id="267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411" y="-10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B2A94-AB8C-496E-BE0C-A9C10C08D01B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28296-6369-4ACF-A4AC-071A0C91F2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B2A94-AB8C-496E-BE0C-A9C10C08D01B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28296-6369-4ACF-A4AC-071A0C91F2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B2A94-AB8C-496E-BE0C-A9C10C08D01B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28296-6369-4ACF-A4AC-071A0C91F2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B2A94-AB8C-496E-BE0C-A9C10C08D01B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28296-6369-4ACF-A4AC-071A0C91F2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B2A94-AB8C-496E-BE0C-A9C10C08D01B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28296-6369-4ACF-A4AC-071A0C91F2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B2A94-AB8C-496E-BE0C-A9C10C08D01B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28296-6369-4ACF-A4AC-071A0C91F2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B2A94-AB8C-496E-BE0C-A9C10C08D01B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28296-6369-4ACF-A4AC-071A0C91F2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B2A94-AB8C-496E-BE0C-A9C10C08D01B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28296-6369-4ACF-A4AC-071A0C91F2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B2A94-AB8C-496E-BE0C-A9C10C08D01B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28296-6369-4ACF-A4AC-071A0C91F2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B2A94-AB8C-496E-BE0C-A9C10C08D01B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28296-6369-4ACF-A4AC-071A0C91F2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B2A94-AB8C-496E-BE0C-A9C10C08D01B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28296-6369-4ACF-A4AC-071A0C91F2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8B2A94-AB8C-496E-BE0C-A9C10C08D01B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D28296-6369-4ACF-A4AC-071A0C91F2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img15.nnm.me/e/4/d/f/2/29d4011e09d79809d20c090fc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ФОРМЫ ВЗАИМОДЕЙСТВИЯ С СЕМЬЯМИ ПО ПОЗНАВАТЕЛЬНО-РЕЧЕВОМУ РАЗВИТИЮ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b="1" dirty="0" smtClean="0">
                <a:solidFill>
                  <a:srgbClr val="0070C0"/>
                </a:solidFill>
              </a:rPr>
              <a:t>ПОДГОТОВИЛА:</a:t>
            </a:r>
          </a:p>
          <a:p>
            <a:pPr algn="r"/>
            <a:r>
              <a:rPr lang="ru-RU" b="1" dirty="0" smtClean="0">
                <a:solidFill>
                  <a:srgbClr val="0070C0"/>
                </a:solidFill>
              </a:rPr>
              <a:t>САФИУЛЛИНА Л.Р.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15.nnm.me/e/4/d/f/2/29d4011e09d79809d20c090fc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0"/>
            <a:ext cx="8229600" cy="6126163"/>
          </a:xfrm>
        </p:spPr>
        <p:txBody>
          <a:bodyPr>
            <a:normAutofit fontScale="250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ru-RU" sz="9600" b="1" i="1" dirty="0" smtClean="0">
                <a:solidFill>
                  <a:srgbClr val="0070C0"/>
                </a:solidFill>
              </a:rPr>
              <a:t>Игры на развитие грамматического </a:t>
            </a:r>
            <a:r>
              <a:rPr lang="ru-RU" sz="9600" b="1" i="1" dirty="0" smtClean="0">
                <a:solidFill>
                  <a:srgbClr val="0070C0"/>
                </a:solidFill>
              </a:rPr>
              <a:t>строя:</a:t>
            </a:r>
          </a:p>
          <a:p>
            <a:r>
              <a:rPr lang="ru-RU" sz="9600" b="1" i="1" dirty="0" smtClean="0">
                <a:solidFill>
                  <a:srgbClr val="0070C0"/>
                </a:solidFill>
              </a:rPr>
              <a:t>«Поварята» (Приготовим </a:t>
            </a:r>
            <a:r>
              <a:rPr lang="ru-RU" sz="9600" b="1" i="1" dirty="0" smtClean="0">
                <a:solidFill>
                  <a:srgbClr val="0070C0"/>
                </a:solidFill>
              </a:rPr>
              <a:t>сок из яблок (яблочный), пирог из рыбы (рыбный), варенье из малины (малиновое) и т. д</a:t>
            </a:r>
            <a:r>
              <a:rPr lang="ru-RU" sz="9600" b="1" i="1" dirty="0" smtClean="0">
                <a:solidFill>
                  <a:srgbClr val="0070C0"/>
                </a:solidFill>
              </a:rPr>
              <a:t>.)</a:t>
            </a:r>
          </a:p>
          <a:p>
            <a:r>
              <a:rPr lang="ru-RU" sz="9600" b="1" i="1" dirty="0" smtClean="0">
                <a:solidFill>
                  <a:srgbClr val="0070C0"/>
                </a:solidFill>
              </a:rPr>
              <a:t> </a:t>
            </a:r>
            <a:r>
              <a:rPr lang="ru-RU" sz="9600" b="1" i="1" dirty="0" smtClean="0">
                <a:solidFill>
                  <a:srgbClr val="0070C0"/>
                </a:solidFill>
              </a:rPr>
              <a:t>«Упрямые </a:t>
            </a:r>
            <a:r>
              <a:rPr lang="ru-RU" sz="9600" b="1" i="1" dirty="0" smtClean="0">
                <a:solidFill>
                  <a:srgbClr val="0070C0"/>
                </a:solidFill>
              </a:rPr>
              <a:t>слова» (На </a:t>
            </a:r>
            <a:r>
              <a:rPr lang="ru-RU" sz="9600" b="1" i="1" dirty="0" smtClean="0">
                <a:solidFill>
                  <a:srgbClr val="0070C0"/>
                </a:solidFill>
              </a:rPr>
              <a:t>свете есть упрямые слова, которые никогда не изменяются </a:t>
            </a:r>
            <a:r>
              <a:rPr lang="ru-RU" sz="9600" b="1" i="1" dirty="0" smtClean="0">
                <a:solidFill>
                  <a:srgbClr val="0070C0"/>
                </a:solidFill>
              </a:rPr>
              <a:t> «кофе</a:t>
            </a:r>
            <a:r>
              <a:rPr lang="ru-RU" sz="9600" b="1" i="1" dirty="0" smtClean="0">
                <a:solidFill>
                  <a:srgbClr val="0070C0"/>
                </a:solidFill>
              </a:rPr>
              <a:t>, платье, пианино, какао, пальто, </a:t>
            </a:r>
            <a:r>
              <a:rPr lang="ru-RU" sz="9600" b="1" i="1" dirty="0" smtClean="0">
                <a:solidFill>
                  <a:srgbClr val="0070C0"/>
                </a:solidFill>
              </a:rPr>
              <a:t>метро,…» Подбор  вопросов ребёнку  и следить , </a:t>
            </a:r>
            <a:r>
              <a:rPr lang="ru-RU" sz="9600" b="1" i="1" dirty="0" smtClean="0">
                <a:solidFill>
                  <a:srgbClr val="0070C0"/>
                </a:solidFill>
              </a:rPr>
              <a:t>чтобы он не изменял </a:t>
            </a:r>
            <a:r>
              <a:rPr lang="ru-RU" sz="9600" b="1" i="1" dirty="0" smtClean="0">
                <a:solidFill>
                  <a:srgbClr val="0070C0"/>
                </a:solidFill>
              </a:rPr>
              <a:t>слово). </a:t>
            </a:r>
          </a:p>
          <a:p>
            <a:pPr>
              <a:buFont typeface="Wingdings" pitchFamily="2" charset="2"/>
              <a:buChar char="q"/>
            </a:pPr>
            <a:r>
              <a:rPr lang="ru-RU" sz="9600" b="1" i="1" dirty="0" smtClean="0">
                <a:solidFill>
                  <a:srgbClr val="0070C0"/>
                </a:solidFill>
              </a:rPr>
              <a:t>Игры </a:t>
            </a:r>
            <a:r>
              <a:rPr lang="ru-RU" sz="9600" b="1" i="1" dirty="0" smtClean="0">
                <a:solidFill>
                  <a:srgbClr val="0070C0"/>
                </a:solidFill>
              </a:rPr>
              <a:t>на развитие слоговой </a:t>
            </a:r>
            <a:r>
              <a:rPr lang="ru-RU" sz="9600" b="1" i="1" dirty="0" smtClean="0">
                <a:solidFill>
                  <a:srgbClr val="0070C0"/>
                </a:solidFill>
              </a:rPr>
              <a:t>структуры:</a:t>
            </a:r>
          </a:p>
          <a:p>
            <a:r>
              <a:rPr lang="ru-RU" sz="9600" b="1" i="1" dirty="0" smtClean="0">
                <a:solidFill>
                  <a:srgbClr val="0070C0"/>
                </a:solidFill>
              </a:rPr>
              <a:t>«Путаница».(Жили-были </a:t>
            </a:r>
            <a:r>
              <a:rPr lang="ru-RU" sz="9600" b="1" i="1" dirty="0" smtClean="0">
                <a:solidFill>
                  <a:srgbClr val="0070C0"/>
                </a:solidFill>
              </a:rPr>
              <a:t>слова. Однажды они веселились, танцевали и не заметили, что перепутались. Помоги словам распутаться. Слова: </a:t>
            </a:r>
            <a:r>
              <a:rPr lang="ru-RU" sz="9600" b="1" i="1" dirty="0" err="1" smtClean="0">
                <a:solidFill>
                  <a:srgbClr val="0070C0"/>
                </a:solidFill>
              </a:rPr>
              <a:t>босака</a:t>
            </a:r>
            <a:r>
              <a:rPr lang="ru-RU" sz="9600" b="1" i="1" dirty="0" smtClean="0">
                <a:solidFill>
                  <a:srgbClr val="0070C0"/>
                </a:solidFill>
              </a:rPr>
              <a:t> (собака), </a:t>
            </a:r>
            <a:r>
              <a:rPr lang="ru-RU" sz="9600" b="1" i="1" dirty="0" err="1" smtClean="0">
                <a:solidFill>
                  <a:srgbClr val="0070C0"/>
                </a:solidFill>
              </a:rPr>
              <a:t>ловосы</a:t>
            </a:r>
            <a:r>
              <a:rPr lang="ru-RU" sz="9600" b="1" i="1" dirty="0" smtClean="0">
                <a:solidFill>
                  <a:srgbClr val="0070C0"/>
                </a:solidFill>
              </a:rPr>
              <a:t> (волосы), </a:t>
            </a:r>
            <a:r>
              <a:rPr lang="ru-RU" sz="9600" b="1" i="1" dirty="0" err="1" smtClean="0">
                <a:solidFill>
                  <a:srgbClr val="0070C0"/>
                </a:solidFill>
              </a:rPr>
              <a:t>лекосо</a:t>
            </a:r>
            <a:r>
              <a:rPr lang="ru-RU" sz="9600" b="1" i="1" dirty="0" smtClean="0">
                <a:solidFill>
                  <a:srgbClr val="0070C0"/>
                </a:solidFill>
              </a:rPr>
              <a:t> (колесо), </a:t>
            </a:r>
            <a:r>
              <a:rPr lang="ru-RU" sz="9600" b="1" i="1" dirty="0" err="1" smtClean="0">
                <a:solidFill>
                  <a:srgbClr val="0070C0"/>
                </a:solidFill>
              </a:rPr>
              <a:t>посаги</a:t>
            </a:r>
            <a:r>
              <a:rPr lang="ru-RU" sz="9600" b="1" i="1" dirty="0" smtClean="0">
                <a:solidFill>
                  <a:srgbClr val="0070C0"/>
                </a:solidFill>
              </a:rPr>
              <a:t> (сапоги и т. д</a:t>
            </a:r>
            <a:r>
              <a:rPr lang="ru-RU" sz="9600" b="1" i="1" dirty="0" smtClean="0">
                <a:solidFill>
                  <a:srgbClr val="0070C0"/>
                </a:solidFill>
              </a:rPr>
              <a:t>.).</a:t>
            </a:r>
          </a:p>
          <a:p>
            <a:pPr>
              <a:buNone/>
            </a:pPr>
            <a:r>
              <a:rPr lang="ru-RU" sz="9600" b="1" i="1" dirty="0" smtClean="0">
                <a:solidFill>
                  <a:srgbClr val="0070C0"/>
                </a:solidFill>
              </a:rPr>
              <a:t> </a:t>
            </a:r>
            <a:r>
              <a:rPr lang="ru-RU" sz="9600" b="1" i="1" dirty="0" smtClean="0">
                <a:solidFill>
                  <a:srgbClr val="FF0000"/>
                </a:solidFill>
              </a:rPr>
              <a:t>Такие игры не отнимут у родителей много времени и не требуют специальной подготовки. А ежедневное их применение будет неоценимо для развития речи ребёнка, и покажут ребёнку заинтересованность родителей его проблемами и ещё больше укрепит их взаимоотношения.</a:t>
            </a:r>
            <a:r>
              <a:rPr lang="ru-RU" sz="9600" b="1" i="1" dirty="0" smtClean="0">
                <a:solidFill>
                  <a:srgbClr val="0070C0"/>
                </a:solidFill>
              </a:rPr>
              <a:t/>
            </a:r>
            <a:br>
              <a:rPr lang="ru-RU" sz="9600" b="1" i="1" dirty="0" smtClean="0">
                <a:solidFill>
                  <a:srgbClr val="0070C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img15.nnm.me/e/4/d/f/2/29d4011e09d79809d20c090fc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285860"/>
            <a:ext cx="828680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</a:rPr>
              <a:t>Такое взаимодействие значительно повышает эффективность педагогического воздействия на детей, позволяет преодолеть многие трудности и проблемы и получить желаемый результат в познавательно </a:t>
            </a:r>
            <a:r>
              <a:rPr lang="ru-RU" sz="2800" b="1" i="1" dirty="0" smtClean="0">
                <a:solidFill>
                  <a:srgbClr val="0070C0"/>
                </a:solidFill>
              </a:rPr>
              <a:t>- </a:t>
            </a:r>
            <a:r>
              <a:rPr lang="ru-RU" sz="2800" b="1" i="1" dirty="0" smtClean="0">
                <a:solidFill>
                  <a:srgbClr val="0070C0"/>
                </a:solidFill>
              </a:rPr>
              <a:t>речевом развитии каждого ребенка как в ДОУ так и в семье.</a:t>
            </a:r>
          </a:p>
          <a:p>
            <a:pPr algn="ctr">
              <a:buNone/>
            </a:pPr>
            <a:r>
              <a:rPr lang="ru-RU" sz="2800" i="1" dirty="0" smtClean="0">
                <a:solidFill>
                  <a:srgbClr val="FF0000"/>
                </a:solidFill>
              </a:rPr>
              <a:t>Важно сделать родителей не только своими союзниками, </a:t>
            </a:r>
          </a:p>
          <a:p>
            <a:pPr algn="ctr">
              <a:buNone/>
            </a:pPr>
            <a:r>
              <a:rPr lang="ru-RU" sz="2800" i="1" dirty="0" smtClean="0">
                <a:solidFill>
                  <a:srgbClr val="FF0000"/>
                </a:solidFill>
              </a:rPr>
              <a:t>но и грамотными помощниками</a:t>
            </a:r>
            <a:r>
              <a:rPr lang="ru-RU" sz="2800" b="1" i="1" dirty="0" smtClean="0">
                <a:solidFill>
                  <a:srgbClr val="0070C0"/>
                </a:solidFill>
              </a:rPr>
              <a:t>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img15.nnm.me/e/4/d/f/2/29d4011e09d79809d20c090fc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09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0042"/>
            <a:ext cx="9144000" cy="555468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i="1" dirty="0" smtClean="0">
                <a:solidFill>
                  <a:srgbClr val="0070C0"/>
                </a:solidFill>
              </a:rPr>
              <a:t>В соответствии Законом РФ «Об образовании», Концепцией дошкольного воспитания, «Типовым положением о дошкольном образовательном учреждении» одной из основных задач, стоящих перед детским садом, является «взаимодействие с семьей для обеспечения полноценного развития ребенка». </a:t>
            </a:r>
            <a:br>
              <a:rPr lang="ru-RU" sz="2400" b="1" i="1" dirty="0" smtClean="0">
                <a:solidFill>
                  <a:srgbClr val="0070C0"/>
                </a:solidFill>
              </a:rPr>
            </a:br>
            <a:r>
              <a:rPr lang="ru-RU" sz="2400" b="1" i="1" dirty="0" smtClean="0">
                <a:solidFill>
                  <a:srgbClr val="0070C0"/>
                </a:solidFill>
              </a:rPr>
              <a:t>В связи с этим важное место в деятельности дошкольного учреждения отводится работе с родителями: повышению их правовой и психолого-педагогической культуры; созданию единого образовательного пространства для дошкольника в семье и детском саду; выработке согласованных педагогически целесообразных требований к ребенку с учетом его самобытности, дарования, индивидуального темпа продвижения, возрастных особенностей и др. </a:t>
            </a:r>
            <a:endParaRPr lang="ru-RU" sz="24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img15.nnm.me/e/4/d/f/2/29d4011e09d79809d20c090fc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9144000" cy="628654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Ведущее значение в развитии познавательных дошкольника является </a:t>
            </a:r>
            <a:r>
              <a:rPr lang="ru-RU" b="1" i="1" dirty="0" smtClean="0">
                <a:solidFill>
                  <a:srgbClr val="0070C0"/>
                </a:solidFill>
              </a:rPr>
              <a:t>- </a:t>
            </a:r>
            <a:r>
              <a:rPr lang="ru-RU" b="1" i="1" dirty="0" smtClean="0">
                <a:solidFill>
                  <a:srgbClr val="0070C0"/>
                </a:solidFill>
              </a:rPr>
              <a:t>речь</a:t>
            </a:r>
            <a:r>
              <a:rPr lang="ru-RU" b="1" i="1" dirty="0" smtClean="0">
                <a:solidFill>
                  <a:srgbClr val="0070C0"/>
                </a:solidFill>
              </a:rPr>
              <a:t>.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 </a:t>
            </a:r>
            <a:r>
              <a:rPr lang="ru-RU" b="1" i="1" dirty="0" smtClean="0">
                <a:solidFill>
                  <a:srgbClr val="0070C0"/>
                </a:solidFill>
              </a:rPr>
              <a:t>Хорошая речь </a:t>
            </a:r>
            <a:r>
              <a:rPr lang="ru-RU" b="1" i="1" dirty="0" smtClean="0">
                <a:solidFill>
                  <a:srgbClr val="0070C0"/>
                </a:solidFill>
              </a:rPr>
              <a:t>- </a:t>
            </a:r>
            <a:r>
              <a:rPr lang="ru-RU" b="1" i="1" dirty="0" smtClean="0">
                <a:solidFill>
                  <a:srgbClr val="0070C0"/>
                </a:solidFill>
              </a:rPr>
              <a:t>важнейшее условие всестороннего полноценного развития детей. Чем богаче и правильнее у ребенка речь, тем легче ему высказывать свои мысли, тем шире его возможности в познании окружающей действительности, содержательнее и полноценнее отношения со сверстниками и взрослыми, тем активнее осуществляется его психическое развитие. </a:t>
            </a:r>
            <a:br>
              <a:rPr lang="ru-RU" b="1" i="1" dirty="0" smtClean="0">
                <a:solidFill>
                  <a:srgbClr val="0070C0"/>
                </a:solidFill>
              </a:rPr>
            </a:br>
            <a:r>
              <a:rPr lang="ru-RU" b="1" i="1" dirty="0" smtClean="0">
                <a:solidFill>
                  <a:srgbClr val="0070C0"/>
                </a:solidFill>
              </a:rPr>
              <a:t>Успех в работе по познавательно- речевому развитию детей зависит от тесной взаимосвязи педагогов, родителей и детей. </a:t>
            </a:r>
            <a:endParaRPr lang="ru-RU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15.nnm.me/e/4/d/f/2/29d4011e09d79809d20c090fc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Цель которой является:</a:t>
            </a:r>
            <a:br>
              <a:rPr lang="ru-RU" b="1" i="1" dirty="0" smtClean="0">
                <a:solidFill>
                  <a:srgbClr val="FF0000"/>
                </a:solidFill>
              </a:rPr>
            </a:b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0070C0"/>
                </a:solidFill>
              </a:rPr>
              <a:t>  </a:t>
            </a:r>
            <a:r>
              <a:rPr lang="ru-RU" i="1" dirty="0" smtClean="0">
                <a:solidFill>
                  <a:srgbClr val="0070C0"/>
                </a:solidFill>
              </a:rPr>
              <a:t>объединение усилий взрослых для успешного речевого развития каждого дошкольника;</a:t>
            </a:r>
          </a:p>
          <a:p>
            <a:pPr>
              <a:buFont typeface="Wingdings" pitchFamily="2" charset="2"/>
              <a:buChar char="§"/>
            </a:pPr>
            <a:r>
              <a:rPr lang="ru-RU" i="1" dirty="0" smtClean="0">
                <a:solidFill>
                  <a:srgbClr val="0070C0"/>
                </a:solidFill>
              </a:rPr>
              <a:t>формирование у родителей желания помогать своему ребенку, общаться с ним;</a:t>
            </a:r>
            <a:endParaRPr lang="ru-RU" i="1" dirty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i="1" dirty="0" smtClean="0">
                <a:solidFill>
                  <a:srgbClr val="0070C0"/>
                </a:solidFill>
              </a:rPr>
              <a:t>уметь правильно реагировать на проблемы и достижения своего ребенка (помогать преодолевать трудности и радоваться его успехам). </a:t>
            </a:r>
            <a:br>
              <a:rPr lang="ru-RU" i="1" dirty="0" smtClean="0">
                <a:solidFill>
                  <a:srgbClr val="0070C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15.nnm.me/e/4/d/f/2/29d4011e09d79809d20c090fc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1654164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Важность определения и реализации педагогических технологий в построении взаимодействия ДОУ и семьи по познавательно-речевому развитию определяется решением следующих задач: 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3400" b="1" i="1" dirty="0" smtClean="0">
                <a:solidFill>
                  <a:srgbClr val="0070C0"/>
                </a:solidFill>
              </a:rPr>
              <a:t>● психолого-педагогическое просвещение родителей с целью повышения уровня общей и педагогической культуры; </a:t>
            </a:r>
            <a:br>
              <a:rPr lang="ru-RU" sz="3400" b="1" i="1" dirty="0" smtClean="0">
                <a:solidFill>
                  <a:srgbClr val="0070C0"/>
                </a:solidFill>
              </a:rPr>
            </a:br>
            <a:r>
              <a:rPr lang="ru-RU" sz="3400" b="1" i="1" dirty="0" smtClean="0">
                <a:solidFill>
                  <a:srgbClr val="0070C0"/>
                </a:solidFill>
              </a:rPr>
              <a:t/>
            </a:r>
            <a:br>
              <a:rPr lang="ru-RU" sz="3400" b="1" i="1" dirty="0" smtClean="0">
                <a:solidFill>
                  <a:srgbClr val="0070C0"/>
                </a:solidFill>
              </a:rPr>
            </a:br>
            <a:r>
              <a:rPr lang="ru-RU" sz="3400" b="1" i="1" dirty="0" smtClean="0">
                <a:solidFill>
                  <a:srgbClr val="0070C0"/>
                </a:solidFill>
              </a:rPr>
              <a:t>● оптимизация стиля семейного воспитания. </a:t>
            </a:r>
            <a:br>
              <a:rPr lang="ru-RU" sz="3400" b="1" i="1" dirty="0" smtClean="0">
                <a:solidFill>
                  <a:srgbClr val="0070C0"/>
                </a:solidFill>
              </a:rPr>
            </a:br>
            <a:r>
              <a:rPr lang="ru-RU" sz="3400" b="1" i="1" dirty="0" smtClean="0">
                <a:solidFill>
                  <a:srgbClr val="0070C0"/>
                </a:solidFill>
              </a:rPr>
              <a:t/>
            </a:r>
            <a:br>
              <a:rPr lang="ru-RU" sz="3400" b="1" i="1" dirty="0" smtClean="0">
                <a:solidFill>
                  <a:srgbClr val="0070C0"/>
                </a:solidFill>
              </a:rPr>
            </a:br>
            <a:r>
              <a:rPr lang="ru-RU" sz="3400" b="1" i="1" dirty="0" smtClean="0">
                <a:solidFill>
                  <a:srgbClr val="0070C0"/>
                </a:solidFill>
              </a:rPr>
              <a:t>● </a:t>
            </a:r>
            <a:r>
              <a:rPr lang="ru-RU" sz="3400" b="1" i="1" dirty="0" err="1" smtClean="0">
                <a:solidFill>
                  <a:srgbClr val="0070C0"/>
                </a:solidFill>
              </a:rPr>
              <a:t>гуманизация</a:t>
            </a:r>
            <a:r>
              <a:rPr lang="ru-RU" sz="3400" b="1" i="1" dirty="0" smtClean="0">
                <a:solidFill>
                  <a:srgbClr val="0070C0"/>
                </a:solidFill>
              </a:rPr>
              <a:t> детско-родительских отношений; </a:t>
            </a:r>
            <a:br>
              <a:rPr lang="ru-RU" sz="3400" b="1" i="1" dirty="0" smtClean="0">
                <a:solidFill>
                  <a:srgbClr val="0070C0"/>
                </a:solidFill>
              </a:rPr>
            </a:br>
            <a:r>
              <a:rPr lang="ru-RU" sz="3400" b="1" i="1" dirty="0" smtClean="0">
                <a:solidFill>
                  <a:srgbClr val="0070C0"/>
                </a:solidFill>
              </a:rPr>
              <a:t/>
            </a:r>
            <a:br>
              <a:rPr lang="ru-RU" sz="3400" b="1" i="1" dirty="0" smtClean="0">
                <a:solidFill>
                  <a:srgbClr val="0070C0"/>
                </a:solidFill>
              </a:rPr>
            </a:br>
            <a:r>
              <a:rPr lang="ru-RU" sz="3400" b="1" i="1" dirty="0" smtClean="0">
                <a:solidFill>
                  <a:srgbClr val="0070C0"/>
                </a:solidFill>
              </a:rPr>
              <a:t>● включение семьи в содержательную деятельность в системе «родители – ребенок – педагог». Решение задачи осуществляется посредством изучения семьи, установления контакта с ее членами в целях согласования воспитательных воздействий на ребенка.</a:t>
            </a:r>
            <a:endParaRPr lang="ru-RU" sz="34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15.nnm.me/e/4/d/f/2/29d4011e09d79809d20c090fc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14356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FF0000"/>
                </a:solidFill>
              </a:rPr>
              <a:t>Формы взаимодействия </a:t>
            </a:r>
            <a:endParaRPr lang="ru-RU" sz="3200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8"/>
            <a:ext cx="9144000" cy="5483246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b="1" i="1" dirty="0" smtClean="0">
                <a:solidFill>
                  <a:srgbClr val="0070C0"/>
                </a:solidFill>
              </a:rPr>
              <a:t> родительские собрания, индивидуальные встречи с родителями (их мы выстраиваем в процессе личностно-ориентированного общения с каждой семьей в течение всего года);</a:t>
            </a:r>
            <a:endParaRPr lang="ru-RU" sz="2800" b="1" i="1" dirty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2800" b="1" i="1" dirty="0" smtClean="0">
                <a:solidFill>
                  <a:srgbClr val="0070C0"/>
                </a:solidFill>
              </a:rPr>
              <a:t> семинары для родителей по обмену опытом</a:t>
            </a:r>
            <a:br>
              <a:rPr lang="ru-RU" sz="2800" b="1" i="1" dirty="0" smtClean="0">
                <a:solidFill>
                  <a:srgbClr val="0070C0"/>
                </a:solidFill>
              </a:rPr>
            </a:br>
            <a:r>
              <a:rPr lang="ru-RU" sz="2800" b="1" i="1" dirty="0" smtClean="0">
                <a:solidFill>
                  <a:srgbClr val="0070C0"/>
                </a:solidFill>
              </a:rPr>
              <a:t>(на таких семинарах родители имеют возможность наблюдать за работой педагогов, познакомиться с играми, в которые они могут поиграть с ребенком дома);</a:t>
            </a:r>
            <a:endParaRPr lang="ru-RU" sz="2800" b="1" i="1" dirty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2800" b="1" i="1" dirty="0" smtClean="0">
                <a:solidFill>
                  <a:srgbClr val="0070C0"/>
                </a:solidFill>
              </a:rPr>
              <a:t>познавательная игротека (устраиваем выставки развивающих игр);</a:t>
            </a:r>
            <a:endParaRPr lang="ru-RU" sz="2800" b="1" i="1" dirty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ru-RU" sz="2800" i="1" dirty="0" smtClean="0">
                <a:solidFill>
                  <a:srgbClr val="FF0000"/>
                </a:solidFill>
              </a:rPr>
              <a:t>.</a:t>
            </a:r>
            <a:endParaRPr lang="ru-RU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15.nnm.me/e/4/d/f/2/29d4011e09d79809d20c090fc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5268931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0070C0"/>
                </a:solidFill>
              </a:rPr>
              <a:t>организуются совместные праздники ;</a:t>
            </a:r>
          </a:p>
          <a:p>
            <a:pPr>
              <a:buFont typeface="Wingdings" pitchFamily="2" charset="2"/>
              <a:buChar char="v"/>
            </a:pPr>
            <a:r>
              <a:rPr lang="ru-RU" b="1" i="1" dirty="0">
                <a:solidFill>
                  <a:srgbClr val="0070C0"/>
                </a:solidFill>
              </a:rPr>
              <a:t>д</a:t>
            </a:r>
            <a:r>
              <a:rPr lang="ru-RU" b="1" i="1" dirty="0" smtClean="0">
                <a:solidFill>
                  <a:srgbClr val="0070C0"/>
                </a:solidFill>
              </a:rPr>
              <a:t>етское экспериментирование (с участием родителей)</a:t>
            </a:r>
            <a:endParaRPr lang="ru-RU" b="1" i="1" dirty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0070C0"/>
                </a:solidFill>
              </a:rPr>
              <a:t>чтение книг, рассматривание иллюстраций, оформление полученных впечатлений в виде альбомов, панно, газет, макетов и </a:t>
            </a:r>
            <a:r>
              <a:rPr lang="ru-RU" b="1" i="1" dirty="0" smtClean="0">
                <a:solidFill>
                  <a:srgbClr val="0070C0"/>
                </a:solidFill>
              </a:rPr>
              <a:t>др.</a:t>
            </a:r>
          </a:p>
          <a:p>
            <a:pPr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0070C0"/>
                </a:solidFill>
              </a:rPr>
              <a:t>совместное </a:t>
            </a:r>
            <a:r>
              <a:rPr lang="ru-RU" b="1" i="1" dirty="0" smtClean="0">
                <a:solidFill>
                  <a:srgbClr val="0070C0"/>
                </a:solidFill>
              </a:rPr>
              <a:t>наблюдение явлений природы, общественной жизни с оформлением результатов, которые становятся достоянием группы; </a:t>
            </a:r>
            <a:endParaRPr lang="ru-RU" b="1" i="1" dirty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0070C0"/>
                </a:solidFill>
              </a:rPr>
              <a:t>создание фотоальбомов «Наша дружная семья»; </a:t>
            </a:r>
          </a:p>
          <a:p>
            <a:pPr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0070C0"/>
                </a:solidFill>
              </a:rPr>
              <a:t>создание совместных детско-родительских проектов («Веселый </a:t>
            </a:r>
            <a:r>
              <a:rPr lang="ru-RU" b="1" i="1" dirty="0" err="1" smtClean="0">
                <a:solidFill>
                  <a:srgbClr val="0070C0"/>
                </a:solidFill>
              </a:rPr>
              <a:t>снеговичок</a:t>
            </a:r>
            <a:r>
              <a:rPr lang="ru-RU" b="1" i="1" dirty="0" smtClean="0">
                <a:solidFill>
                  <a:srgbClr val="0070C0"/>
                </a:solidFill>
              </a:rPr>
              <a:t>» и т.д.)</a:t>
            </a:r>
            <a:endParaRPr lang="ru-RU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15.nnm.me/e/4/d/f/2/29d4011e09d79809d20c090fc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8686800" cy="5840435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b="1" i="1" dirty="0" smtClean="0">
                <a:solidFill>
                  <a:srgbClr val="0070C0"/>
                </a:solidFill>
              </a:rPr>
              <a:t> тематические выставки детских книг из семейных библиотек: русские народные сказки, познавательные книги и т.д.; </a:t>
            </a:r>
          </a:p>
          <a:p>
            <a:pPr>
              <a:buFont typeface="Wingdings" pitchFamily="2" charset="2"/>
              <a:buChar char="v"/>
            </a:pPr>
            <a:r>
              <a:rPr lang="ru-RU" sz="2800" b="1" i="1" dirty="0" smtClean="0">
                <a:solidFill>
                  <a:srgbClr val="0070C0"/>
                </a:solidFill>
              </a:rPr>
              <a:t>введение традиции в группе  «Мое настроение». </a:t>
            </a:r>
            <a:endParaRPr lang="ru-RU" sz="2800" b="1" i="1" dirty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2800" b="1" i="1" dirty="0">
                <a:solidFill>
                  <a:srgbClr val="0070C0"/>
                </a:solidFill>
              </a:rPr>
              <a:t>э</a:t>
            </a:r>
            <a:r>
              <a:rPr lang="ru-RU" sz="2800" b="1" i="1" dirty="0" smtClean="0">
                <a:solidFill>
                  <a:srgbClr val="0070C0"/>
                </a:solidFill>
              </a:rPr>
              <a:t>кологические акции: «Поможем птицам». </a:t>
            </a:r>
            <a:endParaRPr lang="ru-RU" sz="2800" b="1" i="1" dirty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2800" b="1" i="1" dirty="0">
                <a:solidFill>
                  <a:srgbClr val="0070C0"/>
                </a:solidFill>
              </a:rPr>
              <a:t>т</a:t>
            </a:r>
            <a:r>
              <a:rPr lang="ru-RU" sz="2800" b="1" i="1" dirty="0" smtClean="0">
                <a:solidFill>
                  <a:srgbClr val="0070C0"/>
                </a:solidFill>
              </a:rPr>
              <a:t>ематические консультации по разным направлениям познавательно-речевого развития ребенка.</a:t>
            </a:r>
          </a:p>
          <a:p>
            <a:pPr>
              <a:buFont typeface="Wingdings" pitchFamily="2" charset="2"/>
              <a:buChar char="v"/>
            </a:pPr>
            <a:r>
              <a:rPr lang="ru-RU" sz="2800" b="1" i="1" dirty="0" smtClean="0">
                <a:solidFill>
                  <a:srgbClr val="0070C0"/>
                </a:solidFill>
              </a:rPr>
              <a:t>анкетирование родителей, подбор специальной литературы с целью обеспечения обратной связи с семьей.</a:t>
            </a:r>
          </a:p>
          <a:p>
            <a:pPr>
              <a:buFont typeface="Wingdings" pitchFamily="2" charset="2"/>
              <a:buChar char="v"/>
            </a:pPr>
            <a:r>
              <a:rPr lang="ru-RU" sz="2800" b="1" i="1" dirty="0" smtClean="0">
                <a:solidFill>
                  <a:srgbClr val="0070C0"/>
                </a:solidFill>
              </a:rPr>
              <a:t> подбор литературы по вопросам и проблемам речевого развития;</a:t>
            </a:r>
          </a:p>
          <a:p>
            <a:pPr>
              <a:buFont typeface="Wingdings" pitchFamily="2" charset="2"/>
              <a:buChar char="v"/>
            </a:pPr>
            <a:r>
              <a:rPr lang="ru-RU" sz="2800" b="1" i="1" dirty="0" smtClean="0">
                <a:solidFill>
                  <a:srgbClr val="0070C0"/>
                </a:solidFill>
              </a:rPr>
              <a:t>оформление стенда «Советы специалистов». </a:t>
            </a:r>
          </a:p>
          <a:p>
            <a:pPr>
              <a:buFont typeface="Wingdings" pitchFamily="2" charset="2"/>
              <a:buChar char="v"/>
            </a:pPr>
            <a:r>
              <a:rPr lang="ru-RU" sz="2800" b="1" i="1" dirty="0" smtClean="0">
                <a:solidFill>
                  <a:srgbClr val="0070C0"/>
                </a:solidFill>
              </a:rPr>
              <a:t/>
            </a:r>
            <a:br>
              <a:rPr lang="ru-RU" sz="2800" b="1" i="1" dirty="0" smtClean="0">
                <a:solidFill>
                  <a:srgbClr val="0070C0"/>
                </a:solidFill>
              </a:rPr>
            </a:br>
            <a:r>
              <a:rPr lang="ru-RU" sz="2800" b="1" i="1" dirty="0" smtClean="0">
                <a:solidFill>
                  <a:srgbClr val="0070C0"/>
                </a:solidFill>
              </a:rPr>
              <a:t/>
            </a:r>
            <a:br>
              <a:rPr lang="ru-RU" sz="2800" b="1" i="1" dirty="0" smtClean="0">
                <a:solidFill>
                  <a:srgbClr val="0070C0"/>
                </a:solidFill>
              </a:rPr>
            </a:br>
            <a:endParaRPr lang="ru-RU" sz="28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15.nnm.me/e/4/d/f/2/29d4011e09d79809d20c090fc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14346" y="274638"/>
            <a:ext cx="8901146" cy="1143000"/>
          </a:xfrm>
        </p:spPr>
        <p:txBody>
          <a:bodyPr>
            <a:noAutofit/>
          </a:bodyPr>
          <a:lstStyle/>
          <a:p>
            <a:r>
              <a:rPr lang="ru-RU" sz="3200" i="1" dirty="0" smtClean="0">
                <a:solidFill>
                  <a:srgbClr val="FF0000"/>
                </a:solidFill>
              </a:rPr>
              <a:t>Учитывая большую загруженность родителей домашними делами и накопленную к концу дня усталость, мы предлагаем «Игры на кухне</a:t>
            </a:r>
            <a:r>
              <a:rPr lang="ru-RU" sz="3200" i="1" dirty="0" smtClean="0">
                <a:solidFill>
                  <a:srgbClr val="FF0000"/>
                </a:solidFill>
              </a:rPr>
              <a:t>» </a:t>
            </a:r>
            <a:endParaRPr lang="ru-RU" sz="3200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400" b="1" i="1" dirty="0" smtClean="0">
                <a:solidFill>
                  <a:srgbClr val="0070C0"/>
                </a:solidFill>
              </a:rPr>
              <a:t>Игровые </a:t>
            </a:r>
            <a:r>
              <a:rPr lang="ru-RU" sz="2400" b="1" i="1" dirty="0" smtClean="0">
                <a:solidFill>
                  <a:srgbClr val="0070C0"/>
                </a:solidFill>
              </a:rPr>
              <a:t>упражнения для развития мелкой </a:t>
            </a:r>
            <a:r>
              <a:rPr lang="ru-RU" sz="2400" b="1" i="1" dirty="0" smtClean="0">
                <a:solidFill>
                  <a:srgbClr val="0070C0"/>
                </a:solidFill>
              </a:rPr>
              <a:t>моторики: </a:t>
            </a:r>
          </a:p>
          <a:p>
            <a:pPr>
              <a:buFont typeface="Wingdings" pitchFamily="2" charset="2"/>
              <a:buChar char="§"/>
            </a:pPr>
            <a:r>
              <a:rPr lang="ru-RU" sz="2400" b="1" i="1" dirty="0" smtClean="0">
                <a:solidFill>
                  <a:srgbClr val="0070C0"/>
                </a:solidFill>
              </a:rPr>
              <a:t>«Золушка» (во время готовки обеда ребёнок перебирает </a:t>
            </a:r>
            <a:r>
              <a:rPr lang="ru-RU" sz="2400" b="1" i="1" dirty="0" smtClean="0">
                <a:solidFill>
                  <a:srgbClr val="0070C0"/>
                </a:solidFill>
              </a:rPr>
              <a:t>горох, рис, </a:t>
            </a:r>
            <a:r>
              <a:rPr lang="ru-RU" sz="2400" b="1" i="1" dirty="0" smtClean="0">
                <a:solidFill>
                  <a:srgbClr val="0070C0"/>
                </a:solidFill>
              </a:rPr>
              <a:t>гречку)</a:t>
            </a:r>
          </a:p>
          <a:p>
            <a:r>
              <a:rPr lang="ru-RU" sz="2400" b="1" i="1" dirty="0" smtClean="0">
                <a:solidFill>
                  <a:srgbClr val="0070C0"/>
                </a:solidFill>
              </a:rPr>
              <a:t>«Волшебные палочки» ( ребёнок из зубочисток выкладывает </a:t>
            </a:r>
            <a:r>
              <a:rPr lang="ru-RU" sz="2400" b="1" i="1" dirty="0" smtClean="0">
                <a:solidFill>
                  <a:srgbClr val="0070C0"/>
                </a:solidFill>
              </a:rPr>
              <a:t>простые геометрические фигуры, предметы, </a:t>
            </a:r>
            <a:r>
              <a:rPr lang="ru-RU" sz="2400" b="1" i="1" dirty="0" smtClean="0">
                <a:solidFill>
                  <a:srgbClr val="0070C0"/>
                </a:solidFill>
              </a:rPr>
              <a:t>узоры). </a:t>
            </a:r>
          </a:p>
          <a:p>
            <a:pPr>
              <a:buFont typeface="Wingdings" pitchFamily="2" charset="2"/>
              <a:buChar char="q"/>
            </a:pPr>
            <a:r>
              <a:rPr lang="ru-RU" sz="2400" b="1" i="1" dirty="0" smtClean="0">
                <a:solidFill>
                  <a:srgbClr val="0070C0"/>
                </a:solidFill>
              </a:rPr>
              <a:t>Игры </a:t>
            </a:r>
            <a:r>
              <a:rPr lang="ru-RU" sz="2400" b="1" i="1" dirty="0" smtClean="0">
                <a:solidFill>
                  <a:srgbClr val="0070C0"/>
                </a:solidFill>
              </a:rPr>
              <a:t>на обогащение </a:t>
            </a:r>
            <a:r>
              <a:rPr lang="ru-RU" sz="2400" b="1" i="1" dirty="0" smtClean="0">
                <a:solidFill>
                  <a:srgbClr val="0070C0"/>
                </a:solidFill>
              </a:rPr>
              <a:t>словаря:</a:t>
            </a:r>
            <a:endParaRPr lang="ru-RU" sz="2400" b="1" i="1" dirty="0" smtClean="0">
              <a:solidFill>
                <a:srgbClr val="0070C0"/>
              </a:solidFill>
            </a:endParaRPr>
          </a:p>
          <a:p>
            <a:r>
              <a:rPr lang="ru-RU" sz="2400" b="1" i="1" dirty="0" smtClean="0">
                <a:solidFill>
                  <a:srgbClr val="0070C0"/>
                </a:solidFill>
              </a:rPr>
              <a:t>«Волшебные слова» (Какие </a:t>
            </a:r>
            <a:r>
              <a:rPr lang="ru-RU" sz="2400" b="1" i="1" dirty="0" smtClean="0">
                <a:solidFill>
                  <a:srgbClr val="0070C0"/>
                </a:solidFill>
              </a:rPr>
              <a:t>слова можно «вынуть» из борща? Винегрета? Кухонного шкафа? Плиты</a:t>
            </a:r>
            <a:r>
              <a:rPr lang="ru-RU" sz="2400" b="1" i="1" dirty="0" smtClean="0">
                <a:solidFill>
                  <a:srgbClr val="0070C0"/>
                </a:solidFill>
              </a:rPr>
              <a:t>?). </a:t>
            </a:r>
          </a:p>
          <a:p>
            <a:r>
              <a:rPr lang="ru-RU" sz="2400" b="1" i="1" dirty="0" smtClean="0">
                <a:solidFill>
                  <a:srgbClr val="0070C0"/>
                </a:solidFill>
              </a:rPr>
              <a:t>«Угадай-ка» (сладкие</a:t>
            </a:r>
            <a:r>
              <a:rPr lang="ru-RU" sz="2400" b="1" i="1" dirty="0" smtClean="0">
                <a:solidFill>
                  <a:srgbClr val="0070C0"/>
                </a:solidFill>
              </a:rPr>
              <a:t>, кислые, солёные, </a:t>
            </a:r>
            <a:r>
              <a:rPr lang="ru-RU" sz="2400" b="1" i="1" dirty="0" smtClean="0">
                <a:solidFill>
                  <a:srgbClr val="0070C0"/>
                </a:solidFill>
              </a:rPr>
              <a:t>горькие слова </a:t>
            </a:r>
            <a:r>
              <a:rPr lang="ru-RU" sz="2400" b="1" i="1" dirty="0" smtClean="0">
                <a:solidFill>
                  <a:srgbClr val="0070C0"/>
                </a:solidFill>
              </a:rPr>
              <a:t>и </a:t>
            </a:r>
            <a:r>
              <a:rPr lang="ru-RU" sz="2400" b="1" i="1" dirty="0" smtClean="0">
                <a:solidFill>
                  <a:srgbClr val="0070C0"/>
                </a:solidFill>
              </a:rPr>
              <a:t>угощение ими </a:t>
            </a:r>
            <a:r>
              <a:rPr lang="ru-RU" sz="2400" b="1" i="1" dirty="0" smtClean="0">
                <a:solidFill>
                  <a:srgbClr val="0070C0"/>
                </a:solidFill>
              </a:rPr>
              <a:t>друг друга. Ребёнок называет вкусное слово и «кладёт» </a:t>
            </a:r>
            <a:r>
              <a:rPr lang="ru-RU" sz="2400" b="1" i="1" dirty="0" smtClean="0">
                <a:solidFill>
                  <a:srgbClr val="0070C0"/>
                </a:solidFill>
              </a:rPr>
              <a:t>в ладошку маме и наоборот).</a:t>
            </a:r>
          </a:p>
          <a:p>
            <a:r>
              <a:rPr lang="ru-RU" sz="2400" b="1" i="1" dirty="0" smtClean="0">
                <a:solidFill>
                  <a:srgbClr val="0070C0"/>
                </a:solidFill>
              </a:rPr>
              <a:t> «</a:t>
            </a:r>
            <a:r>
              <a:rPr lang="ru-RU" sz="2400" b="1" i="1" dirty="0" smtClean="0">
                <a:solidFill>
                  <a:srgbClr val="0070C0"/>
                </a:solidFill>
              </a:rPr>
              <a:t>Доскажи </a:t>
            </a:r>
            <a:r>
              <a:rPr lang="ru-RU" sz="2400" b="1" i="1" dirty="0" smtClean="0">
                <a:solidFill>
                  <a:srgbClr val="0070C0"/>
                </a:solidFill>
              </a:rPr>
              <a:t>словечко» (Родитель </a:t>
            </a:r>
            <a:r>
              <a:rPr lang="ru-RU" sz="2400" b="1" i="1" dirty="0" smtClean="0">
                <a:solidFill>
                  <a:srgbClr val="0070C0"/>
                </a:solidFill>
              </a:rPr>
              <a:t>начинаете фразу, а ребёнок её заканчивает: — Ворона каркает, а воробей</a:t>
            </a:r>
            <a:r>
              <a:rPr lang="ru-RU" sz="2400" b="1" i="1" dirty="0" smtClean="0">
                <a:solidFill>
                  <a:srgbClr val="0070C0"/>
                </a:solidFill>
              </a:rPr>
              <a:t>…)</a:t>
            </a:r>
            <a:endParaRPr lang="ru-RU" sz="24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702</Words>
  <Application>Microsoft Office PowerPoint</Application>
  <PresentationFormat>Экран (4:3)</PresentationFormat>
  <Paragraphs>48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ФОРМЫ ВЗАИМОДЕЙСТВИЯ С СЕМЬЯМИ ПО ПОЗНАВАТЕЛЬНО-РЕЧЕВОМУ РАЗВИТИЮ</vt:lpstr>
      <vt:lpstr>Слайд 2</vt:lpstr>
      <vt:lpstr>Слайд 3</vt:lpstr>
      <vt:lpstr>Цель которой является: </vt:lpstr>
      <vt:lpstr>Важность определения и реализации педагогических технологий в построении взаимодействия ДОУ и семьи по познавательно-речевому развитию определяется решением следующих задач: </vt:lpstr>
      <vt:lpstr>Формы взаимодействия </vt:lpstr>
      <vt:lpstr>Слайд 7</vt:lpstr>
      <vt:lpstr>Слайд 8</vt:lpstr>
      <vt:lpstr>Учитывая большую загруженность родителей домашними делами и накопленную к концу дня усталость, мы предлагаем «Игры на кухне» 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Документы</dc:creator>
  <cp:lastModifiedBy>Документы</cp:lastModifiedBy>
  <cp:revision>13</cp:revision>
  <dcterms:created xsi:type="dcterms:W3CDTF">2016-04-17T12:15:08Z</dcterms:created>
  <dcterms:modified xsi:type="dcterms:W3CDTF">2016-04-17T14:23:44Z</dcterms:modified>
</cp:coreProperties>
</file>