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74" r:id="rId6"/>
    <p:sldId id="273" r:id="rId7"/>
    <p:sldId id="275" r:id="rId8"/>
    <p:sldId id="263" r:id="rId9"/>
    <p:sldId id="264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>
        <p:scale>
          <a:sx n="80" d="100"/>
          <a:sy n="80" d="100"/>
        </p:scale>
        <p:origin x="-161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2109580052494"/>
          <c:y val="0.17926574803149631"/>
          <c:w val="0.54715616797900257"/>
          <c:h val="0.8207342519685043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Лист1!$A$2:$A$5</c:f>
              <c:strCache>
                <c:ptCount val="3"/>
                <c:pt idx="0">
                  <c:v>Не знают</c:v>
                </c:pt>
                <c:pt idx="1">
                  <c:v>знают частично</c:v>
                </c:pt>
                <c:pt idx="2">
                  <c:v>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22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815607196292828"/>
          <c:y val="0.27024473295719781"/>
          <c:w val="0.2988905839895018"/>
          <c:h val="0.42862547816684082"/>
        </c:manualLayout>
      </c:layout>
      <c:overlay val="0"/>
      <c:txPr>
        <a:bodyPr/>
        <a:lstStyle/>
        <a:p>
          <a:pPr>
            <a:defRPr sz="160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bubble3D val="0"/>
            <c:spPr>
              <a:solidFill>
                <a:srgbClr val="FF0000"/>
              </a:solidFill>
            </c:spPr>
          </c:dPt>
          <c:cat>
            <c:strRef>
              <c:f>Лист1!$A$2:$A$5</c:f>
              <c:strCache>
                <c:ptCount val="2"/>
                <c:pt idx="0">
                  <c:v>знают</c:v>
                </c:pt>
                <c:pt idx="1">
                  <c:v>не знают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spPr>
    <a:solidFill>
      <a:srgbClr val="7030A0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0.14219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8280920" cy="720080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marL="457200" indent="-457200">
            <a:buAutoNum type="arabicPeriod"/>
          </a:pPr>
          <a:r>
            <a:rPr lang="ru-RU" sz="2400" dirty="0" smtClean="0"/>
            <a:t>Знаете ли вы историю возникновения </a:t>
          </a:r>
        </a:p>
        <a:p xmlns:a="http://schemas.openxmlformats.org/drawingml/2006/main">
          <a:pPr marL="457200" indent="-457200"/>
          <a:r>
            <a:rPr lang="ru-RU" sz="2400" dirty="0" smtClean="0"/>
            <a:t>чисел и цифр?</a:t>
          </a:r>
          <a:endParaRPr lang="ru-RU" sz="2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699CB88-5E1A-4FAC-892A-60949ACB1F6F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44230">
            <a:off x="624200" y="965608"/>
            <a:ext cx="8182526" cy="2636888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История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возникновения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чисел и цифр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58737">
            <a:off x="2287239" y="4848905"/>
            <a:ext cx="6786562" cy="1391863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 ученик 5  класса: Дубков Данила</a:t>
            </a:r>
          </a:p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 проекта: Берчук Татьяна Васильевна, учитель математики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12968" cy="6264696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/>
              <a:t>Считать люди научились еще в незапамятные времена. В древние времена, когда человек хотел показать, сколькими животными он владел, он клал в большой мешок столько камешков, сколько у него было животных. Чем больше животных, тем больше камешков. Отсюда и произошло слово «калькулятор», «</a:t>
            </a:r>
            <a:r>
              <a:rPr lang="ru-RU" sz="2800" dirty="0" err="1"/>
              <a:t>калькулюс</a:t>
            </a:r>
            <a:r>
              <a:rPr lang="ru-RU" sz="2800" dirty="0"/>
              <a:t>» по </a:t>
            </a:r>
            <a:r>
              <a:rPr lang="ru-RU" sz="2800" dirty="0" err="1"/>
              <a:t>латински</a:t>
            </a:r>
            <a:r>
              <a:rPr lang="ru-RU" sz="2800" dirty="0"/>
              <a:t> означает «камень».</a:t>
            </a:r>
          </a:p>
          <a:p>
            <a:pPr algn="just"/>
            <a:r>
              <a:rPr lang="ru-RU" sz="2800" dirty="0"/>
              <a:t>Сначала считали на пальцах. Когда пальцы на одной руке кончались, переходили на другую, а если на двух руках не хватало, переходили на ноги. Поэтому, если в те времена кто-то хвалился, что у него «две руки и одна нога кур», это означало, что у него пятнадцать кур.</a:t>
            </a:r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585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712968" cy="640871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4283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82430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/>
              <a:t>Первыми придумали запись чисел древние шумеры. Они пользовались всего двумя цифрами. Вертикальная чёрточка обозначала одну единицу, а угол из двух лежачих чёрточек – десять. Эти чёрточки у них получались в виде клиньев, потому что они писали острой палочкой на сырых глиняных дощечках, которые потом сушили и обжигали. Вот так выглядели эти дощечки.</a:t>
            </a:r>
          </a:p>
        </p:txBody>
      </p:sp>
    </p:spTree>
    <p:extLst>
      <p:ext uri="{BB962C8B-B14F-4D97-AF65-F5344CB8AC3E}">
        <p14:creationId xmlns:p14="http://schemas.microsoft.com/office/powerpoint/2010/main" val="2080583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а\Desktop\Рисунок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92899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718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88640"/>
            <a:ext cx="8784976" cy="6408712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dirty="0"/>
              <a:t>После счета по зарубкам люди изобрели особые символы, названные цифрами. Они стали применяться для обозначения различных количеств каких-либо предметов. Разные цивилизации создавали свои собственные цифры.</a:t>
            </a:r>
          </a:p>
          <a:p>
            <a:r>
              <a:rPr lang="ru-RU" sz="3200" dirty="0"/>
              <a:t>Так, например, в древней египетской нумерации, зародившейся более 5000 лет назад, существовали особые знаки (иероглифы) для записи чисел 1, 10, 100, 1000, …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5903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424936" cy="4608512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114853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219200"/>
            <a:ext cx="8712968" cy="5522168"/>
          </a:xfrm>
          <a:solidFill>
            <a:srgbClr val="00B050"/>
          </a:solidFill>
        </p:spPr>
        <p:txBody>
          <a:bodyPr/>
          <a:lstStyle/>
          <a:p>
            <a:r>
              <a:rPr lang="ru-RU" dirty="0"/>
              <a:t>Для того чтобы изобразить, например, целое число 23145, достаточно записать в ряд два иероглифа, изображающие десять тысяч, затем три иероглифа для тысячи, один – для ста, четыре – для десяти и пять иероглифов для единицы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8424936" cy="2660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33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036496" cy="547260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64914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136904" cy="5616624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61208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435280" cy="612068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3600" dirty="0"/>
              <a:t>Они похожи на многие наши цифры. Слово «цифра» тоже досталось нам от арабов по наследству. Арабы нуль, или «пусто», называли «</a:t>
            </a:r>
            <a:r>
              <a:rPr lang="ru-RU" sz="3600" dirty="0" err="1"/>
              <a:t>сифра</a:t>
            </a:r>
            <a:r>
              <a:rPr lang="ru-RU" sz="3600" dirty="0"/>
              <a:t>». С тех пор и появилось слово «цифра». Правда, сейчас цифрами называются все десять значков для записи чисел, которыми мы пользуемся: 0, 1, 2, 3, 4, 5, 6, 7, 8, 9.</a:t>
            </a:r>
          </a:p>
        </p:txBody>
      </p:sp>
    </p:spTree>
    <p:extLst>
      <p:ext uri="{BB962C8B-B14F-4D97-AF65-F5344CB8AC3E}">
        <p14:creationId xmlns:p14="http://schemas.microsoft.com/office/powerpoint/2010/main" val="228039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863177">
            <a:off x="1775485" y="1290237"/>
            <a:ext cx="423660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Цель моего проекта: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688625" y="3071810"/>
            <a:ext cx="76277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Изучить историю возникновения чисел и цифр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89046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Постепенное превращение первоначальных цифр в наши современные цифры.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885698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022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552728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/>
              <a:t>В основе римской нумерации использованы принципы сложения (например, VI = V + I) и вычитания (например, IX = X -1). Римская система нумерации десятичная, но непозиционная. Римские цифры произошли не от букв. Первоначально они обозначались, как и у многих народов, «палочками» (I - один, X - 10 - перечеркнутая палочка, V - 5 - половина от десяти, сто - кружочек с черточкой внутри, </a:t>
            </a:r>
            <a:r>
              <a:rPr lang="ru-RU" sz="3200" dirty="0" err="1"/>
              <a:t>пять¬десят</a:t>
            </a:r>
            <a:r>
              <a:rPr lang="ru-RU" sz="3200" dirty="0"/>
              <a:t> — половина этого знака и т. д.).</a:t>
            </a:r>
          </a:p>
        </p:txBody>
      </p:sp>
    </p:spTree>
    <p:extLst>
      <p:ext uri="{BB962C8B-B14F-4D97-AF65-F5344CB8AC3E}">
        <p14:creationId xmlns:p14="http://schemas.microsoft.com/office/powerpoint/2010/main" val="3744151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29600" cy="5968320"/>
          </a:xfrm>
          <a:solidFill>
            <a:srgbClr val="00B0F0"/>
          </a:solidFill>
        </p:spPr>
        <p:txBody>
          <a:bodyPr/>
          <a:lstStyle/>
          <a:p>
            <a:r>
              <a:rPr lang="ru-RU" sz="3600" dirty="0"/>
              <a:t>Со временем некоторые знаки изменились: С - сто, L - </a:t>
            </a:r>
            <a:r>
              <a:rPr lang="ru-RU" sz="3600" dirty="0" smtClean="0"/>
              <a:t>пятьдесят</a:t>
            </a:r>
            <a:r>
              <a:rPr lang="ru-RU" sz="3600" dirty="0"/>
              <a:t>, М - тысяча, D - пятьсот.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44763"/>
            <a:ext cx="8496944" cy="34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388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972344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Цифры русского народа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268760"/>
            <a:ext cx="8856984" cy="525658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3600" dirty="0"/>
              <a:t>Арабские числа в России стали применять, в основном, с XVIII века. До того наши предки использовали славянскую нумерацию. Над </a:t>
            </a:r>
            <a:r>
              <a:rPr lang="ru-RU" sz="3600" dirty="0" smtClean="0"/>
              <a:t>буквами </a:t>
            </a:r>
            <a:r>
              <a:rPr lang="ru-RU" sz="3600" dirty="0"/>
              <a:t>ставились титлы (черточки), и тогда буквы обозначали числа. Этот знак мог ставиться над каждой буквой, либо же он мог быть длинным и покрывать всё число.</a:t>
            </a:r>
          </a:p>
        </p:txBody>
      </p:sp>
    </p:spTree>
    <p:extLst>
      <p:ext uri="{BB962C8B-B14F-4D97-AF65-F5344CB8AC3E}">
        <p14:creationId xmlns:p14="http://schemas.microsoft.com/office/powerpoint/2010/main" val="4287305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260648"/>
            <a:ext cx="8856984" cy="6336704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3200" dirty="0"/>
              <a:t>В славянской нумерации числа записывались так же, как и современные: запись шла слева направо, от старших разрядов к младшим. Но числа от одиннадцати до девятнадцати записывались по-особенному: сначала писали букву, показывающую единицы, а затем ставили заглавную «и» с точкой, которой обозначалось число десять. Данная нумерация называлась «малое число», или «малый счет».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49989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4976" cy="547260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81809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988840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Для большого счёта существовал еще и «большой счет» («большое число», «великое число»).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71296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611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Литература: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34136"/>
          </a:xfrm>
          <a:solidFill>
            <a:srgbClr val="00B050"/>
          </a:solidFill>
        </p:spPr>
        <p:txBody>
          <a:bodyPr/>
          <a:lstStyle/>
          <a:p>
            <a:r>
              <a:rPr lang="ru-RU" dirty="0"/>
              <a:t>1.	Большая математическая энциклопедия / Якушева Г.М. и др. – М.: </a:t>
            </a:r>
            <a:r>
              <a:rPr lang="ru-RU" dirty="0" err="1"/>
              <a:t>Филол</a:t>
            </a:r>
            <a:r>
              <a:rPr lang="ru-RU" dirty="0"/>
              <a:t>. О-во «СЛОВО»: ОЛМА-ПРЕСС, 2005. – 639 с.: ил.</a:t>
            </a:r>
          </a:p>
          <a:p>
            <a:r>
              <a:rPr lang="ru-RU" dirty="0"/>
              <a:t>2.	Возникновение и развитие математической науки: Кн. Для учителя. – М.: Просвещение, 1987. – 159 с.: ил.</a:t>
            </a:r>
          </a:p>
          <a:p>
            <a:r>
              <a:rPr lang="ru-RU" dirty="0"/>
              <a:t>3.	Шейнина О. С., Соловьева Г. М. Математика/О. С. Шейнина, Г. М. Соловьева – М.: Изд-во НЦ ЭНАС, 2007. – 208с.</a:t>
            </a:r>
          </a:p>
          <a:p>
            <a:r>
              <a:rPr lang="ru-RU" dirty="0"/>
              <a:t>4.	Энциклопедия для детей. Т.11.Математика / Глав. </a:t>
            </a:r>
            <a:r>
              <a:rPr lang="ru-RU" dirty="0" err="1"/>
              <a:t>ред</a:t>
            </a:r>
            <a:r>
              <a:rPr lang="ru-RU" dirty="0"/>
              <a:t>, </a:t>
            </a:r>
            <a:r>
              <a:rPr lang="ru-RU" dirty="0" err="1"/>
              <a:t>М.Д.Аксёнова</a:t>
            </a:r>
            <a:r>
              <a:rPr lang="ru-RU" dirty="0"/>
              <a:t>. – М.: Аванта+,1998. – 688 с.: 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258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Интернет – ресурсы: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219200"/>
            <a:ext cx="8640960" cy="5522168"/>
          </a:xfrm>
          <a:solidFill>
            <a:srgbClr val="002060"/>
          </a:solidFill>
        </p:spPr>
        <p:txBody>
          <a:bodyPr/>
          <a:lstStyle/>
          <a:p>
            <a:endParaRPr lang="ru-RU" dirty="0"/>
          </a:p>
          <a:p>
            <a:r>
              <a:rPr lang="en-US" dirty="0"/>
              <a:t>1.	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ru.wikipedia.org</a:t>
            </a:r>
            <a:endParaRPr lang="ru-RU" dirty="0" smtClean="0"/>
          </a:p>
          <a:p>
            <a:endParaRPr lang="en-US" dirty="0"/>
          </a:p>
          <a:p>
            <a:r>
              <a:rPr lang="en-US" dirty="0"/>
              <a:t>2.	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yandex.ru/images</a:t>
            </a:r>
            <a:endParaRPr lang="ru-RU" dirty="0" smtClean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926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401919">
            <a:off x="2711414" y="1003079"/>
            <a:ext cx="293716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Задачи: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428868"/>
            <a:ext cx="7848872" cy="36009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Познакомиться с историей возникновения чисел и цифр, изучив разные источники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smtClean="0"/>
              <a:t>Подготовить </a:t>
            </a:r>
            <a:r>
              <a:rPr lang="ru-RU" sz="3200" dirty="0"/>
              <a:t>презентацию по теме проекта</a:t>
            </a:r>
            <a:r>
              <a:rPr lang="ru-RU" sz="3200" dirty="0" smtClean="0"/>
              <a:t>.</a:t>
            </a:r>
          </a:p>
          <a:p>
            <a:pPr marL="342900" indent="-342900">
              <a:buFontTx/>
              <a:buAutoNum type="arabicPeriod"/>
            </a:pPr>
            <a:r>
              <a:rPr lang="ru-RU" sz="3200" dirty="0" smtClean="0"/>
              <a:t> Защитить проект</a:t>
            </a:r>
            <a:endParaRPr lang="ru-RU" sz="3200" dirty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64896" cy="936104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Гипотеза: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124744"/>
            <a:ext cx="8229600" cy="4937760"/>
          </a:xfrm>
          <a:solidFill>
            <a:srgbClr val="00B050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Мало учащихся знают историю возникновения чисел и цифр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5682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640960" cy="6408712"/>
          </a:xfrm>
          <a:solidFill>
            <a:srgbClr val="00B050"/>
          </a:solidFill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Среди учащихся основного звена </a:t>
            </a:r>
            <a:r>
              <a:rPr lang="ru-RU" sz="4000" dirty="0" smtClean="0"/>
              <a:t> </a:t>
            </a:r>
            <a:r>
              <a:rPr lang="ru-RU" sz="4000" dirty="0" smtClean="0"/>
              <a:t>проведено </a:t>
            </a:r>
            <a:r>
              <a:rPr lang="ru-RU" sz="4000" dirty="0" smtClean="0"/>
              <a:t>анкетирование, </a:t>
            </a:r>
            <a:r>
              <a:rPr lang="ru-RU" sz="4000" dirty="0" smtClean="0"/>
              <a:t>в котором было предложено 2 вопроса:</a:t>
            </a:r>
          </a:p>
          <a:p>
            <a:pPr algn="just"/>
            <a:r>
              <a:rPr lang="ru-RU" sz="4000" dirty="0" smtClean="0"/>
              <a:t>1. Знаете ли вы историю возникновения чисел и цифр?</a:t>
            </a:r>
          </a:p>
          <a:p>
            <a:pPr algn="just"/>
            <a:r>
              <a:rPr lang="ru-RU" sz="4000" dirty="0" smtClean="0"/>
              <a:t>2. Знаете ли вы как появились арабские числа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2852"/>
            <a:ext cx="8136904" cy="990600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Анализ  опроса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87390412"/>
              </p:ext>
            </p:extLst>
          </p:nvPr>
        </p:nvGraphicFramePr>
        <p:xfrm>
          <a:off x="0" y="785794"/>
          <a:ext cx="9144000" cy="5365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610872248"/>
              </p:ext>
            </p:extLst>
          </p:nvPr>
        </p:nvGraphicFramePr>
        <p:xfrm>
          <a:off x="755576" y="1412776"/>
          <a:ext cx="8280920" cy="5064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98821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2. Знаете ли вы как появились арабские числа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35861898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78152"/>
          </a:xfrm>
          <a:solidFill>
            <a:srgbClr val="00B050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just"/>
            <a:r>
              <a:rPr lang="ru-RU" dirty="0"/>
              <a:t>С самого раннего возраста человек сталкивается с необходимостью считать. Однако, научившись считать, люди мало знают о том, откуда появились числа, кто придумал использовать ту или иную форму записи числа. Проведенный нами опрос показал, что некоторые учащиеся нашей </a:t>
            </a:r>
            <a:r>
              <a:rPr lang="ru-RU" dirty="0" smtClean="0"/>
              <a:t>школы не </a:t>
            </a:r>
            <a:r>
              <a:rPr lang="ru-RU" dirty="0"/>
              <a:t>смогли дать ответ на вопрос: « Как и где возникли первые числа?». Встречаясь с цифрами на каждом шагу, мы настолько привыкли к их существованию, что вряд ли задумываемся, а откуда же они взялись. </a:t>
            </a: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6632"/>
            <a:ext cx="40719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813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712968" cy="6552728"/>
          </a:xfrm>
          <a:solidFill>
            <a:srgbClr val="00B050"/>
          </a:solidFill>
        </p:spPr>
        <p:txBody>
          <a:bodyPr>
            <a:noAutofit/>
          </a:bodyPr>
          <a:lstStyle/>
          <a:p>
            <a:pPr algn="just"/>
            <a:r>
              <a:rPr lang="ru-RU" sz="3200" dirty="0"/>
              <a:t>А, между прочим, история их возникновения чрезвычайно увлекательна. Поэтому мы решили изучить историю возникновения чисел и представить полученный материал другим учащимся, который можно так же использовать на уроках математики. </a:t>
            </a:r>
          </a:p>
          <a:p>
            <a:pPr algn="just"/>
            <a:r>
              <a:rPr lang="ru-RU" sz="3200" dirty="0"/>
              <a:t>Тема актуальна и может представлять интерес как для широкого круга общественности, так и для специалистов в области алгебры и геометрии. В современных условиях очень важно каждому человеку правильно понимать законы чисел. Числа – являются необходимой частью математики.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6740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595</TotalTime>
  <Words>908</Words>
  <Application>Microsoft Office PowerPoint</Application>
  <PresentationFormat>Экран (4:3)</PresentationFormat>
  <Paragraphs>48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Начальная</vt:lpstr>
      <vt:lpstr>История возникновения чисел и цифр</vt:lpstr>
      <vt:lpstr>Презентация PowerPoint</vt:lpstr>
      <vt:lpstr>Презентация PowerPoint</vt:lpstr>
      <vt:lpstr>Гипотеза:</vt:lpstr>
      <vt:lpstr>Презентация PowerPoint</vt:lpstr>
      <vt:lpstr>Анализ  опроса</vt:lpstr>
      <vt:lpstr>2. Знаете ли вы как появились арабские числа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Постепенное превращение первоначальных цифр в наши современные цифры.  </vt:lpstr>
      <vt:lpstr>Презентация PowerPoint</vt:lpstr>
      <vt:lpstr>Презентация PowerPoint</vt:lpstr>
      <vt:lpstr>Цифры русского народа</vt:lpstr>
      <vt:lpstr>Презентация PowerPoint</vt:lpstr>
      <vt:lpstr>Презентация PowerPoint</vt:lpstr>
      <vt:lpstr>Для большого счёта существовал еще и «большой счет» («большое число», «великое число»). </vt:lpstr>
      <vt:lpstr>Литература:</vt:lpstr>
      <vt:lpstr>Интернет –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чисел и цифр</dc:title>
  <dc:creator>учитель</dc:creator>
  <cp:lastModifiedBy>школа</cp:lastModifiedBy>
  <cp:revision>33</cp:revision>
  <dcterms:created xsi:type="dcterms:W3CDTF">2018-05-17T09:16:22Z</dcterms:created>
  <dcterms:modified xsi:type="dcterms:W3CDTF">2018-05-21T09:28:53Z</dcterms:modified>
</cp:coreProperties>
</file>