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70" r:id="rId7"/>
    <p:sldId id="264" r:id="rId8"/>
    <p:sldId id="279" r:id="rId9"/>
    <p:sldId id="265" r:id="rId10"/>
    <p:sldId id="280" r:id="rId11"/>
    <p:sldId id="266" r:id="rId12"/>
    <p:sldId id="281" r:id="rId13"/>
    <p:sldId id="267" r:id="rId14"/>
    <p:sldId id="269" r:id="rId15"/>
    <p:sldId id="268" r:id="rId16"/>
    <p:sldId id="272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2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37108" y="1529523"/>
            <a:ext cx="5108706" cy="212365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Формирование </a:t>
            </a:r>
          </a:p>
          <a:p>
            <a:pPr algn="ctr"/>
            <a:r>
              <a:rPr lang="ru-RU" sz="4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УУД </a:t>
            </a:r>
          </a:p>
          <a:p>
            <a:pPr algn="ctr"/>
            <a:r>
              <a:rPr lang="ru-RU" sz="4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начальной школе</a:t>
            </a:r>
            <a:endParaRPr lang="ru-RU" sz="44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6346" y="368490"/>
            <a:ext cx="6264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7923" y="702706"/>
            <a:ext cx="7629099" cy="83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1" dirty="0" smtClean="0">
                <a:latin typeface="+mj-lt"/>
                <a:cs typeface="Times New Roman" panose="02020603050405020304" pitchFamily="18" charset="0"/>
              </a:rPr>
              <a:t>Виды заданий на уроках с УУД</a:t>
            </a:r>
            <a:endParaRPr lang="ru-RU" sz="3600" i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/>
        </p:nvSpPr>
        <p:spPr bwMode="auto">
          <a:xfrm>
            <a:off x="571500" y="166389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познавательные: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Упорядочивание</a:t>
            </a:r>
          </a:p>
          <a:p>
            <a:pPr eaLnBrk="1" hangingPunct="1">
              <a:defRPr/>
            </a:pPr>
            <a:r>
              <a:rPr lang="ru-RU" dirty="0" smtClean="0"/>
              <a:t>«Цепочки»</a:t>
            </a:r>
          </a:p>
          <a:p>
            <a:pPr eaLnBrk="1" hangingPunct="1">
              <a:defRPr/>
            </a:pPr>
            <a:r>
              <a:rPr lang="ru-RU" dirty="0" smtClean="0"/>
              <a:t>Составление схем-опор</a:t>
            </a:r>
          </a:p>
          <a:p>
            <a:pPr eaLnBrk="1" hangingPunct="1">
              <a:defRPr/>
            </a:pPr>
            <a:r>
              <a:rPr lang="ru-RU" dirty="0" smtClean="0"/>
              <a:t>Работа с разного вида таблицами</a:t>
            </a:r>
          </a:p>
          <a:p>
            <a:pPr eaLnBrk="1" hangingPunct="1">
              <a:defRPr/>
            </a:pPr>
            <a:r>
              <a:rPr lang="ru-RU" dirty="0" smtClean="0"/>
              <a:t>Составление и распознавание диаграмм</a:t>
            </a:r>
          </a:p>
          <a:p>
            <a:pPr eaLnBrk="1" hangingPunct="1">
              <a:defRPr/>
            </a:pPr>
            <a:r>
              <a:rPr lang="ru-RU" dirty="0" smtClean="0"/>
              <a:t>Поиск лишнего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pSp>
        <p:nvGrpSpPr>
          <p:cNvPr id="2" name="Diagram 5"/>
          <p:cNvGrpSpPr>
            <a:grpSpLocks noChangeAspect="1"/>
          </p:cNvGrpSpPr>
          <p:nvPr/>
        </p:nvGrpSpPr>
        <p:grpSpPr bwMode="auto">
          <a:xfrm>
            <a:off x="191068" y="382138"/>
            <a:ext cx="8734567" cy="5936776"/>
            <a:chOff x="1444" y="722"/>
            <a:chExt cx="2880" cy="2880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44" y="722"/>
              <a:ext cx="2880" cy="288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4100"/>
            <p:cNvSpPr>
              <a:spLocks noChangeShapeType="1"/>
            </p:cNvSpPr>
            <p:nvPr/>
          </p:nvSpPr>
          <p:spPr bwMode="auto">
            <a:xfrm flipH="1" flipV="1">
              <a:off x="2291" y="1820"/>
              <a:ext cx="297" cy="1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_s4101"/>
            <p:cNvSpPr>
              <a:spLocks noChangeArrowheads="1"/>
            </p:cNvSpPr>
            <p:nvPr/>
          </p:nvSpPr>
          <p:spPr bwMode="auto">
            <a:xfrm>
              <a:off x="1653" y="1307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Владение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монологической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 диалогической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формами речи</a:t>
              </a:r>
            </a:p>
          </p:txBody>
        </p:sp>
        <p:sp>
          <p:nvSpPr>
            <p:cNvPr id="8" name="_s4102"/>
            <p:cNvSpPr>
              <a:spLocks noChangeShapeType="1"/>
            </p:cNvSpPr>
            <p:nvPr/>
          </p:nvSpPr>
          <p:spPr bwMode="auto">
            <a:xfrm flipH="1">
              <a:off x="2292" y="2332"/>
              <a:ext cx="296" cy="1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_s4103"/>
            <p:cNvSpPr>
              <a:spLocks noChangeArrowheads="1"/>
            </p:cNvSpPr>
            <p:nvPr/>
          </p:nvSpPr>
          <p:spPr bwMode="auto">
            <a:xfrm>
              <a:off x="1654" y="2333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Умение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полно и ясно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выражать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свои мысли</a:t>
              </a:r>
            </a:p>
          </p:txBody>
        </p:sp>
        <p:sp>
          <p:nvSpPr>
            <p:cNvPr id="10" name="_s4104"/>
            <p:cNvSpPr>
              <a:spLocks noChangeShapeType="1"/>
            </p:cNvSpPr>
            <p:nvPr/>
          </p:nvSpPr>
          <p:spPr bwMode="auto">
            <a:xfrm>
              <a:off x="2884" y="2503"/>
              <a:ext cx="1" cy="3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_s4105"/>
            <p:cNvSpPr>
              <a:spLocks noChangeArrowheads="1"/>
            </p:cNvSpPr>
            <p:nvPr/>
          </p:nvSpPr>
          <p:spPr bwMode="auto">
            <a:xfrm>
              <a:off x="2543" y="2845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Контроль,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коррекция,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оценка действий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партнера</a:t>
              </a:r>
              <a:r>
                <a:rPr kumimoji="0" lang="ru-RU" altLang="ru-RU" sz="2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_s4106"/>
            <p:cNvSpPr>
              <a:spLocks noChangeShapeType="1"/>
            </p:cNvSpPr>
            <p:nvPr/>
          </p:nvSpPr>
          <p:spPr bwMode="auto">
            <a:xfrm>
              <a:off x="3180" y="2332"/>
              <a:ext cx="297" cy="1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_s4107"/>
            <p:cNvSpPr>
              <a:spLocks noChangeArrowheads="1"/>
            </p:cNvSpPr>
            <p:nvPr/>
          </p:nvSpPr>
          <p:spPr bwMode="auto">
            <a:xfrm>
              <a:off x="3431" y="2332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Разрешение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конфликтов</a:t>
              </a:r>
            </a:p>
          </p:txBody>
        </p:sp>
        <p:sp>
          <p:nvSpPr>
            <p:cNvPr id="14" name="_s4108"/>
            <p:cNvSpPr>
              <a:spLocks noChangeShapeType="1"/>
            </p:cNvSpPr>
            <p:nvPr/>
          </p:nvSpPr>
          <p:spPr bwMode="auto">
            <a:xfrm flipV="1">
              <a:off x="3180" y="1819"/>
              <a:ext cx="296" cy="1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_s4109"/>
            <p:cNvSpPr>
              <a:spLocks noChangeArrowheads="1"/>
            </p:cNvSpPr>
            <p:nvPr/>
          </p:nvSpPr>
          <p:spPr bwMode="auto">
            <a:xfrm>
              <a:off x="3430" y="1306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Постановка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вопросов</a:t>
              </a:r>
            </a:p>
          </p:txBody>
        </p:sp>
        <p:sp>
          <p:nvSpPr>
            <p:cNvPr id="16" name="_s4110"/>
            <p:cNvSpPr>
              <a:spLocks noChangeShapeType="1"/>
            </p:cNvSpPr>
            <p:nvPr/>
          </p:nvSpPr>
          <p:spPr bwMode="auto">
            <a:xfrm flipV="1">
              <a:off x="2884" y="1478"/>
              <a:ext cx="0" cy="3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_s4111"/>
            <p:cNvSpPr>
              <a:spLocks noChangeArrowheads="1"/>
            </p:cNvSpPr>
            <p:nvPr/>
          </p:nvSpPr>
          <p:spPr bwMode="auto">
            <a:xfrm>
              <a:off x="2542" y="794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Планирование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учебного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сотрудничества</a:t>
              </a:r>
            </a:p>
          </p:txBody>
        </p:sp>
        <p:sp>
          <p:nvSpPr>
            <p:cNvPr id="18" name="_s4112"/>
            <p:cNvSpPr>
              <a:spLocks noChangeArrowheads="1"/>
            </p:cNvSpPr>
            <p:nvPr/>
          </p:nvSpPr>
          <p:spPr bwMode="auto">
            <a:xfrm>
              <a:off x="2542" y="1820"/>
              <a:ext cx="684" cy="68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7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Коммуникативные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7923" y="702706"/>
            <a:ext cx="7629099" cy="83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1" dirty="0" smtClean="0">
                <a:latin typeface="+mj-lt"/>
                <a:cs typeface="Times New Roman" panose="02020603050405020304" pitchFamily="18" charset="0"/>
              </a:rPr>
              <a:t>Виды заданий на уроках с УУД</a:t>
            </a:r>
            <a:endParaRPr lang="ru-RU" sz="3600" i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/>
        </p:nvSpPr>
        <p:spPr bwMode="auto">
          <a:xfrm>
            <a:off x="653386" y="1773071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коммуникативные: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Составь задание однокласснику</a:t>
            </a:r>
          </a:p>
          <a:p>
            <a:pPr eaLnBrk="1" hangingPunct="1">
              <a:defRPr/>
            </a:pPr>
            <a:r>
              <a:rPr lang="ru-RU" dirty="0" smtClean="0"/>
              <a:t>Оцени работу товарища</a:t>
            </a:r>
          </a:p>
          <a:p>
            <a:pPr eaLnBrk="1" hangingPunct="1">
              <a:defRPr/>
            </a:pPr>
            <a:r>
              <a:rPr lang="ru-RU" dirty="0" smtClean="0"/>
              <a:t>Работа в группах</a:t>
            </a:r>
          </a:p>
          <a:p>
            <a:pPr eaLnBrk="1" hangingPunct="1">
              <a:defRPr/>
            </a:pPr>
            <a:r>
              <a:rPr lang="ru-RU" dirty="0" smtClean="0"/>
              <a:t>«расскажи …», «объясни…», «прокомментируй…» и другое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Group 73"/>
          <p:cNvGraphicFramePr>
            <a:graphicFrameLocks noGrp="1"/>
          </p:cNvGraphicFramePr>
          <p:nvPr/>
        </p:nvGraphicFramePr>
        <p:xfrm>
          <a:off x="559559" y="1844675"/>
          <a:ext cx="7697339" cy="4505623"/>
        </p:xfrm>
        <a:graphic>
          <a:graphicData uri="http://schemas.openxmlformats.org/drawingml/2006/table">
            <a:tbl>
              <a:tblPr/>
              <a:tblGrid>
                <a:gridCol w="1766466"/>
                <a:gridCol w="1691356"/>
                <a:gridCol w="2094722"/>
                <a:gridCol w="2144795"/>
              </a:tblGrid>
              <a:tr h="7565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УУД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Маша выделила в словах одни окончания, Алёша – другие. А как ты считаешь? С чьим мнением согласен ты?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Соотнесите предметы и звуковые модели слов.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русском языке существует два слова – омонима ЛИСТ.  Подумайте, какой справочной литературой нужно воспользоваться  для выяснения значения слова.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бы ты объяснил своему однокласснику, что такое родственные слова?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7922" y="736979"/>
            <a:ext cx="7151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Русский язык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Group 60"/>
          <p:cNvGraphicFramePr>
            <a:graphicFrameLocks noGrp="1"/>
          </p:cNvGraphicFramePr>
          <p:nvPr/>
        </p:nvGraphicFramePr>
        <p:xfrm>
          <a:off x="323851" y="1844675"/>
          <a:ext cx="8137762" cy="4070328"/>
        </p:xfrm>
        <a:graphic>
          <a:graphicData uri="http://schemas.openxmlformats.org/drawingml/2006/table">
            <a:tbl>
              <a:tblPr/>
              <a:tblGrid>
                <a:gridCol w="1964545"/>
                <a:gridCol w="1683469"/>
                <a:gridCol w="2245621"/>
                <a:gridCol w="2244127"/>
              </a:tblGrid>
              <a:tr h="961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УУД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Регулятивные УУД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5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Изучив природные зоны России, подумай и ответь, где бы ты хотел жить и почему?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упомянутых в статье растений выбери группу травянистых растений,  которые никогда не цветут и не имеют семян.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какой природной зоне обитают белки? Подготовьте устный рассказ об  этой природной зоне.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Обсудите в паре пути решения экологических проблем природной зоны степей.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96036" y="1009934"/>
            <a:ext cx="6905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Окружающий мир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Group 68"/>
          <p:cNvGraphicFramePr>
            <a:graphicFrameLocks noGrp="1"/>
          </p:cNvGraphicFramePr>
          <p:nvPr/>
        </p:nvGraphicFramePr>
        <p:xfrm>
          <a:off x="873457" y="1773237"/>
          <a:ext cx="7233313" cy="3825807"/>
        </p:xfrm>
        <a:graphic>
          <a:graphicData uri="http://schemas.openxmlformats.org/drawingml/2006/table">
            <a:tbl>
              <a:tblPr/>
              <a:tblGrid>
                <a:gridCol w="1756509"/>
                <a:gridCol w="1506719"/>
                <a:gridCol w="1860147"/>
                <a:gridCol w="2109938"/>
              </a:tblGrid>
              <a:tr h="1539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УУД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ные УУД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2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бы ты позвал Мышку, если бы ты  был Жучкой?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нужно было ухаживать за репкой?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Почему репка выросла большая – пребольшая?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Сочини продолжение сказки с друзьями.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46161" y="1009934"/>
            <a:ext cx="664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Литературное чтение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161" y="1009934"/>
            <a:ext cx="664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 </a:t>
            </a:r>
            <a:endParaRPr lang="ru-RU" sz="3600" dirty="0">
              <a:latin typeface="+mj-lt"/>
            </a:endParaRPr>
          </a:p>
        </p:txBody>
      </p:sp>
      <p:graphicFrame>
        <p:nvGraphicFramePr>
          <p:cNvPr id="8" name="Group 62"/>
          <p:cNvGraphicFramePr>
            <a:graphicFrameLocks noGrp="1"/>
          </p:cNvGraphicFramePr>
          <p:nvPr/>
        </p:nvGraphicFramePr>
        <p:xfrm>
          <a:off x="357188" y="1714500"/>
          <a:ext cx="8536017" cy="3761753"/>
        </p:xfrm>
        <a:graphic>
          <a:graphicData uri="http://schemas.openxmlformats.org/drawingml/2006/table">
            <a:tbl>
              <a:tblPr/>
              <a:tblGrid>
                <a:gridCol w="1640867"/>
                <a:gridCol w="1975739"/>
                <a:gridCol w="2025171"/>
                <a:gridCol w="2894240"/>
              </a:tblGrid>
              <a:tr h="11917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УУД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Регулятивные УУД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9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Какие из достопримечательностей Лондона тебе понравились больше? Почему?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Расскажи о праздниках в Англии. Какие традиции объединяют наши страны?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Прочитай текст и найди описание погоды в разные времена года.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Составьте диалог, который поможет вам познакомиться с партнером.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87104" y="791570"/>
            <a:ext cx="701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Английский язык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161" y="1009934"/>
            <a:ext cx="664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 </a:t>
            </a:r>
            <a:endParaRPr lang="ru-RU" sz="3600" dirty="0">
              <a:latin typeface="+mj-lt"/>
            </a:endParaRPr>
          </a:p>
        </p:txBody>
      </p:sp>
      <p:graphicFrame>
        <p:nvGraphicFramePr>
          <p:cNvPr id="8" name="Group 66"/>
          <p:cNvGraphicFramePr>
            <a:graphicFrameLocks noGrp="1"/>
          </p:cNvGraphicFramePr>
          <p:nvPr/>
        </p:nvGraphicFramePr>
        <p:xfrm>
          <a:off x="395288" y="2133600"/>
          <a:ext cx="8497887" cy="3071178"/>
        </p:xfrm>
        <a:graphic>
          <a:graphicData uri="http://schemas.openxmlformats.org/drawingml/2006/table">
            <a:tbl>
              <a:tblPr/>
              <a:tblGrid>
                <a:gridCol w="1873250"/>
                <a:gridCol w="1963737"/>
                <a:gridCol w="2139950"/>
                <a:gridCol w="25209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УУД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Какой цвет является твоим любимым и почему?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какой последовательности будет выполнен портрет?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помощью каких цветов получится наиболее выразительный зимний пейзаж?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Определите критерии оценивания работы, обсудив их в группе.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2513" y="968991"/>
            <a:ext cx="6578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Изобразительное искусство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161" y="1009934"/>
            <a:ext cx="664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 </a:t>
            </a:r>
            <a:endParaRPr lang="ru-RU" sz="3600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3734" y="836712"/>
            <a:ext cx="68247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Универсальные учебные действия 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ступени основного общего образования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5936" y="1911171"/>
            <a:ext cx="3006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задача начальной школы </a:t>
            </a:r>
          </a:p>
          <a:p>
            <a:r>
              <a:rPr lang="ru-RU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05680" y="1894625"/>
            <a:ext cx="2839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задача основной школы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585" y="2780928"/>
            <a:ext cx="3168352" cy="1899067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«учить ученика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учиться»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324" y="2780928"/>
            <a:ext cx="3200400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650476" y="3057598"/>
            <a:ext cx="3150096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«учить ученика </a:t>
            </a:r>
            <a:endParaRPr lang="ru-RU" sz="280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учиться </a:t>
            </a:r>
            <a:r>
              <a:rPr lang="ru-RU" sz="28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 общении»</a:t>
            </a:r>
          </a:p>
        </p:txBody>
      </p:sp>
      <p:sp>
        <p:nvSpPr>
          <p:cNvPr id="14" name="Выгнутая вниз стрелка 13"/>
          <p:cNvSpPr/>
          <p:nvPr/>
        </p:nvSpPr>
        <p:spPr>
          <a:xfrm>
            <a:off x="3347864" y="4719265"/>
            <a:ext cx="2160240" cy="72595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1907417" y="2270752"/>
            <a:ext cx="216024" cy="4523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9949" y="2284399"/>
            <a:ext cx="31115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336011" y="5574153"/>
            <a:ext cx="4578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Задача должна быть трансформирована</a:t>
            </a: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161" y="1009934"/>
            <a:ext cx="664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 </a:t>
            </a:r>
            <a:endParaRPr lang="ru-RU" sz="3600" dirty="0">
              <a:latin typeface="+mj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07177"/>
              </p:ext>
            </p:extLst>
          </p:nvPr>
        </p:nvGraphicFramePr>
        <p:xfrm>
          <a:off x="382137" y="423081"/>
          <a:ext cx="8502555" cy="5980743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934879"/>
                <a:gridCol w="4251272"/>
                <a:gridCol w="2316404"/>
              </a:tblGrid>
              <a:tr h="594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400" dirty="0">
                          <a:effectLst/>
                        </a:rPr>
                        <a:t>Требования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400" dirty="0">
                          <a:effectLst/>
                        </a:rPr>
                        <a:t>к уроку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400" dirty="0">
                          <a:effectLst/>
                        </a:rPr>
                        <a:t>Урок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400" dirty="0">
                          <a:effectLst/>
                        </a:rPr>
                        <a:t>современного типа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400" dirty="0">
                          <a:effectLst/>
                        </a:rPr>
                        <a:t>Универсальные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400" dirty="0">
                          <a:effectLst/>
                        </a:rPr>
                        <a:t>учебные действия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430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Объявление темы урока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Формулируют сами учащиеся (учитель подводит учащихся к осознанию темы)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Познавательные общеучебные, коммуникативные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641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Сообщение целей и задач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Формулируют сами учащиеся, определив границы знания и незнания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(учитель подводит учащихся к осознанию целей и задач)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Регулятивные целеполагания, коммуникативные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512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Планирование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Планирование учащимися способов достижения намеченной цели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(учитель помогает, советует)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Регулятивные планирования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685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Практическая деятельность учащихся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Учащиеся осуществляют учебные действия по намеченному плану (применяется групповой, индивидуальный методы)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(учитель консультирует)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Познавательные, регулятивные, коммуникативные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685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Осуществление контроля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Учащиеся осуществляют контроль (применяются формы самоконтроля, взаимоконтроля)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(учитель консультирует)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Регулятивные контроля (самоконтроля), коммуникативные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685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Осуществление коррекции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Учащиеся формулируют затруднения и осуществляют коррекцию самостоятельно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(учитель консультирует, советует, помогает)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Коммуникативные, регулятивные коррекции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829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Оценивание учащихся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Учащиеся дают оценку деятельности по её результатам (самооценивание, оценивание результатов деятельности товарищей)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(учитель консультирует)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Регулятивные оценивания (</a:t>
                      </a:r>
                      <a:r>
                        <a:rPr lang="ru-RU" sz="1100" dirty="0" err="1">
                          <a:effectLst/>
                        </a:rPr>
                        <a:t>самооценивания</a:t>
                      </a:r>
                      <a:r>
                        <a:rPr lang="ru-RU" sz="1100" dirty="0">
                          <a:effectLst/>
                        </a:rPr>
                        <a:t>), коммуникативные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483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Итог урока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Проводится рефлексия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Регулятивные </a:t>
                      </a:r>
                      <a:r>
                        <a:rPr lang="ru-RU" sz="1100" dirty="0" err="1">
                          <a:effectLst/>
                        </a:rPr>
                        <a:t>саморегуляции</a:t>
                      </a:r>
                      <a:r>
                        <a:rPr lang="ru-RU" sz="1100" dirty="0">
                          <a:effectLst/>
                        </a:rPr>
                        <a:t>, коммуникативные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  <a:tr h="430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200" dirty="0">
                          <a:effectLst/>
                        </a:rPr>
                        <a:t>Домашнее задание</a:t>
                      </a:r>
                      <a:endParaRPr lang="ru-RU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20"/>
                        </a:spcAft>
                      </a:pPr>
                      <a:r>
                        <a:rPr lang="ru-RU" sz="1100" dirty="0">
                          <a:effectLst/>
                        </a:rPr>
                        <a:t>Познавательные, регулятивные, коммуникативные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127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24385" y="744775"/>
            <a:ext cx="8001000" cy="9144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Универсальные учебные действия</a:t>
            </a:r>
            <a:endParaRPr kumimoji="0" lang="ru-RU" sz="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3138962" y="806474"/>
            <a:ext cx="928688" cy="20367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5149044" y="860449"/>
            <a:ext cx="928688" cy="19288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818653" y="2357438"/>
            <a:ext cx="3643312" cy="400050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B0F0"/>
                </a:solidFill>
              </a:rPr>
              <a:t>в широком значении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умение учиться, т.е. способность субъекта к саморазвитию и самосовершенствованию путем сознательного и активного присвоения нового социального опыта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11488" y="2398381"/>
            <a:ext cx="3714750" cy="400050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B0F0"/>
                </a:solidFill>
              </a:rPr>
              <a:t>в узком значении </a:t>
            </a:r>
            <a:r>
              <a:rPr lang="ru-RU" dirty="0">
                <a:solidFill>
                  <a:prstClr val="black"/>
                </a:solidFill>
              </a:rPr>
              <a:t>совокупность способов действия учащегося (а также связанных с ними навыков учебной работы), обеспечивающих его способность к самостоятельному усвоению новых знаний и умений, включая организацию этого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5218" y="736979"/>
            <a:ext cx="66464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Технологии: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Информационно – коммуникационная технология</a:t>
            </a:r>
            <a:br>
              <a:rPr lang="ru-RU" sz="2800" dirty="0" smtClean="0"/>
            </a:br>
            <a:r>
              <a:rPr lang="ru-RU" sz="2800" dirty="0" smtClean="0"/>
              <a:t>2. Технология развития критического мышления</a:t>
            </a:r>
          </a:p>
          <a:p>
            <a:r>
              <a:rPr lang="ru-RU" sz="2800" dirty="0" smtClean="0"/>
              <a:t>3. Проектная технология</a:t>
            </a:r>
            <a:br>
              <a:rPr lang="ru-RU" sz="2800" dirty="0" smtClean="0"/>
            </a:br>
            <a:r>
              <a:rPr lang="ru-RU" sz="2800" dirty="0" smtClean="0"/>
              <a:t>4. Технология проблемного обучения </a:t>
            </a:r>
            <a:br>
              <a:rPr lang="ru-RU" sz="2800" dirty="0" smtClean="0"/>
            </a:br>
            <a:r>
              <a:rPr lang="ru-RU" sz="2800" dirty="0" smtClean="0"/>
              <a:t>5. Игровые технологии</a:t>
            </a:r>
            <a:br>
              <a:rPr lang="ru-RU" sz="2800" dirty="0" smtClean="0"/>
            </a:br>
            <a:r>
              <a:rPr lang="ru-RU" sz="2800" dirty="0" smtClean="0"/>
              <a:t>6. Модульная технология</a:t>
            </a:r>
            <a:br>
              <a:rPr lang="ru-RU" sz="2800" dirty="0" smtClean="0"/>
            </a:br>
            <a:r>
              <a:rPr lang="ru-RU" sz="2800" dirty="0" smtClean="0"/>
              <a:t>7. Технология мастерских</a:t>
            </a:r>
            <a:br>
              <a:rPr lang="ru-RU" sz="2800" dirty="0" smtClean="0"/>
            </a:br>
            <a:r>
              <a:rPr lang="ru-RU" sz="2800" dirty="0" smtClean="0"/>
              <a:t>8. Кейс – технология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376" y="935841"/>
            <a:ext cx="77928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+mj-lt"/>
              </a:rPr>
              <a:t>Функции универсальных учебных действий:</a:t>
            </a:r>
            <a:endParaRPr lang="ru-RU" sz="3200" dirty="0"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0751" y="1651379"/>
            <a:ext cx="750626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b="1" dirty="0" smtClean="0"/>
              <a:t>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возможностей </a:t>
            </a:r>
            <a:r>
              <a:rPr lang="ru-RU" sz="2400" dirty="0" smtClean="0"/>
              <a:t>обучающегося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</a:t>
            </a:r>
            <a:br>
              <a:rPr lang="ru-RU" sz="2400" dirty="0" smtClean="0"/>
            </a:br>
            <a:r>
              <a:rPr lang="ru-RU" sz="2400" dirty="0" smtClean="0"/>
              <a:t>-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</a:t>
            </a:r>
            <a:r>
              <a:rPr lang="ru-RU" sz="2400" dirty="0" smtClean="0"/>
              <a:t>для гармоничного развития личности и её самореализации на основе готовности к непрерывному образованию;</a:t>
            </a:r>
            <a:r>
              <a:rPr lang="ru-RU" sz="2400" i="1" dirty="0" smtClean="0"/>
              <a:t> </a:t>
            </a:r>
            <a:r>
              <a:rPr lang="ru-RU" sz="2400" dirty="0" smtClean="0"/>
              <a:t>обеспечению успешного усвоения знаний, формирования умений, навыков и компетентностей в любой предметной области.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85273" y="764275"/>
            <a:ext cx="5757223" cy="1460311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5970" y="1351128"/>
            <a:ext cx="6074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Универсальные учебные действия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1164" y="2492968"/>
            <a:ext cx="2928938" cy="14287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Личностные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394845" y="4077482"/>
            <a:ext cx="2857500" cy="14287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Регулятивные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54468" y="4052462"/>
            <a:ext cx="2857500" cy="14287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Познавательные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28176" y="2414730"/>
            <a:ext cx="2857500" cy="14287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</a:rPr>
              <a:t>Коммуника-тивные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2060813" y="2142699"/>
            <a:ext cx="614149" cy="341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5"/>
          </p:cNvCxnSpPr>
          <p:nvPr/>
        </p:nvCxnSpPr>
        <p:spPr>
          <a:xfrm rot="16200000" flipH="1">
            <a:off x="6561521" y="1948577"/>
            <a:ext cx="418572" cy="5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463422" y="2763672"/>
            <a:ext cx="1883391" cy="832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4524232" y="2763671"/>
            <a:ext cx="1842448" cy="764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pSp>
        <p:nvGrpSpPr>
          <p:cNvPr id="2" name="Diagram 5"/>
          <p:cNvGrpSpPr>
            <a:grpSpLocks noChangeAspect="1"/>
          </p:cNvGrpSpPr>
          <p:nvPr/>
        </p:nvGrpSpPr>
        <p:grpSpPr bwMode="auto">
          <a:xfrm>
            <a:off x="163772" y="436728"/>
            <a:ext cx="8802807" cy="5950424"/>
            <a:chOff x="1444" y="722"/>
            <a:chExt cx="2880" cy="2880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44" y="722"/>
              <a:ext cx="2880" cy="288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1028"/>
            <p:cNvSpPr>
              <a:spLocks noChangeShapeType="1"/>
            </p:cNvSpPr>
            <p:nvPr/>
          </p:nvSpPr>
          <p:spPr bwMode="auto">
            <a:xfrm flipH="1">
              <a:off x="2291" y="2332"/>
              <a:ext cx="296" cy="1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_s1029"/>
            <p:cNvSpPr>
              <a:spLocks noChangeArrowheads="1"/>
            </p:cNvSpPr>
            <p:nvPr/>
          </p:nvSpPr>
          <p:spPr bwMode="auto">
            <a:xfrm>
              <a:off x="1653" y="2332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Осознание</a:t>
              </a:r>
            </a:p>
          </p:txBody>
        </p:sp>
        <p:sp>
          <p:nvSpPr>
            <p:cNvPr id="8" name="_s1030"/>
            <p:cNvSpPr>
              <a:spLocks noChangeShapeType="1"/>
            </p:cNvSpPr>
            <p:nvPr/>
          </p:nvSpPr>
          <p:spPr bwMode="auto">
            <a:xfrm>
              <a:off x="3180" y="2333"/>
              <a:ext cx="296" cy="1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_s1031"/>
            <p:cNvSpPr>
              <a:spLocks noChangeArrowheads="1"/>
            </p:cNvSpPr>
            <p:nvPr/>
          </p:nvSpPr>
          <p:spPr bwMode="auto">
            <a:xfrm>
              <a:off x="3430" y="2333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Принятие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жизненных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ценностей </a:t>
              </a:r>
            </a:p>
          </p:txBody>
        </p:sp>
        <p:sp>
          <p:nvSpPr>
            <p:cNvPr id="10" name="_s1032"/>
            <p:cNvSpPr>
              <a:spLocks noChangeShapeType="1"/>
            </p:cNvSpPr>
            <p:nvPr/>
          </p:nvSpPr>
          <p:spPr bwMode="auto">
            <a:xfrm flipV="1">
              <a:off x="2884" y="1478"/>
              <a:ext cx="0" cy="3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_s1033"/>
            <p:cNvSpPr>
              <a:spLocks noChangeArrowheads="1"/>
            </p:cNvSpPr>
            <p:nvPr/>
          </p:nvSpPr>
          <p:spPr bwMode="auto">
            <a:xfrm>
              <a:off x="2542" y="794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Осмысление</a:t>
              </a:r>
            </a:p>
          </p:txBody>
        </p:sp>
        <p:sp>
          <p:nvSpPr>
            <p:cNvPr id="12" name="_s1034"/>
            <p:cNvSpPr>
              <a:spLocks noChangeArrowheads="1"/>
            </p:cNvSpPr>
            <p:nvPr/>
          </p:nvSpPr>
          <p:spPr bwMode="auto">
            <a:xfrm>
              <a:off x="2542" y="1820"/>
              <a:ext cx="684" cy="68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Личностные</a:t>
              </a:r>
              <a:endParaRPr kumimoji="0" lang="ru-RU" altLang="ru-RU" sz="3000" b="1" i="1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7923" y="702706"/>
            <a:ext cx="7629099" cy="83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1" dirty="0" smtClean="0">
                <a:latin typeface="+mj-lt"/>
                <a:cs typeface="Times New Roman" panose="02020603050405020304" pitchFamily="18" charset="0"/>
              </a:rPr>
              <a:t>Виды заданий на уроках с УУД</a:t>
            </a:r>
            <a:endParaRPr lang="ru-RU" sz="3600" i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/>
        </p:nvSpPr>
        <p:spPr bwMode="auto">
          <a:xfrm>
            <a:off x="544204" y="1800367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личностные</a:t>
            </a:r>
            <a:r>
              <a:rPr lang="ru-RU" dirty="0" smtClean="0"/>
              <a:t>:</a:t>
            </a:r>
          </a:p>
          <a:p>
            <a:pPr eaLnBrk="1" hangingPunct="1">
              <a:defRPr/>
            </a:pPr>
            <a:r>
              <a:rPr lang="ru-RU" dirty="0" smtClean="0"/>
              <a:t>Участие в проектах</a:t>
            </a:r>
          </a:p>
          <a:p>
            <a:pPr eaLnBrk="1" hangingPunct="1">
              <a:defRPr/>
            </a:pPr>
            <a:r>
              <a:rPr lang="ru-RU" dirty="0" smtClean="0"/>
              <a:t>Подведение итогов урока</a:t>
            </a:r>
          </a:p>
          <a:p>
            <a:pPr eaLnBrk="1" hangingPunct="1">
              <a:defRPr/>
            </a:pPr>
            <a:r>
              <a:rPr lang="ru-RU" dirty="0" smtClean="0"/>
              <a:t>Творческие задания</a:t>
            </a:r>
          </a:p>
          <a:p>
            <a:pPr eaLnBrk="1" hangingPunct="1">
              <a:defRPr/>
            </a:pPr>
            <a:r>
              <a:rPr lang="ru-RU" dirty="0" smtClean="0"/>
              <a:t>Мысленное воспроизведение ситуации</a:t>
            </a:r>
          </a:p>
          <a:p>
            <a:pPr eaLnBrk="1" hangingPunct="1">
              <a:defRPr/>
            </a:pPr>
            <a:r>
              <a:rPr lang="ru-RU" dirty="0" smtClean="0"/>
              <a:t>Самооценка событий</a:t>
            </a:r>
          </a:p>
          <a:p>
            <a:pPr eaLnBrk="1" hangingPunct="1">
              <a:defRPr/>
            </a:pPr>
            <a:r>
              <a:rPr lang="ru-RU" dirty="0" smtClean="0"/>
              <a:t>Дневники достижений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pSp>
        <p:nvGrpSpPr>
          <p:cNvPr id="2" name="Diagram 5"/>
          <p:cNvGrpSpPr>
            <a:grpSpLocks noChangeAspect="1"/>
          </p:cNvGrpSpPr>
          <p:nvPr/>
        </p:nvGrpSpPr>
        <p:grpSpPr bwMode="auto">
          <a:xfrm>
            <a:off x="177422" y="423081"/>
            <a:ext cx="8707272" cy="5677469"/>
            <a:chOff x="1444" y="722"/>
            <a:chExt cx="2880" cy="2880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44" y="722"/>
              <a:ext cx="2880" cy="288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2052"/>
            <p:cNvSpPr>
              <a:spLocks noChangeShapeType="1"/>
            </p:cNvSpPr>
            <p:nvPr/>
          </p:nvSpPr>
          <p:spPr bwMode="auto">
            <a:xfrm flipH="1" flipV="1">
              <a:off x="2350" y="1736"/>
              <a:ext cx="267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_s2053"/>
            <p:cNvSpPr>
              <a:spLocks noChangeArrowheads="1"/>
            </p:cNvSpPr>
            <p:nvPr/>
          </p:nvSpPr>
          <p:spPr bwMode="auto">
            <a:xfrm>
              <a:off x="1740" y="1180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Само-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регуляция</a:t>
              </a:r>
            </a:p>
          </p:txBody>
        </p:sp>
        <p:sp>
          <p:nvSpPr>
            <p:cNvPr id="8" name="_s2054"/>
            <p:cNvSpPr>
              <a:spLocks noChangeShapeType="1"/>
            </p:cNvSpPr>
            <p:nvPr/>
          </p:nvSpPr>
          <p:spPr bwMode="auto">
            <a:xfrm flipH="1">
              <a:off x="2219" y="2237"/>
              <a:ext cx="332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_s2055"/>
            <p:cNvSpPr>
              <a:spLocks noChangeArrowheads="1"/>
            </p:cNvSpPr>
            <p:nvPr/>
          </p:nvSpPr>
          <p:spPr bwMode="auto">
            <a:xfrm>
              <a:off x="1542" y="2048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Оценка</a:t>
              </a:r>
            </a:p>
          </p:txBody>
        </p:sp>
        <p:sp>
          <p:nvSpPr>
            <p:cNvPr id="10" name="_s2056"/>
            <p:cNvSpPr>
              <a:spLocks noChangeShapeType="1"/>
            </p:cNvSpPr>
            <p:nvPr/>
          </p:nvSpPr>
          <p:spPr bwMode="auto">
            <a:xfrm flipH="1">
              <a:off x="2589" y="2469"/>
              <a:ext cx="147" cy="3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_s2057"/>
            <p:cNvSpPr>
              <a:spLocks noChangeArrowheads="1"/>
            </p:cNvSpPr>
            <p:nvPr/>
          </p:nvSpPr>
          <p:spPr bwMode="auto">
            <a:xfrm>
              <a:off x="2098" y="2744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Коррекция</a:t>
              </a:r>
            </a:p>
          </p:txBody>
        </p:sp>
        <p:sp>
          <p:nvSpPr>
            <p:cNvPr id="12" name="_s2058"/>
            <p:cNvSpPr>
              <a:spLocks noChangeShapeType="1"/>
            </p:cNvSpPr>
            <p:nvPr/>
          </p:nvSpPr>
          <p:spPr bwMode="auto">
            <a:xfrm>
              <a:off x="3032" y="2469"/>
              <a:ext cx="149" cy="3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_s2059"/>
            <p:cNvSpPr>
              <a:spLocks noChangeArrowheads="1"/>
            </p:cNvSpPr>
            <p:nvPr/>
          </p:nvSpPr>
          <p:spPr bwMode="auto">
            <a:xfrm>
              <a:off x="2988" y="2743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Контроль</a:t>
              </a:r>
            </a:p>
          </p:txBody>
        </p:sp>
        <p:sp>
          <p:nvSpPr>
            <p:cNvPr id="14" name="_s2060"/>
            <p:cNvSpPr>
              <a:spLocks noChangeShapeType="1"/>
            </p:cNvSpPr>
            <p:nvPr/>
          </p:nvSpPr>
          <p:spPr bwMode="auto">
            <a:xfrm>
              <a:off x="3217" y="2237"/>
              <a:ext cx="333" cy="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_s2061"/>
            <p:cNvSpPr>
              <a:spLocks noChangeArrowheads="1"/>
            </p:cNvSpPr>
            <p:nvPr/>
          </p:nvSpPr>
          <p:spPr bwMode="auto">
            <a:xfrm>
              <a:off x="3542" y="2047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Прогнози-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рование</a:t>
              </a:r>
            </a:p>
          </p:txBody>
        </p:sp>
        <p:sp>
          <p:nvSpPr>
            <p:cNvPr id="16" name="_s2062"/>
            <p:cNvSpPr>
              <a:spLocks noChangeShapeType="1"/>
            </p:cNvSpPr>
            <p:nvPr/>
          </p:nvSpPr>
          <p:spPr bwMode="auto">
            <a:xfrm flipV="1">
              <a:off x="3151" y="1735"/>
              <a:ext cx="267" cy="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_s2063"/>
            <p:cNvSpPr>
              <a:spLocks noChangeArrowheads="1"/>
            </p:cNvSpPr>
            <p:nvPr/>
          </p:nvSpPr>
          <p:spPr bwMode="auto">
            <a:xfrm>
              <a:off x="3344" y="1180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Плани-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рование</a:t>
              </a:r>
            </a:p>
          </p:txBody>
        </p:sp>
        <p:sp>
          <p:nvSpPr>
            <p:cNvPr id="18" name="_s2064"/>
            <p:cNvSpPr>
              <a:spLocks noChangeShapeType="1"/>
            </p:cNvSpPr>
            <p:nvPr/>
          </p:nvSpPr>
          <p:spPr bwMode="auto">
            <a:xfrm flipV="1">
              <a:off x="2884" y="1478"/>
              <a:ext cx="0" cy="3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_s2065"/>
            <p:cNvSpPr>
              <a:spLocks noChangeArrowheads="1"/>
            </p:cNvSpPr>
            <p:nvPr/>
          </p:nvSpPr>
          <p:spPr bwMode="auto">
            <a:xfrm>
              <a:off x="2542" y="794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Целе-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5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полагание</a:t>
              </a:r>
            </a:p>
          </p:txBody>
        </p:sp>
        <p:sp>
          <p:nvSpPr>
            <p:cNvPr id="20" name="_s2066"/>
            <p:cNvSpPr>
              <a:spLocks noChangeArrowheads="1"/>
            </p:cNvSpPr>
            <p:nvPr/>
          </p:nvSpPr>
          <p:spPr bwMode="auto">
            <a:xfrm>
              <a:off x="2542" y="1820"/>
              <a:ext cx="684" cy="68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Регулятивные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7923" y="702706"/>
            <a:ext cx="7629099" cy="83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1" dirty="0" smtClean="0">
                <a:latin typeface="+mj-lt"/>
                <a:cs typeface="Times New Roman" panose="02020603050405020304" pitchFamily="18" charset="0"/>
              </a:rPr>
              <a:t>Виды заданий на уроках с УУД</a:t>
            </a:r>
            <a:endParaRPr lang="ru-RU" sz="3600" i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/>
        </p:nvSpPr>
        <p:spPr bwMode="auto">
          <a:xfrm>
            <a:off x="585148" y="1732128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регулятивные: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Преднамеренные ошибки</a:t>
            </a:r>
          </a:p>
          <a:p>
            <a:pPr eaLnBrk="1" hangingPunct="1">
              <a:defRPr/>
            </a:pPr>
            <a:r>
              <a:rPr lang="ru-RU" dirty="0" smtClean="0"/>
              <a:t>Поиск информации в предложенных источниках</a:t>
            </a:r>
          </a:p>
          <a:p>
            <a:pPr eaLnBrk="1" hangingPunct="1">
              <a:defRPr/>
            </a:pPr>
            <a:r>
              <a:rPr lang="ru-RU" dirty="0" smtClean="0"/>
              <a:t>Взаимоконтроль </a:t>
            </a:r>
          </a:p>
          <a:p>
            <a:pPr eaLnBrk="1" hangingPunct="1">
              <a:defRPr/>
            </a:pPr>
            <a:r>
              <a:rPr lang="ru-RU" dirty="0" smtClean="0"/>
              <a:t>«Найди  ошибку» 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70" y="907422"/>
            <a:ext cx="7629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i="1" dirty="0">
              <a:cs typeface="Times New Roman" panose="02020603050405020304" pitchFamily="18" charset="0"/>
            </a:endParaRPr>
          </a:p>
        </p:txBody>
      </p:sp>
      <p:grpSp>
        <p:nvGrpSpPr>
          <p:cNvPr id="2" name="Diagram 5"/>
          <p:cNvGrpSpPr>
            <a:grpSpLocks noChangeAspect="1"/>
          </p:cNvGrpSpPr>
          <p:nvPr/>
        </p:nvGrpSpPr>
        <p:grpSpPr bwMode="auto">
          <a:xfrm>
            <a:off x="204715" y="382138"/>
            <a:ext cx="8748215" cy="5936776"/>
            <a:chOff x="1444" y="722"/>
            <a:chExt cx="2880" cy="2880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44" y="722"/>
              <a:ext cx="2880" cy="288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3076"/>
            <p:cNvSpPr>
              <a:spLocks noChangeShapeType="1"/>
            </p:cNvSpPr>
            <p:nvPr/>
          </p:nvSpPr>
          <p:spPr bwMode="auto">
            <a:xfrm flipH="1">
              <a:off x="2200" y="2162"/>
              <a:ext cx="3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_s3077"/>
            <p:cNvSpPr>
              <a:spLocks noChangeArrowheads="1"/>
            </p:cNvSpPr>
            <p:nvPr/>
          </p:nvSpPr>
          <p:spPr bwMode="auto">
            <a:xfrm>
              <a:off x="1516" y="1820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Способы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решения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задач</a:t>
              </a:r>
            </a:p>
          </p:txBody>
        </p:sp>
        <p:sp>
          <p:nvSpPr>
            <p:cNvPr id="8" name="_s3078"/>
            <p:cNvSpPr>
              <a:spLocks noChangeShapeType="1"/>
            </p:cNvSpPr>
            <p:nvPr/>
          </p:nvSpPr>
          <p:spPr bwMode="auto">
            <a:xfrm>
              <a:off x="2884" y="2504"/>
              <a:ext cx="0" cy="3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_s3079"/>
            <p:cNvSpPr>
              <a:spLocks noChangeArrowheads="1"/>
            </p:cNvSpPr>
            <p:nvPr/>
          </p:nvSpPr>
          <p:spPr bwMode="auto">
            <a:xfrm>
              <a:off x="2542" y="2846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Логические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действия и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операции</a:t>
              </a:r>
            </a:p>
          </p:txBody>
        </p:sp>
        <p:sp>
          <p:nvSpPr>
            <p:cNvPr id="10" name="_s3080"/>
            <p:cNvSpPr>
              <a:spLocks noChangeShapeType="1"/>
            </p:cNvSpPr>
            <p:nvPr/>
          </p:nvSpPr>
          <p:spPr bwMode="auto">
            <a:xfrm>
              <a:off x="3226" y="2162"/>
              <a:ext cx="3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_s3081"/>
            <p:cNvSpPr>
              <a:spLocks noChangeArrowheads="1"/>
            </p:cNvSpPr>
            <p:nvPr/>
          </p:nvSpPr>
          <p:spPr bwMode="auto">
            <a:xfrm>
              <a:off x="3568" y="1820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Моделирование</a:t>
              </a:r>
            </a:p>
          </p:txBody>
        </p:sp>
        <p:sp>
          <p:nvSpPr>
            <p:cNvPr id="12" name="_s3082"/>
            <p:cNvSpPr>
              <a:spLocks noChangeShapeType="1"/>
            </p:cNvSpPr>
            <p:nvPr/>
          </p:nvSpPr>
          <p:spPr bwMode="auto">
            <a:xfrm flipV="1">
              <a:off x="2884" y="1478"/>
              <a:ext cx="0" cy="3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_s3083"/>
            <p:cNvSpPr>
              <a:spLocks noChangeArrowheads="1"/>
            </p:cNvSpPr>
            <p:nvPr/>
          </p:nvSpPr>
          <p:spPr bwMode="auto">
            <a:xfrm>
              <a:off x="2542" y="794"/>
              <a:ext cx="684" cy="684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Поиск, отбор  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структурирование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информации</a:t>
              </a:r>
            </a:p>
          </p:txBody>
        </p:sp>
        <p:sp>
          <p:nvSpPr>
            <p:cNvPr id="14" name="_s3084"/>
            <p:cNvSpPr>
              <a:spLocks noChangeArrowheads="1"/>
            </p:cNvSpPr>
            <p:nvPr/>
          </p:nvSpPr>
          <p:spPr bwMode="auto">
            <a:xfrm>
              <a:off x="2542" y="1820"/>
              <a:ext cx="684" cy="68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Познавательные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</TotalTime>
  <Words>778</Words>
  <Application>Microsoft Office PowerPoint</Application>
  <PresentationFormat>Экран (4:3)</PresentationFormat>
  <Paragraphs>194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веретенникова</dc:creator>
  <cp:lastModifiedBy>User</cp:lastModifiedBy>
  <cp:revision>50</cp:revision>
  <dcterms:created xsi:type="dcterms:W3CDTF">2013-11-19T05:52:05Z</dcterms:created>
  <dcterms:modified xsi:type="dcterms:W3CDTF">2018-03-15T12:03:07Z</dcterms:modified>
</cp:coreProperties>
</file>