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77" r:id="rId2"/>
    <p:sldId id="261" r:id="rId3"/>
    <p:sldId id="262" r:id="rId4"/>
    <p:sldId id="264" r:id="rId5"/>
    <p:sldId id="265" r:id="rId6"/>
    <p:sldId id="266" r:id="rId7"/>
    <p:sldId id="267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7" r:id="rId19"/>
    <p:sldId id="312" r:id="rId20"/>
    <p:sldId id="320" r:id="rId21"/>
    <p:sldId id="319" r:id="rId22"/>
    <p:sldId id="314" r:id="rId23"/>
    <p:sldId id="315" r:id="rId24"/>
    <p:sldId id="318" r:id="rId25"/>
    <p:sldId id="316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B27"/>
    <a:srgbClr val="007E39"/>
    <a:srgbClr val="0000FF"/>
    <a:srgbClr val="FFCC99"/>
    <a:srgbClr val="528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8" autoAdjust="0"/>
    <p:restoredTop sz="94660"/>
  </p:normalViewPr>
  <p:slideViewPr>
    <p:cSldViewPr>
      <p:cViewPr varScale="1">
        <p:scale>
          <a:sx n="103" d="100"/>
          <a:sy n="103" d="100"/>
        </p:scale>
        <p:origin x="-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D1B7F6A-E525-4308-8198-935E7E85D32F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EAF89C2-5DB6-4FCD-BDC9-A36D29C0E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5204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Переход к </a:t>
            </a:r>
            <a:r>
              <a:rPr lang="ru-RU" dirty="0" err="1" smtClean="0"/>
              <a:t>флеш-ролику</a:t>
            </a:r>
            <a:r>
              <a:rPr lang="ru-RU" dirty="0" smtClean="0"/>
              <a:t> с физкультминуткой осуществляется по гиперссылке ( отдохнем!!!)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AF89C2-5DB6-4FCD-BDC9-A36D29C0E6DB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E5785-F8E3-421E-9F41-10718A9A0D37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B9D96-BAFA-4245-87C2-6178FAFAA5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1DD41-CE6A-45B7-B627-8684DF3506D7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81C38-2AF1-406B-8B16-F09E79C19B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6D48A-1437-4DC5-9F3D-962C6872C873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F5C2D-A1B0-4EDA-8B5F-5344824C5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Сальтяшева А.И., ГБОУ НПО ПУ № 19, г.Салават. www.uchportal.ru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9FCD4-3AAF-4413-B388-D2D41460D7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C45B5-C3F1-43F6-A476-CB9A55C473D7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02030-7915-46D0-B5F8-FE03E567CA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8965A-5878-4D6F-9DF1-F24540F7053B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D1C29-79A0-4ACF-BEAC-49D88F2DB5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8ECE6-DBD5-4D74-BB8E-954C538514DA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B3763-49AF-4844-8F8F-66F25A1512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D6E23-0074-4E3A-A7C2-22B054BFD7F4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4EFE9-767B-4BEA-8066-D69F8EB2D5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70DAA-4249-4319-AA7F-2CA50333C1AD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5E98F-F298-4527-9B0B-FAC5A6D9C0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C77C6-6EF7-41AC-8E86-5E9AFC8186AB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44E67-3C52-40FA-9B54-B5BDFEB761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28921-8F77-4DEF-9093-421B632A8D7C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888CD-CCE7-45DD-8952-B45EA9F08F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0D114-9722-44CC-9C38-3634C67B95A8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C6A8-ED4F-4809-8F6F-37BDA12B73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4D22DBB-94AC-4B71-BB88-2A657EB8FF4D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DCEB97-1680-475E-988B-F8F22EFC5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&#1057;&#1091;&#1087;&#1077;&#1088;%20&#1092;&#1080;&#1079;&#1082;&#1091;&#1083;&#1100;&#1090;&#1084;&#1080;&#1085;&#1091;&#1090;&#1082;&#1072;.ex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8000" dirty="0" smtClean="0">
                <a:solidFill>
                  <a:srgbClr val="951B27"/>
                </a:solidFill>
              </a:rPr>
              <a:t>Многогранники </a:t>
            </a:r>
            <a:endParaRPr lang="ru-RU" sz="8000" dirty="0" smtClean="0">
              <a:solidFill>
                <a:srgbClr val="951B27"/>
              </a:solidFill>
              <a:latin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981075"/>
            <a:ext cx="6480175" cy="708025"/>
          </a:xfrm>
        </p:spPr>
        <p:txBody>
          <a:bodyPr/>
          <a:lstStyle/>
          <a:p>
            <a:pPr algn="ctr"/>
            <a:r>
              <a:rPr lang="ru-RU" sz="4400" i="1" u="sng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Ребра основания</a:t>
            </a:r>
            <a:r>
              <a:rPr lang="en-US" sz="4400"/>
              <a:t> </a:t>
            </a:r>
            <a:endParaRPr lang="ru-RU" sz="4400"/>
          </a:p>
        </p:txBody>
      </p:sp>
      <p:sp>
        <p:nvSpPr>
          <p:cNvPr id="94229" name="Text Box 21"/>
          <p:cNvSpPr txBox="1">
            <a:spLocks noChangeArrowheads="1"/>
          </p:cNvSpPr>
          <p:nvPr/>
        </p:nvSpPr>
        <p:spPr bwMode="auto">
          <a:xfrm>
            <a:off x="2879725" y="5375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400"/>
          </a:p>
        </p:txBody>
      </p:sp>
      <p:grpSp>
        <p:nvGrpSpPr>
          <p:cNvPr id="2" name="Group 133"/>
          <p:cNvGrpSpPr>
            <a:grpSpLocks/>
          </p:cNvGrpSpPr>
          <p:nvPr/>
        </p:nvGrpSpPr>
        <p:grpSpPr bwMode="auto">
          <a:xfrm>
            <a:off x="3733800" y="3200400"/>
            <a:ext cx="2590800" cy="2362200"/>
            <a:chOff x="2352" y="2016"/>
            <a:chExt cx="1632" cy="1488"/>
          </a:xfrm>
        </p:grpSpPr>
        <p:sp>
          <p:nvSpPr>
            <p:cNvPr id="94311" name="Line 103"/>
            <p:cNvSpPr>
              <a:spLocks noChangeShapeType="1"/>
            </p:cNvSpPr>
            <p:nvPr/>
          </p:nvSpPr>
          <p:spPr bwMode="auto">
            <a:xfrm>
              <a:off x="2736" y="2160"/>
              <a:ext cx="432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12" name="Line 104"/>
            <p:cNvSpPr>
              <a:spLocks noChangeShapeType="1"/>
            </p:cNvSpPr>
            <p:nvPr/>
          </p:nvSpPr>
          <p:spPr bwMode="auto">
            <a:xfrm flipV="1">
              <a:off x="3648" y="2160"/>
              <a:ext cx="336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13" name="Line 105"/>
            <p:cNvSpPr>
              <a:spLocks noChangeShapeType="1"/>
            </p:cNvSpPr>
            <p:nvPr/>
          </p:nvSpPr>
          <p:spPr bwMode="auto">
            <a:xfrm flipV="1">
              <a:off x="2736" y="2016"/>
              <a:ext cx="384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14" name="Line 106"/>
            <p:cNvSpPr>
              <a:spLocks noChangeShapeType="1"/>
            </p:cNvSpPr>
            <p:nvPr/>
          </p:nvSpPr>
          <p:spPr bwMode="auto">
            <a:xfrm>
              <a:off x="3120" y="2016"/>
              <a:ext cx="52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15" name="Line 107"/>
            <p:cNvSpPr>
              <a:spLocks noChangeShapeType="1"/>
            </p:cNvSpPr>
            <p:nvPr/>
          </p:nvSpPr>
          <p:spPr bwMode="auto">
            <a:xfrm>
              <a:off x="3648" y="2016"/>
              <a:ext cx="336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16" name="Line 108"/>
            <p:cNvSpPr>
              <a:spLocks noChangeShapeType="1"/>
            </p:cNvSpPr>
            <p:nvPr/>
          </p:nvSpPr>
          <p:spPr bwMode="auto">
            <a:xfrm>
              <a:off x="2352" y="3360"/>
              <a:ext cx="432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17" name="Line 109"/>
            <p:cNvSpPr>
              <a:spLocks noChangeShapeType="1"/>
            </p:cNvSpPr>
            <p:nvPr/>
          </p:nvSpPr>
          <p:spPr bwMode="auto">
            <a:xfrm>
              <a:off x="2784" y="3504"/>
              <a:ext cx="48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18" name="Line 110"/>
            <p:cNvSpPr>
              <a:spLocks noChangeShapeType="1"/>
            </p:cNvSpPr>
            <p:nvPr/>
          </p:nvSpPr>
          <p:spPr bwMode="auto">
            <a:xfrm flipV="1">
              <a:off x="3264" y="3360"/>
              <a:ext cx="336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19" name="Line 111"/>
            <p:cNvSpPr>
              <a:spLocks noChangeShapeType="1"/>
            </p:cNvSpPr>
            <p:nvPr/>
          </p:nvSpPr>
          <p:spPr bwMode="auto">
            <a:xfrm>
              <a:off x="3264" y="3216"/>
              <a:ext cx="336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20" name="Line 112"/>
            <p:cNvSpPr>
              <a:spLocks noChangeShapeType="1"/>
            </p:cNvSpPr>
            <p:nvPr/>
          </p:nvSpPr>
          <p:spPr bwMode="auto">
            <a:xfrm>
              <a:off x="2736" y="3216"/>
              <a:ext cx="52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21" name="Line 113"/>
            <p:cNvSpPr>
              <a:spLocks noChangeShapeType="1"/>
            </p:cNvSpPr>
            <p:nvPr/>
          </p:nvSpPr>
          <p:spPr bwMode="auto">
            <a:xfrm flipV="1">
              <a:off x="2352" y="3216"/>
              <a:ext cx="384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34" name="Line 126"/>
            <p:cNvSpPr>
              <a:spLocks noChangeShapeType="1"/>
            </p:cNvSpPr>
            <p:nvPr/>
          </p:nvSpPr>
          <p:spPr bwMode="auto">
            <a:xfrm>
              <a:off x="3168" y="2304"/>
              <a:ext cx="48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grpSp>
        <p:nvGrpSpPr>
          <p:cNvPr id="3" name="Group 200"/>
          <p:cNvGrpSpPr>
            <a:grpSpLocks/>
          </p:cNvGrpSpPr>
          <p:nvPr/>
        </p:nvGrpSpPr>
        <p:grpSpPr bwMode="auto">
          <a:xfrm>
            <a:off x="3413125" y="2757488"/>
            <a:ext cx="3422650" cy="3216275"/>
            <a:chOff x="2150" y="1737"/>
            <a:chExt cx="2156" cy="2026"/>
          </a:xfrm>
        </p:grpSpPr>
        <p:sp>
          <p:nvSpPr>
            <p:cNvPr id="94303" name="Line 95"/>
            <p:cNvSpPr>
              <a:spLocks noChangeShapeType="1"/>
            </p:cNvSpPr>
            <p:nvPr/>
          </p:nvSpPr>
          <p:spPr bwMode="auto">
            <a:xfrm flipH="1">
              <a:off x="2640" y="2160"/>
              <a:ext cx="96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04" name="Line 96"/>
            <p:cNvSpPr>
              <a:spLocks noChangeShapeType="1"/>
            </p:cNvSpPr>
            <p:nvPr/>
          </p:nvSpPr>
          <p:spPr bwMode="auto">
            <a:xfrm flipH="1">
              <a:off x="2352" y="2448"/>
              <a:ext cx="288" cy="91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05" name="Line 97"/>
            <p:cNvSpPr>
              <a:spLocks noChangeShapeType="1"/>
            </p:cNvSpPr>
            <p:nvPr/>
          </p:nvSpPr>
          <p:spPr bwMode="auto">
            <a:xfrm flipH="1">
              <a:off x="3120" y="2304"/>
              <a:ext cx="48" cy="1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06" name="Line 98"/>
            <p:cNvSpPr>
              <a:spLocks noChangeShapeType="1"/>
            </p:cNvSpPr>
            <p:nvPr/>
          </p:nvSpPr>
          <p:spPr bwMode="auto">
            <a:xfrm flipH="1">
              <a:off x="2784" y="2448"/>
              <a:ext cx="336" cy="105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07" name="Line 99"/>
            <p:cNvSpPr>
              <a:spLocks noChangeShapeType="1"/>
            </p:cNvSpPr>
            <p:nvPr/>
          </p:nvSpPr>
          <p:spPr bwMode="auto">
            <a:xfrm flipH="1">
              <a:off x="3600" y="2304"/>
              <a:ext cx="48" cy="1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08" name="Line 100"/>
            <p:cNvSpPr>
              <a:spLocks noChangeShapeType="1"/>
            </p:cNvSpPr>
            <p:nvPr/>
          </p:nvSpPr>
          <p:spPr bwMode="auto">
            <a:xfrm flipH="1">
              <a:off x="3264" y="2448"/>
              <a:ext cx="336" cy="105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09" name="Line 101"/>
            <p:cNvSpPr>
              <a:spLocks noChangeShapeType="1"/>
            </p:cNvSpPr>
            <p:nvPr/>
          </p:nvSpPr>
          <p:spPr bwMode="auto">
            <a:xfrm flipH="1">
              <a:off x="3888" y="2160"/>
              <a:ext cx="96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10" name="Line 102"/>
            <p:cNvSpPr>
              <a:spLocks noChangeShapeType="1"/>
            </p:cNvSpPr>
            <p:nvPr/>
          </p:nvSpPr>
          <p:spPr bwMode="auto">
            <a:xfrm flipH="1">
              <a:off x="3600" y="2448"/>
              <a:ext cx="288" cy="91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22" name="Text Box 114"/>
            <p:cNvSpPr txBox="1">
              <a:spLocks noChangeArrowheads="1"/>
            </p:cNvSpPr>
            <p:nvPr/>
          </p:nvSpPr>
          <p:spPr bwMode="auto">
            <a:xfrm>
              <a:off x="2438" y="1977"/>
              <a:ext cx="2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</a:t>
              </a:r>
              <a:r>
                <a:rPr lang="en-US" b="1" baseline="-20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4323" name="Text Box 115"/>
            <p:cNvSpPr txBox="1">
              <a:spLocks noChangeArrowheads="1"/>
            </p:cNvSpPr>
            <p:nvPr/>
          </p:nvSpPr>
          <p:spPr bwMode="auto">
            <a:xfrm>
              <a:off x="3206" y="2265"/>
              <a:ext cx="27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</a:t>
              </a:r>
              <a:r>
                <a:rPr lang="en-US" b="1" baseline="-20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4324" name="Text Box 116"/>
            <p:cNvSpPr txBox="1">
              <a:spLocks noChangeArrowheads="1"/>
            </p:cNvSpPr>
            <p:nvPr/>
          </p:nvSpPr>
          <p:spPr bwMode="auto">
            <a:xfrm>
              <a:off x="3638" y="2265"/>
              <a:ext cx="2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</a:t>
              </a:r>
              <a:r>
                <a:rPr lang="en-US" b="1" baseline="-20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4325" name="Text Box 117"/>
            <p:cNvSpPr txBox="1">
              <a:spLocks noChangeArrowheads="1"/>
            </p:cNvSpPr>
            <p:nvPr/>
          </p:nvSpPr>
          <p:spPr bwMode="auto">
            <a:xfrm>
              <a:off x="4022" y="1977"/>
              <a:ext cx="2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</a:t>
              </a:r>
              <a:r>
                <a:rPr lang="en-US" b="1" baseline="-20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4326" name="Text Box 118"/>
            <p:cNvSpPr txBox="1">
              <a:spLocks noChangeArrowheads="1"/>
            </p:cNvSpPr>
            <p:nvPr/>
          </p:nvSpPr>
          <p:spPr bwMode="auto">
            <a:xfrm>
              <a:off x="3638" y="1737"/>
              <a:ext cx="27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</a:t>
              </a:r>
              <a:r>
                <a:rPr lang="en-US" b="1" baseline="-20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4327" name="Text Box 119"/>
            <p:cNvSpPr txBox="1">
              <a:spLocks noChangeArrowheads="1"/>
            </p:cNvSpPr>
            <p:nvPr/>
          </p:nvSpPr>
          <p:spPr bwMode="auto">
            <a:xfrm>
              <a:off x="3110" y="1737"/>
              <a:ext cx="26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</a:t>
              </a:r>
              <a:r>
                <a:rPr lang="en-US" b="1" baseline="-20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4328" name="Text Box 120"/>
            <p:cNvSpPr txBox="1">
              <a:spLocks noChangeArrowheads="1"/>
            </p:cNvSpPr>
            <p:nvPr/>
          </p:nvSpPr>
          <p:spPr bwMode="auto">
            <a:xfrm>
              <a:off x="2150" y="3321"/>
              <a:ext cx="2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4329" name="Text Box 121"/>
            <p:cNvSpPr txBox="1">
              <a:spLocks noChangeArrowheads="1"/>
            </p:cNvSpPr>
            <p:nvPr/>
          </p:nvSpPr>
          <p:spPr bwMode="auto">
            <a:xfrm>
              <a:off x="2726" y="3513"/>
              <a:ext cx="22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4330" name="Text Box 122"/>
            <p:cNvSpPr txBox="1">
              <a:spLocks noChangeArrowheads="1"/>
            </p:cNvSpPr>
            <p:nvPr/>
          </p:nvSpPr>
          <p:spPr bwMode="auto">
            <a:xfrm>
              <a:off x="3302" y="3465"/>
              <a:ext cx="2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4331" name="Text Box 123"/>
            <p:cNvSpPr txBox="1">
              <a:spLocks noChangeArrowheads="1"/>
            </p:cNvSpPr>
            <p:nvPr/>
          </p:nvSpPr>
          <p:spPr bwMode="auto">
            <a:xfrm>
              <a:off x="3638" y="3273"/>
              <a:ext cx="2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4332" name="Text Box 124"/>
            <p:cNvSpPr txBox="1">
              <a:spLocks noChangeArrowheads="1"/>
            </p:cNvSpPr>
            <p:nvPr/>
          </p:nvSpPr>
          <p:spPr bwMode="auto">
            <a:xfrm>
              <a:off x="3062" y="2937"/>
              <a:ext cx="22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4333" name="Text Box 125"/>
            <p:cNvSpPr txBox="1">
              <a:spLocks noChangeArrowheads="1"/>
            </p:cNvSpPr>
            <p:nvPr/>
          </p:nvSpPr>
          <p:spPr bwMode="auto">
            <a:xfrm>
              <a:off x="2534" y="2985"/>
              <a:ext cx="21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pSp>
          <p:nvGrpSpPr>
            <p:cNvPr id="4" name="Group 127"/>
            <p:cNvGrpSpPr>
              <a:grpSpLocks/>
            </p:cNvGrpSpPr>
            <p:nvPr/>
          </p:nvGrpSpPr>
          <p:grpSpPr bwMode="auto">
            <a:xfrm>
              <a:off x="2736" y="2016"/>
              <a:ext cx="384" cy="1200"/>
              <a:chOff x="2736" y="2016"/>
              <a:chExt cx="384" cy="1200"/>
            </a:xfrm>
          </p:grpSpPr>
          <p:sp>
            <p:nvSpPr>
              <p:cNvPr id="94336" name="Line 128"/>
              <p:cNvSpPr>
                <a:spLocks noChangeShapeType="1"/>
              </p:cNvSpPr>
              <p:nvPr/>
            </p:nvSpPr>
            <p:spPr bwMode="auto">
              <a:xfrm flipH="1">
                <a:off x="2976" y="2016"/>
                <a:ext cx="144" cy="43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94337" name="Line 129"/>
              <p:cNvSpPr>
                <a:spLocks noChangeShapeType="1"/>
              </p:cNvSpPr>
              <p:nvPr/>
            </p:nvSpPr>
            <p:spPr bwMode="auto">
              <a:xfrm flipH="1">
                <a:off x="2736" y="2448"/>
                <a:ext cx="240" cy="768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5" name="Group 130"/>
            <p:cNvGrpSpPr>
              <a:grpSpLocks/>
            </p:cNvGrpSpPr>
            <p:nvPr/>
          </p:nvGrpSpPr>
          <p:grpSpPr bwMode="auto">
            <a:xfrm>
              <a:off x="3264" y="2016"/>
              <a:ext cx="384" cy="1200"/>
              <a:chOff x="2736" y="2016"/>
              <a:chExt cx="384" cy="1200"/>
            </a:xfrm>
          </p:grpSpPr>
          <p:sp>
            <p:nvSpPr>
              <p:cNvPr id="94339" name="Line 131"/>
              <p:cNvSpPr>
                <a:spLocks noChangeShapeType="1"/>
              </p:cNvSpPr>
              <p:nvPr/>
            </p:nvSpPr>
            <p:spPr bwMode="auto">
              <a:xfrm flipH="1">
                <a:off x="2976" y="2016"/>
                <a:ext cx="144" cy="43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94340" name="Line 132"/>
              <p:cNvSpPr>
                <a:spLocks noChangeShapeType="1"/>
              </p:cNvSpPr>
              <p:nvPr/>
            </p:nvSpPr>
            <p:spPr bwMode="auto">
              <a:xfrm flipH="1">
                <a:off x="2736" y="2448"/>
                <a:ext cx="240" cy="768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grpSp>
        <p:nvGrpSpPr>
          <p:cNvPr id="6" name="Group 134"/>
          <p:cNvGrpSpPr>
            <a:grpSpLocks/>
          </p:cNvGrpSpPr>
          <p:nvPr/>
        </p:nvGrpSpPr>
        <p:grpSpPr bwMode="auto">
          <a:xfrm>
            <a:off x="3733800" y="3200400"/>
            <a:ext cx="2590800" cy="2362200"/>
            <a:chOff x="2352" y="2016"/>
            <a:chExt cx="1632" cy="1488"/>
          </a:xfrm>
        </p:grpSpPr>
        <p:sp>
          <p:nvSpPr>
            <p:cNvPr id="94343" name="Line 135"/>
            <p:cNvSpPr>
              <a:spLocks noChangeShapeType="1"/>
            </p:cNvSpPr>
            <p:nvPr/>
          </p:nvSpPr>
          <p:spPr bwMode="auto">
            <a:xfrm>
              <a:off x="2736" y="2160"/>
              <a:ext cx="432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44" name="Line 136"/>
            <p:cNvSpPr>
              <a:spLocks noChangeShapeType="1"/>
            </p:cNvSpPr>
            <p:nvPr/>
          </p:nvSpPr>
          <p:spPr bwMode="auto">
            <a:xfrm flipV="1">
              <a:off x="3648" y="2160"/>
              <a:ext cx="336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45" name="Line 137"/>
            <p:cNvSpPr>
              <a:spLocks noChangeShapeType="1"/>
            </p:cNvSpPr>
            <p:nvPr/>
          </p:nvSpPr>
          <p:spPr bwMode="auto">
            <a:xfrm flipV="1">
              <a:off x="2736" y="2016"/>
              <a:ext cx="384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46" name="Line 138"/>
            <p:cNvSpPr>
              <a:spLocks noChangeShapeType="1"/>
            </p:cNvSpPr>
            <p:nvPr/>
          </p:nvSpPr>
          <p:spPr bwMode="auto">
            <a:xfrm>
              <a:off x="3120" y="2016"/>
              <a:ext cx="528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47" name="Line 139"/>
            <p:cNvSpPr>
              <a:spLocks noChangeShapeType="1"/>
            </p:cNvSpPr>
            <p:nvPr/>
          </p:nvSpPr>
          <p:spPr bwMode="auto">
            <a:xfrm>
              <a:off x="3648" y="2016"/>
              <a:ext cx="336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48" name="Line 140"/>
            <p:cNvSpPr>
              <a:spLocks noChangeShapeType="1"/>
            </p:cNvSpPr>
            <p:nvPr/>
          </p:nvSpPr>
          <p:spPr bwMode="auto">
            <a:xfrm>
              <a:off x="2352" y="3360"/>
              <a:ext cx="432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49" name="Line 141"/>
            <p:cNvSpPr>
              <a:spLocks noChangeShapeType="1"/>
            </p:cNvSpPr>
            <p:nvPr/>
          </p:nvSpPr>
          <p:spPr bwMode="auto">
            <a:xfrm>
              <a:off x="2784" y="3504"/>
              <a:ext cx="48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50" name="Line 142"/>
            <p:cNvSpPr>
              <a:spLocks noChangeShapeType="1"/>
            </p:cNvSpPr>
            <p:nvPr/>
          </p:nvSpPr>
          <p:spPr bwMode="auto">
            <a:xfrm flipV="1">
              <a:off x="3264" y="3360"/>
              <a:ext cx="336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51" name="Line 143"/>
            <p:cNvSpPr>
              <a:spLocks noChangeShapeType="1"/>
            </p:cNvSpPr>
            <p:nvPr/>
          </p:nvSpPr>
          <p:spPr bwMode="auto">
            <a:xfrm>
              <a:off x="3264" y="3216"/>
              <a:ext cx="336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52" name="Line 144"/>
            <p:cNvSpPr>
              <a:spLocks noChangeShapeType="1"/>
            </p:cNvSpPr>
            <p:nvPr/>
          </p:nvSpPr>
          <p:spPr bwMode="auto">
            <a:xfrm>
              <a:off x="2736" y="3216"/>
              <a:ext cx="528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53" name="Line 145"/>
            <p:cNvSpPr>
              <a:spLocks noChangeShapeType="1"/>
            </p:cNvSpPr>
            <p:nvPr/>
          </p:nvSpPr>
          <p:spPr bwMode="auto">
            <a:xfrm flipV="1">
              <a:off x="2352" y="3216"/>
              <a:ext cx="384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54" name="Line 146"/>
            <p:cNvSpPr>
              <a:spLocks noChangeShapeType="1"/>
            </p:cNvSpPr>
            <p:nvPr/>
          </p:nvSpPr>
          <p:spPr bwMode="auto">
            <a:xfrm>
              <a:off x="3168" y="2304"/>
              <a:ext cx="48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grpSp>
        <p:nvGrpSpPr>
          <p:cNvPr id="7" name="Group 147"/>
          <p:cNvGrpSpPr>
            <a:grpSpLocks/>
          </p:cNvGrpSpPr>
          <p:nvPr/>
        </p:nvGrpSpPr>
        <p:grpSpPr bwMode="auto">
          <a:xfrm>
            <a:off x="3733800" y="3200400"/>
            <a:ext cx="2590800" cy="2362200"/>
            <a:chOff x="2352" y="2016"/>
            <a:chExt cx="1632" cy="1488"/>
          </a:xfrm>
        </p:grpSpPr>
        <p:sp>
          <p:nvSpPr>
            <p:cNvPr id="94356" name="Line 148"/>
            <p:cNvSpPr>
              <a:spLocks noChangeShapeType="1"/>
            </p:cNvSpPr>
            <p:nvPr/>
          </p:nvSpPr>
          <p:spPr bwMode="auto">
            <a:xfrm>
              <a:off x="2736" y="2160"/>
              <a:ext cx="432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57" name="Line 149"/>
            <p:cNvSpPr>
              <a:spLocks noChangeShapeType="1"/>
            </p:cNvSpPr>
            <p:nvPr/>
          </p:nvSpPr>
          <p:spPr bwMode="auto">
            <a:xfrm flipV="1">
              <a:off x="3648" y="2160"/>
              <a:ext cx="336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58" name="Line 150"/>
            <p:cNvSpPr>
              <a:spLocks noChangeShapeType="1"/>
            </p:cNvSpPr>
            <p:nvPr/>
          </p:nvSpPr>
          <p:spPr bwMode="auto">
            <a:xfrm flipV="1">
              <a:off x="2736" y="2016"/>
              <a:ext cx="384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59" name="Line 151"/>
            <p:cNvSpPr>
              <a:spLocks noChangeShapeType="1"/>
            </p:cNvSpPr>
            <p:nvPr/>
          </p:nvSpPr>
          <p:spPr bwMode="auto">
            <a:xfrm>
              <a:off x="3120" y="2016"/>
              <a:ext cx="528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60" name="Line 152"/>
            <p:cNvSpPr>
              <a:spLocks noChangeShapeType="1"/>
            </p:cNvSpPr>
            <p:nvPr/>
          </p:nvSpPr>
          <p:spPr bwMode="auto">
            <a:xfrm>
              <a:off x="3648" y="2016"/>
              <a:ext cx="336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61" name="Line 153"/>
            <p:cNvSpPr>
              <a:spLocks noChangeShapeType="1"/>
            </p:cNvSpPr>
            <p:nvPr/>
          </p:nvSpPr>
          <p:spPr bwMode="auto">
            <a:xfrm>
              <a:off x="2352" y="3360"/>
              <a:ext cx="432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62" name="Line 154"/>
            <p:cNvSpPr>
              <a:spLocks noChangeShapeType="1"/>
            </p:cNvSpPr>
            <p:nvPr/>
          </p:nvSpPr>
          <p:spPr bwMode="auto">
            <a:xfrm>
              <a:off x="2784" y="3504"/>
              <a:ext cx="48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63" name="Line 155"/>
            <p:cNvSpPr>
              <a:spLocks noChangeShapeType="1"/>
            </p:cNvSpPr>
            <p:nvPr/>
          </p:nvSpPr>
          <p:spPr bwMode="auto">
            <a:xfrm flipV="1">
              <a:off x="3264" y="3360"/>
              <a:ext cx="336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64" name="Line 156"/>
            <p:cNvSpPr>
              <a:spLocks noChangeShapeType="1"/>
            </p:cNvSpPr>
            <p:nvPr/>
          </p:nvSpPr>
          <p:spPr bwMode="auto">
            <a:xfrm>
              <a:off x="3264" y="3216"/>
              <a:ext cx="336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65" name="Line 157"/>
            <p:cNvSpPr>
              <a:spLocks noChangeShapeType="1"/>
            </p:cNvSpPr>
            <p:nvPr/>
          </p:nvSpPr>
          <p:spPr bwMode="auto">
            <a:xfrm>
              <a:off x="2736" y="3216"/>
              <a:ext cx="528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66" name="Line 158"/>
            <p:cNvSpPr>
              <a:spLocks noChangeShapeType="1"/>
            </p:cNvSpPr>
            <p:nvPr/>
          </p:nvSpPr>
          <p:spPr bwMode="auto">
            <a:xfrm flipV="1">
              <a:off x="2352" y="3216"/>
              <a:ext cx="384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67" name="Line 159"/>
            <p:cNvSpPr>
              <a:spLocks noChangeShapeType="1"/>
            </p:cNvSpPr>
            <p:nvPr/>
          </p:nvSpPr>
          <p:spPr bwMode="auto">
            <a:xfrm>
              <a:off x="3168" y="2304"/>
              <a:ext cx="48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grpSp>
        <p:nvGrpSpPr>
          <p:cNvPr id="8" name="Group 160"/>
          <p:cNvGrpSpPr>
            <a:grpSpLocks/>
          </p:cNvGrpSpPr>
          <p:nvPr/>
        </p:nvGrpSpPr>
        <p:grpSpPr bwMode="auto">
          <a:xfrm>
            <a:off x="3733800" y="3200400"/>
            <a:ext cx="2590800" cy="2362200"/>
            <a:chOff x="2352" y="2016"/>
            <a:chExt cx="1632" cy="1488"/>
          </a:xfrm>
        </p:grpSpPr>
        <p:sp>
          <p:nvSpPr>
            <p:cNvPr id="94369" name="Line 161"/>
            <p:cNvSpPr>
              <a:spLocks noChangeShapeType="1"/>
            </p:cNvSpPr>
            <p:nvPr/>
          </p:nvSpPr>
          <p:spPr bwMode="auto">
            <a:xfrm>
              <a:off x="2736" y="2160"/>
              <a:ext cx="432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70" name="Line 162"/>
            <p:cNvSpPr>
              <a:spLocks noChangeShapeType="1"/>
            </p:cNvSpPr>
            <p:nvPr/>
          </p:nvSpPr>
          <p:spPr bwMode="auto">
            <a:xfrm flipV="1">
              <a:off x="3648" y="2160"/>
              <a:ext cx="336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71" name="Line 163"/>
            <p:cNvSpPr>
              <a:spLocks noChangeShapeType="1"/>
            </p:cNvSpPr>
            <p:nvPr/>
          </p:nvSpPr>
          <p:spPr bwMode="auto">
            <a:xfrm flipV="1">
              <a:off x="2736" y="2016"/>
              <a:ext cx="384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72" name="Line 164"/>
            <p:cNvSpPr>
              <a:spLocks noChangeShapeType="1"/>
            </p:cNvSpPr>
            <p:nvPr/>
          </p:nvSpPr>
          <p:spPr bwMode="auto">
            <a:xfrm>
              <a:off x="3120" y="2016"/>
              <a:ext cx="528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73" name="Line 165"/>
            <p:cNvSpPr>
              <a:spLocks noChangeShapeType="1"/>
            </p:cNvSpPr>
            <p:nvPr/>
          </p:nvSpPr>
          <p:spPr bwMode="auto">
            <a:xfrm>
              <a:off x="3648" y="2016"/>
              <a:ext cx="336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74" name="Line 166"/>
            <p:cNvSpPr>
              <a:spLocks noChangeShapeType="1"/>
            </p:cNvSpPr>
            <p:nvPr/>
          </p:nvSpPr>
          <p:spPr bwMode="auto">
            <a:xfrm>
              <a:off x="2352" y="3360"/>
              <a:ext cx="432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75" name="Line 167"/>
            <p:cNvSpPr>
              <a:spLocks noChangeShapeType="1"/>
            </p:cNvSpPr>
            <p:nvPr/>
          </p:nvSpPr>
          <p:spPr bwMode="auto">
            <a:xfrm>
              <a:off x="2784" y="3504"/>
              <a:ext cx="48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76" name="Line 168"/>
            <p:cNvSpPr>
              <a:spLocks noChangeShapeType="1"/>
            </p:cNvSpPr>
            <p:nvPr/>
          </p:nvSpPr>
          <p:spPr bwMode="auto">
            <a:xfrm flipV="1">
              <a:off x="3264" y="3360"/>
              <a:ext cx="336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77" name="Line 169"/>
            <p:cNvSpPr>
              <a:spLocks noChangeShapeType="1"/>
            </p:cNvSpPr>
            <p:nvPr/>
          </p:nvSpPr>
          <p:spPr bwMode="auto">
            <a:xfrm>
              <a:off x="3264" y="3216"/>
              <a:ext cx="336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78" name="Line 170"/>
            <p:cNvSpPr>
              <a:spLocks noChangeShapeType="1"/>
            </p:cNvSpPr>
            <p:nvPr/>
          </p:nvSpPr>
          <p:spPr bwMode="auto">
            <a:xfrm>
              <a:off x="2736" y="3216"/>
              <a:ext cx="528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79" name="Line 171"/>
            <p:cNvSpPr>
              <a:spLocks noChangeShapeType="1"/>
            </p:cNvSpPr>
            <p:nvPr/>
          </p:nvSpPr>
          <p:spPr bwMode="auto">
            <a:xfrm flipV="1">
              <a:off x="2352" y="3216"/>
              <a:ext cx="384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80" name="Line 172"/>
            <p:cNvSpPr>
              <a:spLocks noChangeShapeType="1"/>
            </p:cNvSpPr>
            <p:nvPr/>
          </p:nvSpPr>
          <p:spPr bwMode="auto">
            <a:xfrm>
              <a:off x="3168" y="2304"/>
              <a:ext cx="48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grpSp>
        <p:nvGrpSpPr>
          <p:cNvPr id="9" name="Group 173"/>
          <p:cNvGrpSpPr>
            <a:grpSpLocks/>
          </p:cNvGrpSpPr>
          <p:nvPr/>
        </p:nvGrpSpPr>
        <p:grpSpPr bwMode="auto">
          <a:xfrm>
            <a:off x="3733800" y="3200400"/>
            <a:ext cx="2590800" cy="2362200"/>
            <a:chOff x="2352" y="2016"/>
            <a:chExt cx="1632" cy="1488"/>
          </a:xfrm>
        </p:grpSpPr>
        <p:sp>
          <p:nvSpPr>
            <p:cNvPr id="94382" name="Line 174"/>
            <p:cNvSpPr>
              <a:spLocks noChangeShapeType="1"/>
            </p:cNvSpPr>
            <p:nvPr/>
          </p:nvSpPr>
          <p:spPr bwMode="auto">
            <a:xfrm>
              <a:off x="2736" y="2160"/>
              <a:ext cx="432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83" name="Line 175"/>
            <p:cNvSpPr>
              <a:spLocks noChangeShapeType="1"/>
            </p:cNvSpPr>
            <p:nvPr/>
          </p:nvSpPr>
          <p:spPr bwMode="auto">
            <a:xfrm flipV="1">
              <a:off x="3648" y="2160"/>
              <a:ext cx="336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84" name="Line 176"/>
            <p:cNvSpPr>
              <a:spLocks noChangeShapeType="1"/>
            </p:cNvSpPr>
            <p:nvPr/>
          </p:nvSpPr>
          <p:spPr bwMode="auto">
            <a:xfrm flipV="1">
              <a:off x="2736" y="2016"/>
              <a:ext cx="384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85" name="Line 177"/>
            <p:cNvSpPr>
              <a:spLocks noChangeShapeType="1"/>
            </p:cNvSpPr>
            <p:nvPr/>
          </p:nvSpPr>
          <p:spPr bwMode="auto">
            <a:xfrm>
              <a:off x="3120" y="2016"/>
              <a:ext cx="528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86" name="Line 178"/>
            <p:cNvSpPr>
              <a:spLocks noChangeShapeType="1"/>
            </p:cNvSpPr>
            <p:nvPr/>
          </p:nvSpPr>
          <p:spPr bwMode="auto">
            <a:xfrm>
              <a:off x="3648" y="2016"/>
              <a:ext cx="336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87" name="Line 179"/>
            <p:cNvSpPr>
              <a:spLocks noChangeShapeType="1"/>
            </p:cNvSpPr>
            <p:nvPr/>
          </p:nvSpPr>
          <p:spPr bwMode="auto">
            <a:xfrm>
              <a:off x="2352" y="3360"/>
              <a:ext cx="432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88" name="Line 180"/>
            <p:cNvSpPr>
              <a:spLocks noChangeShapeType="1"/>
            </p:cNvSpPr>
            <p:nvPr/>
          </p:nvSpPr>
          <p:spPr bwMode="auto">
            <a:xfrm>
              <a:off x="2784" y="3504"/>
              <a:ext cx="48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89" name="Line 181"/>
            <p:cNvSpPr>
              <a:spLocks noChangeShapeType="1"/>
            </p:cNvSpPr>
            <p:nvPr/>
          </p:nvSpPr>
          <p:spPr bwMode="auto">
            <a:xfrm flipV="1">
              <a:off x="3264" y="3360"/>
              <a:ext cx="336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90" name="Line 182"/>
            <p:cNvSpPr>
              <a:spLocks noChangeShapeType="1"/>
            </p:cNvSpPr>
            <p:nvPr/>
          </p:nvSpPr>
          <p:spPr bwMode="auto">
            <a:xfrm>
              <a:off x="3264" y="3216"/>
              <a:ext cx="336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91" name="Line 183"/>
            <p:cNvSpPr>
              <a:spLocks noChangeShapeType="1"/>
            </p:cNvSpPr>
            <p:nvPr/>
          </p:nvSpPr>
          <p:spPr bwMode="auto">
            <a:xfrm>
              <a:off x="2736" y="3216"/>
              <a:ext cx="528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92" name="Line 184"/>
            <p:cNvSpPr>
              <a:spLocks noChangeShapeType="1"/>
            </p:cNvSpPr>
            <p:nvPr/>
          </p:nvSpPr>
          <p:spPr bwMode="auto">
            <a:xfrm flipV="1">
              <a:off x="2352" y="3216"/>
              <a:ext cx="384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93" name="Line 185"/>
            <p:cNvSpPr>
              <a:spLocks noChangeShapeType="1"/>
            </p:cNvSpPr>
            <p:nvPr/>
          </p:nvSpPr>
          <p:spPr bwMode="auto">
            <a:xfrm>
              <a:off x="3168" y="2304"/>
              <a:ext cx="48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grpSp>
        <p:nvGrpSpPr>
          <p:cNvPr id="10" name="Group 186"/>
          <p:cNvGrpSpPr>
            <a:grpSpLocks/>
          </p:cNvGrpSpPr>
          <p:nvPr/>
        </p:nvGrpSpPr>
        <p:grpSpPr bwMode="auto">
          <a:xfrm>
            <a:off x="3733800" y="3200400"/>
            <a:ext cx="2590800" cy="2362200"/>
            <a:chOff x="2352" y="2016"/>
            <a:chExt cx="1632" cy="1488"/>
          </a:xfrm>
        </p:grpSpPr>
        <p:sp>
          <p:nvSpPr>
            <p:cNvPr id="94395" name="Line 187"/>
            <p:cNvSpPr>
              <a:spLocks noChangeShapeType="1"/>
            </p:cNvSpPr>
            <p:nvPr/>
          </p:nvSpPr>
          <p:spPr bwMode="auto">
            <a:xfrm>
              <a:off x="2736" y="2160"/>
              <a:ext cx="432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96" name="Line 188"/>
            <p:cNvSpPr>
              <a:spLocks noChangeShapeType="1"/>
            </p:cNvSpPr>
            <p:nvPr/>
          </p:nvSpPr>
          <p:spPr bwMode="auto">
            <a:xfrm flipV="1">
              <a:off x="3648" y="2160"/>
              <a:ext cx="336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97" name="Line 189"/>
            <p:cNvSpPr>
              <a:spLocks noChangeShapeType="1"/>
            </p:cNvSpPr>
            <p:nvPr/>
          </p:nvSpPr>
          <p:spPr bwMode="auto">
            <a:xfrm flipV="1">
              <a:off x="2736" y="2016"/>
              <a:ext cx="384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98" name="Line 190"/>
            <p:cNvSpPr>
              <a:spLocks noChangeShapeType="1"/>
            </p:cNvSpPr>
            <p:nvPr/>
          </p:nvSpPr>
          <p:spPr bwMode="auto">
            <a:xfrm>
              <a:off x="3120" y="2016"/>
              <a:ext cx="528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399" name="Line 191"/>
            <p:cNvSpPr>
              <a:spLocks noChangeShapeType="1"/>
            </p:cNvSpPr>
            <p:nvPr/>
          </p:nvSpPr>
          <p:spPr bwMode="auto">
            <a:xfrm>
              <a:off x="3648" y="2016"/>
              <a:ext cx="336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400" name="Line 192"/>
            <p:cNvSpPr>
              <a:spLocks noChangeShapeType="1"/>
            </p:cNvSpPr>
            <p:nvPr/>
          </p:nvSpPr>
          <p:spPr bwMode="auto">
            <a:xfrm>
              <a:off x="2352" y="3360"/>
              <a:ext cx="432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401" name="Line 193"/>
            <p:cNvSpPr>
              <a:spLocks noChangeShapeType="1"/>
            </p:cNvSpPr>
            <p:nvPr/>
          </p:nvSpPr>
          <p:spPr bwMode="auto">
            <a:xfrm>
              <a:off x="2784" y="3504"/>
              <a:ext cx="48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402" name="Line 194"/>
            <p:cNvSpPr>
              <a:spLocks noChangeShapeType="1"/>
            </p:cNvSpPr>
            <p:nvPr/>
          </p:nvSpPr>
          <p:spPr bwMode="auto">
            <a:xfrm flipV="1">
              <a:off x="3264" y="3360"/>
              <a:ext cx="336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403" name="Line 195"/>
            <p:cNvSpPr>
              <a:spLocks noChangeShapeType="1"/>
            </p:cNvSpPr>
            <p:nvPr/>
          </p:nvSpPr>
          <p:spPr bwMode="auto">
            <a:xfrm>
              <a:off x="3264" y="3216"/>
              <a:ext cx="336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404" name="Line 196"/>
            <p:cNvSpPr>
              <a:spLocks noChangeShapeType="1"/>
            </p:cNvSpPr>
            <p:nvPr/>
          </p:nvSpPr>
          <p:spPr bwMode="auto">
            <a:xfrm>
              <a:off x="2736" y="3216"/>
              <a:ext cx="528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405" name="Line 197"/>
            <p:cNvSpPr>
              <a:spLocks noChangeShapeType="1"/>
            </p:cNvSpPr>
            <p:nvPr/>
          </p:nvSpPr>
          <p:spPr bwMode="auto">
            <a:xfrm flipV="1">
              <a:off x="2352" y="3216"/>
              <a:ext cx="384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4406" name="Line 198"/>
            <p:cNvSpPr>
              <a:spLocks noChangeShapeType="1"/>
            </p:cNvSpPr>
            <p:nvPr/>
          </p:nvSpPr>
          <p:spPr bwMode="auto">
            <a:xfrm>
              <a:off x="3168" y="2304"/>
              <a:ext cx="48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94409" name="AutoShape 201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8200" y="6324600"/>
            <a:ext cx="433388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1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150" y="981075"/>
            <a:ext cx="5832475" cy="779463"/>
          </a:xfrm>
        </p:spPr>
        <p:txBody>
          <a:bodyPr/>
          <a:lstStyle/>
          <a:p>
            <a:pPr algn="ctr"/>
            <a:r>
              <a:rPr lang="ru-RU" sz="4800" i="1" u="sng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Боковые ребра</a:t>
            </a:r>
          </a:p>
        </p:txBody>
      </p:sp>
      <p:sp>
        <p:nvSpPr>
          <p:cNvPr id="108556" name="Text Box 12"/>
          <p:cNvSpPr txBox="1">
            <a:spLocks noChangeArrowheads="1"/>
          </p:cNvSpPr>
          <p:nvPr/>
        </p:nvSpPr>
        <p:spPr bwMode="auto">
          <a:xfrm>
            <a:off x="3870325" y="3138488"/>
            <a:ext cx="450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b="1" baseline="-200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8557" name="Text Box 13"/>
          <p:cNvSpPr txBox="1">
            <a:spLocks noChangeArrowheads="1"/>
          </p:cNvSpPr>
          <p:nvPr/>
        </p:nvSpPr>
        <p:spPr bwMode="auto">
          <a:xfrm>
            <a:off x="5089525" y="3595688"/>
            <a:ext cx="436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en-US" b="1" baseline="-200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8558" name="Text Box 14"/>
          <p:cNvSpPr txBox="1">
            <a:spLocks noChangeArrowheads="1"/>
          </p:cNvSpPr>
          <p:nvPr/>
        </p:nvSpPr>
        <p:spPr bwMode="auto">
          <a:xfrm>
            <a:off x="5775325" y="3595688"/>
            <a:ext cx="450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n-US" b="1" baseline="-200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8559" name="Text Box 15"/>
          <p:cNvSpPr txBox="1">
            <a:spLocks noChangeArrowheads="1"/>
          </p:cNvSpPr>
          <p:nvPr/>
        </p:nvSpPr>
        <p:spPr bwMode="auto">
          <a:xfrm>
            <a:off x="6384925" y="3138488"/>
            <a:ext cx="450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en-US" b="1" baseline="-200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8560" name="Text Box 16"/>
          <p:cNvSpPr txBox="1">
            <a:spLocks noChangeArrowheads="1"/>
          </p:cNvSpPr>
          <p:nvPr/>
        </p:nvSpPr>
        <p:spPr bwMode="auto">
          <a:xfrm>
            <a:off x="5775325" y="2757488"/>
            <a:ext cx="436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b="1" baseline="-200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8561" name="Text Box 17"/>
          <p:cNvSpPr txBox="1">
            <a:spLocks noChangeArrowheads="1"/>
          </p:cNvSpPr>
          <p:nvPr/>
        </p:nvSpPr>
        <p:spPr bwMode="auto">
          <a:xfrm>
            <a:off x="4937125" y="2757488"/>
            <a:ext cx="422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b="1" baseline="-200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8562" name="Text Box 18"/>
          <p:cNvSpPr txBox="1">
            <a:spLocks noChangeArrowheads="1"/>
          </p:cNvSpPr>
          <p:nvPr/>
        </p:nvSpPr>
        <p:spPr bwMode="auto">
          <a:xfrm>
            <a:off x="3413125" y="5272088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8563" name="Text Box 19"/>
          <p:cNvSpPr txBox="1">
            <a:spLocks noChangeArrowheads="1"/>
          </p:cNvSpPr>
          <p:nvPr/>
        </p:nvSpPr>
        <p:spPr bwMode="auto">
          <a:xfrm>
            <a:off x="4327525" y="5576888"/>
            <a:ext cx="354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8564" name="Text Box 20"/>
          <p:cNvSpPr txBox="1">
            <a:spLocks noChangeArrowheads="1"/>
          </p:cNvSpPr>
          <p:nvPr/>
        </p:nvSpPr>
        <p:spPr bwMode="auto">
          <a:xfrm>
            <a:off x="5241925" y="5500688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8565" name="Text Box 21"/>
          <p:cNvSpPr txBox="1">
            <a:spLocks noChangeArrowheads="1"/>
          </p:cNvSpPr>
          <p:nvPr/>
        </p:nvSpPr>
        <p:spPr bwMode="auto">
          <a:xfrm>
            <a:off x="5775325" y="5195888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8566" name="Text Box 22"/>
          <p:cNvSpPr txBox="1">
            <a:spLocks noChangeArrowheads="1"/>
          </p:cNvSpPr>
          <p:nvPr/>
        </p:nvSpPr>
        <p:spPr bwMode="auto">
          <a:xfrm>
            <a:off x="4860925" y="4662488"/>
            <a:ext cx="354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8567" name="Text Box 23"/>
          <p:cNvSpPr txBox="1">
            <a:spLocks noChangeArrowheads="1"/>
          </p:cNvSpPr>
          <p:nvPr/>
        </p:nvSpPr>
        <p:spPr bwMode="auto">
          <a:xfrm>
            <a:off x="4022725" y="4738688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3733800" y="3200400"/>
            <a:ext cx="2590800" cy="2362200"/>
            <a:chOff x="2352" y="2016"/>
            <a:chExt cx="1632" cy="1488"/>
          </a:xfrm>
        </p:grpSpPr>
        <p:sp>
          <p:nvSpPr>
            <p:cNvPr id="108548" name="Line 4"/>
            <p:cNvSpPr>
              <a:spLocks noChangeShapeType="1"/>
            </p:cNvSpPr>
            <p:nvPr/>
          </p:nvSpPr>
          <p:spPr bwMode="auto">
            <a:xfrm flipH="1">
              <a:off x="2640" y="2160"/>
              <a:ext cx="96" cy="28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549" name="Line 5"/>
            <p:cNvSpPr>
              <a:spLocks noChangeShapeType="1"/>
            </p:cNvSpPr>
            <p:nvPr/>
          </p:nvSpPr>
          <p:spPr bwMode="auto">
            <a:xfrm flipH="1">
              <a:off x="2352" y="2448"/>
              <a:ext cx="288" cy="91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550" name="Line 6"/>
            <p:cNvSpPr>
              <a:spLocks noChangeShapeType="1"/>
            </p:cNvSpPr>
            <p:nvPr/>
          </p:nvSpPr>
          <p:spPr bwMode="auto">
            <a:xfrm flipH="1">
              <a:off x="3120" y="2304"/>
              <a:ext cx="48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551" name="Line 7"/>
            <p:cNvSpPr>
              <a:spLocks noChangeShapeType="1"/>
            </p:cNvSpPr>
            <p:nvPr/>
          </p:nvSpPr>
          <p:spPr bwMode="auto">
            <a:xfrm flipH="1">
              <a:off x="2784" y="2448"/>
              <a:ext cx="336" cy="105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552" name="Line 8"/>
            <p:cNvSpPr>
              <a:spLocks noChangeShapeType="1"/>
            </p:cNvSpPr>
            <p:nvPr/>
          </p:nvSpPr>
          <p:spPr bwMode="auto">
            <a:xfrm flipH="1">
              <a:off x="3600" y="2304"/>
              <a:ext cx="48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553" name="Line 9"/>
            <p:cNvSpPr>
              <a:spLocks noChangeShapeType="1"/>
            </p:cNvSpPr>
            <p:nvPr/>
          </p:nvSpPr>
          <p:spPr bwMode="auto">
            <a:xfrm flipH="1">
              <a:off x="3264" y="2448"/>
              <a:ext cx="336" cy="105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554" name="Line 10"/>
            <p:cNvSpPr>
              <a:spLocks noChangeShapeType="1"/>
            </p:cNvSpPr>
            <p:nvPr/>
          </p:nvSpPr>
          <p:spPr bwMode="auto">
            <a:xfrm flipH="1">
              <a:off x="3888" y="2160"/>
              <a:ext cx="96" cy="28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555" name="Line 11"/>
            <p:cNvSpPr>
              <a:spLocks noChangeShapeType="1"/>
            </p:cNvSpPr>
            <p:nvPr/>
          </p:nvSpPr>
          <p:spPr bwMode="auto">
            <a:xfrm flipH="1">
              <a:off x="3600" y="2448"/>
              <a:ext cx="288" cy="91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736" y="2016"/>
              <a:ext cx="384" cy="1200"/>
              <a:chOff x="2736" y="2016"/>
              <a:chExt cx="384" cy="1200"/>
            </a:xfrm>
          </p:grpSpPr>
          <p:sp>
            <p:nvSpPr>
              <p:cNvPr id="108569" name="Line 25"/>
              <p:cNvSpPr>
                <a:spLocks noChangeShapeType="1"/>
              </p:cNvSpPr>
              <p:nvPr/>
            </p:nvSpPr>
            <p:spPr bwMode="auto">
              <a:xfrm flipH="1">
                <a:off x="2976" y="2016"/>
                <a:ext cx="144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08570" name="Line 26"/>
              <p:cNvSpPr>
                <a:spLocks noChangeShapeType="1"/>
              </p:cNvSpPr>
              <p:nvPr/>
            </p:nvSpPr>
            <p:spPr bwMode="auto">
              <a:xfrm flipH="1">
                <a:off x="2736" y="2448"/>
                <a:ext cx="240" cy="768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4" name="Group 27"/>
            <p:cNvGrpSpPr>
              <a:grpSpLocks/>
            </p:cNvGrpSpPr>
            <p:nvPr/>
          </p:nvGrpSpPr>
          <p:grpSpPr bwMode="auto">
            <a:xfrm>
              <a:off x="3264" y="2016"/>
              <a:ext cx="384" cy="1200"/>
              <a:chOff x="2736" y="2016"/>
              <a:chExt cx="384" cy="1200"/>
            </a:xfrm>
          </p:grpSpPr>
          <p:sp>
            <p:nvSpPr>
              <p:cNvPr id="108572" name="Line 28"/>
              <p:cNvSpPr>
                <a:spLocks noChangeShapeType="1"/>
              </p:cNvSpPr>
              <p:nvPr/>
            </p:nvSpPr>
            <p:spPr bwMode="auto">
              <a:xfrm flipH="1">
                <a:off x="2976" y="2016"/>
                <a:ext cx="144" cy="43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08573" name="Line 29"/>
              <p:cNvSpPr>
                <a:spLocks noChangeShapeType="1"/>
              </p:cNvSpPr>
              <p:nvPr/>
            </p:nvSpPr>
            <p:spPr bwMode="auto">
              <a:xfrm flipH="1">
                <a:off x="2736" y="2448"/>
                <a:ext cx="240" cy="768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sp>
        <p:nvSpPr>
          <p:cNvPr id="108576" name="Line 32"/>
          <p:cNvSpPr>
            <a:spLocks noChangeShapeType="1"/>
          </p:cNvSpPr>
          <p:nvPr/>
        </p:nvSpPr>
        <p:spPr bwMode="auto">
          <a:xfrm flipV="1">
            <a:off x="5791200" y="3429000"/>
            <a:ext cx="533400" cy="22860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8577" name="Line 33"/>
          <p:cNvSpPr>
            <a:spLocks noChangeShapeType="1"/>
          </p:cNvSpPr>
          <p:nvPr/>
        </p:nvSpPr>
        <p:spPr bwMode="auto">
          <a:xfrm>
            <a:off x="5791200" y="3200400"/>
            <a:ext cx="533400" cy="22860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8578" name="Line 34"/>
          <p:cNvSpPr>
            <a:spLocks noChangeShapeType="1"/>
          </p:cNvSpPr>
          <p:nvPr/>
        </p:nvSpPr>
        <p:spPr bwMode="auto">
          <a:xfrm>
            <a:off x="4953000" y="3200400"/>
            <a:ext cx="838200" cy="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8579" name="Line 35"/>
          <p:cNvSpPr>
            <a:spLocks noChangeShapeType="1"/>
          </p:cNvSpPr>
          <p:nvPr/>
        </p:nvSpPr>
        <p:spPr bwMode="auto">
          <a:xfrm flipV="1">
            <a:off x="4343400" y="3200400"/>
            <a:ext cx="609600" cy="22860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8580" name="Line 36"/>
          <p:cNvSpPr>
            <a:spLocks noChangeShapeType="1"/>
          </p:cNvSpPr>
          <p:nvPr/>
        </p:nvSpPr>
        <p:spPr bwMode="auto">
          <a:xfrm flipV="1">
            <a:off x="3733800" y="5105400"/>
            <a:ext cx="609600" cy="228600"/>
          </a:xfrm>
          <a:prstGeom prst="line">
            <a:avLst/>
          </a:prstGeom>
          <a:noFill/>
          <a:ln w="3175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8581" name="Line 37"/>
          <p:cNvSpPr>
            <a:spLocks noChangeShapeType="1"/>
          </p:cNvSpPr>
          <p:nvPr/>
        </p:nvSpPr>
        <p:spPr bwMode="auto">
          <a:xfrm>
            <a:off x="3733800" y="5334000"/>
            <a:ext cx="685800" cy="22860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8582" name="Line 38"/>
          <p:cNvSpPr>
            <a:spLocks noChangeShapeType="1"/>
          </p:cNvSpPr>
          <p:nvPr/>
        </p:nvSpPr>
        <p:spPr bwMode="auto">
          <a:xfrm>
            <a:off x="4419600" y="5562600"/>
            <a:ext cx="762000" cy="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8583" name="Line 39"/>
          <p:cNvSpPr>
            <a:spLocks noChangeShapeType="1"/>
          </p:cNvSpPr>
          <p:nvPr/>
        </p:nvSpPr>
        <p:spPr bwMode="auto">
          <a:xfrm flipV="1">
            <a:off x="5181600" y="5334000"/>
            <a:ext cx="533400" cy="22860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8584" name="Line 40"/>
          <p:cNvSpPr>
            <a:spLocks noChangeShapeType="1"/>
          </p:cNvSpPr>
          <p:nvPr/>
        </p:nvSpPr>
        <p:spPr bwMode="auto">
          <a:xfrm>
            <a:off x="5181600" y="5105400"/>
            <a:ext cx="533400" cy="228600"/>
          </a:xfrm>
          <a:prstGeom prst="line">
            <a:avLst/>
          </a:prstGeom>
          <a:noFill/>
          <a:ln w="3175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8585" name="Line 41"/>
          <p:cNvSpPr>
            <a:spLocks noChangeShapeType="1"/>
          </p:cNvSpPr>
          <p:nvPr/>
        </p:nvSpPr>
        <p:spPr bwMode="auto">
          <a:xfrm>
            <a:off x="4343400" y="5105400"/>
            <a:ext cx="838200" cy="0"/>
          </a:xfrm>
          <a:prstGeom prst="line">
            <a:avLst/>
          </a:prstGeom>
          <a:noFill/>
          <a:ln w="3175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3733800" y="3200400"/>
            <a:ext cx="2590800" cy="2362200"/>
            <a:chOff x="2352" y="2016"/>
            <a:chExt cx="1632" cy="1488"/>
          </a:xfrm>
        </p:grpSpPr>
        <p:sp>
          <p:nvSpPr>
            <p:cNvPr id="108588" name="Line 44"/>
            <p:cNvSpPr>
              <a:spLocks noChangeShapeType="1"/>
            </p:cNvSpPr>
            <p:nvPr/>
          </p:nvSpPr>
          <p:spPr bwMode="auto">
            <a:xfrm flipH="1">
              <a:off x="2640" y="2160"/>
              <a:ext cx="96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589" name="Line 45"/>
            <p:cNvSpPr>
              <a:spLocks noChangeShapeType="1"/>
            </p:cNvSpPr>
            <p:nvPr/>
          </p:nvSpPr>
          <p:spPr bwMode="auto">
            <a:xfrm flipH="1">
              <a:off x="2352" y="2448"/>
              <a:ext cx="288" cy="91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590" name="Line 46"/>
            <p:cNvSpPr>
              <a:spLocks noChangeShapeType="1"/>
            </p:cNvSpPr>
            <p:nvPr/>
          </p:nvSpPr>
          <p:spPr bwMode="auto">
            <a:xfrm flipH="1">
              <a:off x="3120" y="2304"/>
              <a:ext cx="48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591" name="Line 47"/>
            <p:cNvSpPr>
              <a:spLocks noChangeShapeType="1"/>
            </p:cNvSpPr>
            <p:nvPr/>
          </p:nvSpPr>
          <p:spPr bwMode="auto">
            <a:xfrm flipH="1">
              <a:off x="2784" y="2448"/>
              <a:ext cx="336" cy="105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592" name="Line 48"/>
            <p:cNvSpPr>
              <a:spLocks noChangeShapeType="1"/>
            </p:cNvSpPr>
            <p:nvPr/>
          </p:nvSpPr>
          <p:spPr bwMode="auto">
            <a:xfrm flipH="1">
              <a:off x="3600" y="2304"/>
              <a:ext cx="48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593" name="Line 49"/>
            <p:cNvSpPr>
              <a:spLocks noChangeShapeType="1"/>
            </p:cNvSpPr>
            <p:nvPr/>
          </p:nvSpPr>
          <p:spPr bwMode="auto">
            <a:xfrm flipH="1">
              <a:off x="3264" y="2448"/>
              <a:ext cx="336" cy="105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594" name="Line 50"/>
            <p:cNvSpPr>
              <a:spLocks noChangeShapeType="1"/>
            </p:cNvSpPr>
            <p:nvPr/>
          </p:nvSpPr>
          <p:spPr bwMode="auto">
            <a:xfrm flipH="1">
              <a:off x="3888" y="2160"/>
              <a:ext cx="96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595" name="Line 51"/>
            <p:cNvSpPr>
              <a:spLocks noChangeShapeType="1"/>
            </p:cNvSpPr>
            <p:nvPr/>
          </p:nvSpPr>
          <p:spPr bwMode="auto">
            <a:xfrm flipH="1">
              <a:off x="3600" y="2448"/>
              <a:ext cx="288" cy="91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grpSp>
          <p:nvGrpSpPr>
            <p:cNvPr id="6" name="Group 52"/>
            <p:cNvGrpSpPr>
              <a:grpSpLocks/>
            </p:cNvGrpSpPr>
            <p:nvPr/>
          </p:nvGrpSpPr>
          <p:grpSpPr bwMode="auto">
            <a:xfrm>
              <a:off x="2736" y="2016"/>
              <a:ext cx="384" cy="1200"/>
              <a:chOff x="2736" y="2016"/>
              <a:chExt cx="384" cy="1200"/>
            </a:xfrm>
          </p:grpSpPr>
          <p:sp>
            <p:nvSpPr>
              <p:cNvPr id="108597" name="Line 53"/>
              <p:cNvSpPr>
                <a:spLocks noChangeShapeType="1"/>
              </p:cNvSpPr>
              <p:nvPr/>
            </p:nvSpPr>
            <p:spPr bwMode="auto">
              <a:xfrm flipH="1">
                <a:off x="2976" y="2016"/>
                <a:ext cx="144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08598" name="Line 54"/>
              <p:cNvSpPr>
                <a:spLocks noChangeShapeType="1"/>
              </p:cNvSpPr>
              <p:nvPr/>
            </p:nvSpPr>
            <p:spPr bwMode="auto">
              <a:xfrm flipH="1">
                <a:off x="2736" y="2448"/>
                <a:ext cx="240" cy="768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7" name="Group 55"/>
            <p:cNvGrpSpPr>
              <a:grpSpLocks/>
            </p:cNvGrpSpPr>
            <p:nvPr/>
          </p:nvGrpSpPr>
          <p:grpSpPr bwMode="auto">
            <a:xfrm>
              <a:off x="3264" y="2016"/>
              <a:ext cx="384" cy="1200"/>
              <a:chOff x="2736" y="2016"/>
              <a:chExt cx="384" cy="1200"/>
            </a:xfrm>
          </p:grpSpPr>
          <p:sp>
            <p:nvSpPr>
              <p:cNvPr id="108600" name="Line 56"/>
              <p:cNvSpPr>
                <a:spLocks noChangeShapeType="1"/>
              </p:cNvSpPr>
              <p:nvPr/>
            </p:nvSpPr>
            <p:spPr bwMode="auto">
              <a:xfrm flipH="1">
                <a:off x="2976" y="2016"/>
                <a:ext cx="144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08601" name="Line 57"/>
              <p:cNvSpPr>
                <a:spLocks noChangeShapeType="1"/>
              </p:cNvSpPr>
              <p:nvPr/>
            </p:nvSpPr>
            <p:spPr bwMode="auto">
              <a:xfrm flipH="1">
                <a:off x="2736" y="2448"/>
                <a:ext cx="240" cy="768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grpSp>
        <p:nvGrpSpPr>
          <p:cNvPr id="8" name="Group 73"/>
          <p:cNvGrpSpPr>
            <a:grpSpLocks/>
          </p:cNvGrpSpPr>
          <p:nvPr/>
        </p:nvGrpSpPr>
        <p:grpSpPr bwMode="auto">
          <a:xfrm>
            <a:off x="3733800" y="3200400"/>
            <a:ext cx="2590800" cy="2362200"/>
            <a:chOff x="2352" y="2016"/>
            <a:chExt cx="1632" cy="1488"/>
          </a:xfrm>
        </p:grpSpPr>
        <p:sp>
          <p:nvSpPr>
            <p:cNvPr id="108618" name="Line 74"/>
            <p:cNvSpPr>
              <a:spLocks noChangeShapeType="1"/>
            </p:cNvSpPr>
            <p:nvPr/>
          </p:nvSpPr>
          <p:spPr bwMode="auto">
            <a:xfrm flipH="1">
              <a:off x="2640" y="2160"/>
              <a:ext cx="96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19" name="Line 75"/>
            <p:cNvSpPr>
              <a:spLocks noChangeShapeType="1"/>
            </p:cNvSpPr>
            <p:nvPr/>
          </p:nvSpPr>
          <p:spPr bwMode="auto">
            <a:xfrm flipH="1">
              <a:off x="2352" y="2448"/>
              <a:ext cx="288" cy="91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20" name="Line 76"/>
            <p:cNvSpPr>
              <a:spLocks noChangeShapeType="1"/>
            </p:cNvSpPr>
            <p:nvPr/>
          </p:nvSpPr>
          <p:spPr bwMode="auto">
            <a:xfrm flipH="1">
              <a:off x="3120" y="2304"/>
              <a:ext cx="48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21" name="Line 77"/>
            <p:cNvSpPr>
              <a:spLocks noChangeShapeType="1"/>
            </p:cNvSpPr>
            <p:nvPr/>
          </p:nvSpPr>
          <p:spPr bwMode="auto">
            <a:xfrm flipH="1">
              <a:off x="2784" y="2448"/>
              <a:ext cx="336" cy="105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22" name="Line 78"/>
            <p:cNvSpPr>
              <a:spLocks noChangeShapeType="1"/>
            </p:cNvSpPr>
            <p:nvPr/>
          </p:nvSpPr>
          <p:spPr bwMode="auto">
            <a:xfrm flipH="1">
              <a:off x="3600" y="2304"/>
              <a:ext cx="48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23" name="Line 79"/>
            <p:cNvSpPr>
              <a:spLocks noChangeShapeType="1"/>
            </p:cNvSpPr>
            <p:nvPr/>
          </p:nvSpPr>
          <p:spPr bwMode="auto">
            <a:xfrm flipH="1">
              <a:off x="3264" y="2448"/>
              <a:ext cx="336" cy="105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24" name="Line 80"/>
            <p:cNvSpPr>
              <a:spLocks noChangeShapeType="1"/>
            </p:cNvSpPr>
            <p:nvPr/>
          </p:nvSpPr>
          <p:spPr bwMode="auto">
            <a:xfrm flipH="1">
              <a:off x="3888" y="2160"/>
              <a:ext cx="96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25" name="Line 81"/>
            <p:cNvSpPr>
              <a:spLocks noChangeShapeType="1"/>
            </p:cNvSpPr>
            <p:nvPr/>
          </p:nvSpPr>
          <p:spPr bwMode="auto">
            <a:xfrm flipH="1">
              <a:off x="3600" y="2448"/>
              <a:ext cx="288" cy="91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grpSp>
          <p:nvGrpSpPr>
            <p:cNvPr id="9" name="Group 82"/>
            <p:cNvGrpSpPr>
              <a:grpSpLocks/>
            </p:cNvGrpSpPr>
            <p:nvPr/>
          </p:nvGrpSpPr>
          <p:grpSpPr bwMode="auto">
            <a:xfrm>
              <a:off x="2736" y="2016"/>
              <a:ext cx="384" cy="1200"/>
              <a:chOff x="2736" y="2016"/>
              <a:chExt cx="384" cy="1200"/>
            </a:xfrm>
          </p:grpSpPr>
          <p:sp>
            <p:nvSpPr>
              <p:cNvPr id="108627" name="Line 83"/>
              <p:cNvSpPr>
                <a:spLocks noChangeShapeType="1"/>
              </p:cNvSpPr>
              <p:nvPr/>
            </p:nvSpPr>
            <p:spPr bwMode="auto">
              <a:xfrm flipH="1">
                <a:off x="2976" y="2016"/>
                <a:ext cx="144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08628" name="Line 84"/>
              <p:cNvSpPr>
                <a:spLocks noChangeShapeType="1"/>
              </p:cNvSpPr>
              <p:nvPr/>
            </p:nvSpPr>
            <p:spPr bwMode="auto">
              <a:xfrm flipH="1">
                <a:off x="2736" y="2448"/>
                <a:ext cx="240" cy="768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10" name="Group 85"/>
            <p:cNvGrpSpPr>
              <a:grpSpLocks/>
            </p:cNvGrpSpPr>
            <p:nvPr/>
          </p:nvGrpSpPr>
          <p:grpSpPr bwMode="auto">
            <a:xfrm>
              <a:off x="3264" y="2016"/>
              <a:ext cx="384" cy="1200"/>
              <a:chOff x="2736" y="2016"/>
              <a:chExt cx="384" cy="1200"/>
            </a:xfrm>
          </p:grpSpPr>
          <p:sp>
            <p:nvSpPr>
              <p:cNvPr id="108630" name="Line 86"/>
              <p:cNvSpPr>
                <a:spLocks noChangeShapeType="1"/>
              </p:cNvSpPr>
              <p:nvPr/>
            </p:nvSpPr>
            <p:spPr bwMode="auto">
              <a:xfrm flipH="1">
                <a:off x="2976" y="2016"/>
                <a:ext cx="144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08631" name="Line 87"/>
              <p:cNvSpPr>
                <a:spLocks noChangeShapeType="1"/>
              </p:cNvSpPr>
              <p:nvPr/>
            </p:nvSpPr>
            <p:spPr bwMode="auto">
              <a:xfrm flipH="1">
                <a:off x="2736" y="2448"/>
                <a:ext cx="240" cy="768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grpSp>
        <p:nvGrpSpPr>
          <p:cNvPr id="11" name="Group 88"/>
          <p:cNvGrpSpPr>
            <a:grpSpLocks/>
          </p:cNvGrpSpPr>
          <p:nvPr/>
        </p:nvGrpSpPr>
        <p:grpSpPr bwMode="auto">
          <a:xfrm>
            <a:off x="3733800" y="3200400"/>
            <a:ext cx="2590800" cy="2362200"/>
            <a:chOff x="2352" y="2016"/>
            <a:chExt cx="1632" cy="1488"/>
          </a:xfrm>
        </p:grpSpPr>
        <p:sp>
          <p:nvSpPr>
            <p:cNvPr id="108633" name="Line 89"/>
            <p:cNvSpPr>
              <a:spLocks noChangeShapeType="1"/>
            </p:cNvSpPr>
            <p:nvPr/>
          </p:nvSpPr>
          <p:spPr bwMode="auto">
            <a:xfrm flipH="1">
              <a:off x="2640" y="2160"/>
              <a:ext cx="96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34" name="Line 90"/>
            <p:cNvSpPr>
              <a:spLocks noChangeShapeType="1"/>
            </p:cNvSpPr>
            <p:nvPr/>
          </p:nvSpPr>
          <p:spPr bwMode="auto">
            <a:xfrm flipH="1">
              <a:off x="2352" y="2448"/>
              <a:ext cx="288" cy="91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35" name="Line 91"/>
            <p:cNvSpPr>
              <a:spLocks noChangeShapeType="1"/>
            </p:cNvSpPr>
            <p:nvPr/>
          </p:nvSpPr>
          <p:spPr bwMode="auto">
            <a:xfrm flipH="1">
              <a:off x="3120" y="2304"/>
              <a:ext cx="48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36" name="Line 92"/>
            <p:cNvSpPr>
              <a:spLocks noChangeShapeType="1"/>
            </p:cNvSpPr>
            <p:nvPr/>
          </p:nvSpPr>
          <p:spPr bwMode="auto">
            <a:xfrm flipH="1">
              <a:off x="2784" y="2448"/>
              <a:ext cx="336" cy="105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37" name="Line 93"/>
            <p:cNvSpPr>
              <a:spLocks noChangeShapeType="1"/>
            </p:cNvSpPr>
            <p:nvPr/>
          </p:nvSpPr>
          <p:spPr bwMode="auto">
            <a:xfrm flipH="1">
              <a:off x="3600" y="2304"/>
              <a:ext cx="48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38" name="Line 94"/>
            <p:cNvSpPr>
              <a:spLocks noChangeShapeType="1"/>
            </p:cNvSpPr>
            <p:nvPr/>
          </p:nvSpPr>
          <p:spPr bwMode="auto">
            <a:xfrm flipH="1">
              <a:off x="3264" y="2448"/>
              <a:ext cx="336" cy="105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39" name="Line 95"/>
            <p:cNvSpPr>
              <a:spLocks noChangeShapeType="1"/>
            </p:cNvSpPr>
            <p:nvPr/>
          </p:nvSpPr>
          <p:spPr bwMode="auto">
            <a:xfrm flipH="1">
              <a:off x="3888" y="2160"/>
              <a:ext cx="96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40" name="Line 96"/>
            <p:cNvSpPr>
              <a:spLocks noChangeShapeType="1"/>
            </p:cNvSpPr>
            <p:nvPr/>
          </p:nvSpPr>
          <p:spPr bwMode="auto">
            <a:xfrm flipH="1">
              <a:off x="3600" y="2448"/>
              <a:ext cx="288" cy="91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grpSp>
          <p:nvGrpSpPr>
            <p:cNvPr id="12" name="Group 97"/>
            <p:cNvGrpSpPr>
              <a:grpSpLocks/>
            </p:cNvGrpSpPr>
            <p:nvPr/>
          </p:nvGrpSpPr>
          <p:grpSpPr bwMode="auto">
            <a:xfrm>
              <a:off x="2736" y="2016"/>
              <a:ext cx="384" cy="1200"/>
              <a:chOff x="2736" y="2016"/>
              <a:chExt cx="384" cy="1200"/>
            </a:xfrm>
          </p:grpSpPr>
          <p:sp>
            <p:nvSpPr>
              <p:cNvPr id="108642" name="Line 98"/>
              <p:cNvSpPr>
                <a:spLocks noChangeShapeType="1"/>
              </p:cNvSpPr>
              <p:nvPr/>
            </p:nvSpPr>
            <p:spPr bwMode="auto">
              <a:xfrm flipH="1">
                <a:off x="2976" y="2016"/>
                <a:ext cx="144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08643" name="Line 99"/>
              <p:cNvSpPr>
                <a:spLocks noChangeShapeType="1"/>
              </p:cNvSpPr>
              <p:nvPr/>
            </p:nvSpPr>
            <p:spPr bwMode="auto">
              <a:xfrm flipH="1">
                <a:off x="2736" y="2448"/>
                <a:ext cx="240" cy="768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13" name="Group 100"/>
            <p:cNvGrpSpPr>
              <a:grpSpLocks/>
            </p:cNvGrpSpPr>
            <p:nvPr/>
          </p:nvGrpSpPr>
          <p:grpSpPr bwMode="auto">
            <a:xfrm>
              <a:off x="3264" y="2016"/>
              <a:ext cx="384" cy="1200"/>
              <a:chOff x="2736" y="2016"/>
              <a:chExt cx="384" cy="1200"/>
            </a:xfrm>
          </p:grpSpPr>
          <p:sp>
            <p:nvSpPr>
              <p:cNvPr id="108645" name="Line 101"/>
              <p:cNvSpPr>
                <a:spLocks noChangeShapeType="1"/>
              </p:cNvSpPr>
              <p:nvPr/>
            </p:nvSpPr>
            <p:spPr bwMode="auto">
              <a:xfrm flipH="1">
                <a:off x="2976" y="2016"/>
                <a:ext cx="144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08646" name="Line 102"/>
              <p:cNvSpPr>
                <a:spLocks noChangeShapeType="1"/>
              </p:cNvSpPr>
              <p:nvPr/>
            </p:nvSpPr>
            <p:spPr bwMode="auto">
              <a:xfrm flipH="1">
                <a:off x="2736" y="2448"/>
                <a:ext cx="240" cy="768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grpSp>
        <p:nvGrpSpPr>
          <p:cNvPr id="14" name="Group 103"/>
          <p:cNvGrpSpPr>
            <a:grpSpLocks/>
          </p:cNvGrpSpPr>
          <p:nvPr/>
        </p:nvGrpSpPr>
        <p:grpSpPr bwMode="auto">
          <a:xfrm>
            <a:off x="3733800" y="3200400"/>
            <a:ext cx="2590800" cy="2362200"/>
            <a:chOff x="2352" y="2016"/>
            <a:chExt cx="1632" cy="1488"/>
          </a:xfrm>
        </p:grpSpPr>
        <p:sp>
          <p:nvSpPr>
            <p:cNvPr id="108648" name="Line 104"/>
            <p:cNvSpPr>
              <a:spLocks noChangeShapeType="1"/>
            </p:cNvSpPr>
            <p:nvPr/>
          </p:nvSpPr>
          <p:spPr bwMode="auto">
            <a:xfrm flipH="1">
              <a:off x="2640" y="2160"/>
              <a:ext cx="96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49" name="Line 105"/>
            <p:cNvSpPr>
              <a:spLocks noChangeShapeType="1"/>
            </p:cNvSpPr>
            <p:nvPr/>
          </p:nvSpPr>
          <p:spPr bwMode="auto">
            <a:xfrm flipH="1">
              <a:off x="2352" y="2448"/>
              <a:ext cx="288" cy="91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50" name="Line 106"/>
            <p:cNvSpPr>
              <a:spLocks noChangeShapeType="1"/>
            </p:cNvSpPr>
            <p:nvPr/>
          </p:nvSpPr>
          <p:spPr bwMode="auto">
            <a:xfrm flipH="1">
              <a:off x="3120" y="2304"/>
              <a:ext cx="48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51" name="Line 107"/>
            <p:cNvSpPr>
              <a:spLocks noChangeShapeType="1"/>
            </p:cNvSpPr>
            <p:nvPr/>
          </p:nvSpPr>
          <p:spPr bwMode="auto">
            <a:xfrm flipH="1">
              <a:off x="2784" y="2448"/>
              <a:ext cx="336" cy="105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52" name="Line 108"/>
            <p:cNvSpPr>
              <a:spLocks noChangeShapeType="1"/>
            </p:cNvSpPr>
            <p:nvPr/>
          </p:nvSpPr>
          <p:spPr bwMode="auto">
            <a:xfrm flipH="1">
              <a:off x="3600" y="2304"/>
              <a:ext cx="48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53" name="Line 109"/>
            <p:cNvSpPr>
              <a:spLocks noChangeShapeType="1"/>
            </p:cNvSpPr>
            <p:nvPr/>
          </p:nvSpPr>
          <p:spPr bwMode="auto">
            <a:xfrm flipH="1">
              <a:off x="3264" y="2448"/>
              <a:ext cx="336" cy="105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54" name="Line 110"/>
            <p:cNvSpPr>
              <a:spLocks noChangeShapeType="1"/>
            </p:cNvSpPr>
            <p:nvPr/>
          </p:nvSpPr>
          <p:spPr bwMode="auto">
            <a:xfrm flipH="1">
              <a:off x="3888" y="2160"/>
              <a:ext cx="96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55" name="Line 111"/>
            <p:cNvSpPr>
              <a:spLocks noChangeShapeType="1"/>
            </p:cNvSpPr>
            <p:nvPr/>
          </p:nvSpPr>
          <p:spPr bwMode="auto">
            <a:xfrm flipH="1">
              <a:off x="3600" y="2448"/>
              <a:ext cx="288" cy="91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grpSp>
          <p:nvGrpSpPr>
            <p:cNvPr id="15" name="Group 112"/>
            <p:cNvGrpSpPr>
              <a:grpSpLocks/>
            </p:cNvGrpSpPr>
            <p:nvPr/>
          </p:nvGrpSpPr>
          <p:grpSpPr bwMode="auto">
            <a:xfrm>
              <a:off x="2736" y="2016"/>
              <a:ext cx="384" cy="1200"/>
              <a:chOff x="2736" y="2016"/>
              <a:chExt cx="384" cy="1200"/>
            </a:xfrm>
          </p:grpSpPr>
          <p:sp>
            <p:nvSpPr>
              <p:cNvPr id="108657" name="Line 113"/>
              <p:cNvSpPr>
                <a:spLocks noChangeShapeType="1"/>
              </p:cNvSpPr>
              <p:nvPr/>
            </p:nvSpPr>
            <p:spPr bwMode="auto">
              <a:xfrm flipH="1">
                <a:off x="2976" y="2016"/>
                <a:ext cx="144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08658" name="Line 114"/>
              <p:cNvSpPr>
                <a:spLocks noChangeShapeType="1"/>
              </p:cNvSpPr>
              <p:nvPr/>
            </p:nvSpPr>
            <p:spPr bwMode="auto">
              <a:xfrm flipH="1">
                <a:off x="2736" y="2448"/>
                <a:ext cx="240" cy="768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16" name="Group 115"/>
            <p:cNvGrpSpPr>
              <a:grpSpLocks/>
            </p:cNvGrpSpPr>
            <p:nvPr/>
          </p:nvGrpSpPr>
          <p:grpSpPr bwMode="auto">
            <a:xfrm>
              <a:off x="3264" y="2016"/>
              <a:ext cx="384" cy="1200"/>
              <a:chOff x="2736" y="2016"/>
              <a:chExt cx="384" cy="1200"/>
            </a:xfrm>
          </p:grpSpPr>
          <p:sp>
            <p:nvSpPr>
              <p:cNvPr id="108660" name="Line 116"/>
              <p:cNvSpPr>
                <a:spLocks noChangeShapeType="1"/>
              </p:cNvSpPr>
              <p:nvPr/>
            </p:nvSpPr>
            <p:spPr bwMode="auto">
              <a:xfrm flipH="1">
                <a:off x="2976" y="2016"/>
                <a:ext cx="144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08661" name="Line 117"/>
              <p:cNvSpPr>
                <a:spLocks noChangeShapeType="1"/>
              </p:cNvSpPr>
              <p:nvPr/>
            </p:nvSpPr>
            <p:spPr bwMode="auto">
              <a:xfrm flipH="1">
                <a:off x="2736" y="2448"/>
                <a:ext cx="240" cy="768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grpSp>
        <p:nvGrpSpPr>
          <p:cNvPr id="17" name="Group 118"/>
          <p:cNvGrpSpPr>
            <a:grpSpLocks/>
          </p:cNvGrpSpPr>
          <p:nvPr/>
        </p:nvGrpSpPr>
        <p:grpSpPr bwMode="auto">
          <a:xfrm>
            <a:off x="3733800" y="3200400"/>
            <a:ext cx="2590800" cy="2362200"/>
            <a:chOff x="2352" y="2016"/>
            <a:chExt cx="1632" cy="1488"/>
          </a:xfrm>
        </p:grpSpPr>
        <p:sp>
          <p:nvSpPr>
            <p:cNvPr id="108663" name="Line 119"/>
            <p:cNvSpPr>
              <a:spLocks noChangeShapeType="1"/>
            </p:cNvSpPr>
            <p:nvPr/>
          </p:nvSpPr>
          <p:spPr bwMode="auto">
            <a:xfrm flipH="1">
              <a:off x="2640" y="2160"/>
              <a:ext cx="96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64" name="Line 120"/>
            <p:cNvSpPr>
              <a:spLocks noChangeShapeType="1"/>
            </p:cNvSpPr>
            <p:nvPr/>
          </p:nvSpPr>
          <p:spPr bwMode="auto">
            <a:xfrm flipH="1">
              <a:off x="2352" y="2448"/>
              <a:ext cx="288" cy="91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65" name="Line 121"/>
            <p:cNvSpPr>
              <a:spLocks noChangeShapeType="1"/>
            </p:cNvSpPr>
            <p:nvPr/>
          </p:nvSpPr>
          <p:spPr bwMode="auto">
            <a:xfrm flipH="1">
              <a:off x="3120" y="2304"/>
              <a:ext cx="48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66" name="Line 122"/>
            <p:cNvSpPr>
              <a:spLocks noChangeShapeType="1"/>
            </p:cNvSpPr>
            <p:nvPr/>
          </p:nvSpPr>
          <p:spPr bwMode="auto">
            <a:xfrm flipH="1">
              <a:off x="2784" y="2448"/>
              <a:ext cx="336" cy="105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67" name="Line 123"/>
            <p:cNvSpPr>
              <a:spLocks noChangeShapeType="1"/>
            </p:cNvSpPr>
            <p:nvPr/>
          </p:nvSpPr>
          <p:spPr bwMode="auto">
            <a:xfrm flipH="1">
              <a:off x="3600" y="2304"/>
              <a:ext cx="48" cy="14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68" name="Line 124"/>
            <p:cNvSpPr>
              <a:spLocks noChangeShapeType="1"/>
            </p:cNvSpPr>
            <p:nvPr/>
          </p:nvSpPr>
          <p:spPr bwMode="auto">
            <a:xfrm flipH="1">
              <a:off x="3264" y="2448"/>
              <a:ext cx="336" cy="105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69" name="Line 125"/>
            <p:cNvSpPr>
              <a:spLocks noChangeShapeType="1"/>
            </p:cNvSpPr>
            <p:nvPr/>
          </p:nvSpPr>
          <p:spPr bwMode="auto">
            <a:xfrm flipH="1">
              <a:off x="3888" y="2160"/>
              <a:ext cx="96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8670" name="Line 126"/>
            <p:cNvSpPr>
              <a:spLocks noChangeShapeType="1"/>
            </p:cNvSpPr>
            <p:nvPr/>
          </p:nvSpPr>
          <p:spPr bwMode="auto">
            <a:xfrm flipH="1">
              <a:off x="3600" y="2448"/>
              <a:ext cx="288" cy="91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grpSp>
          <p:nvGrpSpPr>
            <p:cNvPr id="18" name="Group 127"/>
            <p:cNvGrpSpPr>
              <a:grpSpLocks/>
            </p:cNvGrpSpPr>
            <p:nvPr/>
          </p:nvGrpSpPr>
          <p:grpSpPr bwMode="auto">
            <a:xfrm>
              <a:off x="2736" y="2016"/>
              <a:ext cx="384" cy="1200"/>
              <a:chOff x="2736" y="2016"/>
              <a:chExt cx="384" cy="1200"/>
            </a:xfrm>
          </p:grpSpPr>
          <p:sp>
            <p:nvSpPr>
              <p:cNvPr id="108672" name="Line 128"/>
              <p:cNvSpPr>
                <a:spLocks noChangeShapeType="1"/>
              </p:cNvSpPr>
              <p:nvPr/>
            </p:nvSpPr>
            <p:spPr bwMode="auto">
              <a:xfrm flipH="1">
                <a:off x="2976" y="2016"/>
                <a:ext cx="144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08673" name="Line 129"/>
              <p:cNvSpPr>
                <a:spLocks noChangeShapeType="1"/>
              </p:cNvSpPr>
              <p:nvPr/>
            </p:nvSpPr>
            <p:spPr bwMode="auto">
              <a:xfrm flipH="1">
                <a:off x="2736" y="2448"/>
                <a:ext cx="240" cy="768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19" name="Group 130"/>
            <p:cNvGrpSpPr>
              <a:grpSpLocks/>
            </p:cNvGrpSpPr>
            <p:nvPr/>
          </p:nvGrpSpPr>
          <p:grpSpPr bwMode="auto">
            <a:xfrm>
              <a:off x="3264" y="2016"/>
              <a:ext cx="384" cy="1200"/>
              <a:chOff x="2736" y="2016"/>
              <a:chExt cx="384" cy="1200"/>
            </a:xfrm>
          </p:grpSpPr>
          <p:sp>
            <p:nvSpPr>
              <p:cNvPr id="108675" name="Line 131"/>
              <p:cNvSpPr>
                <a:spLocks noChangeShapeType="1"/>
              </p:cNvSpPr>
              <p:nvPr/>
            </p:nvSpPr>
            <p:spPr bwMode="auto">
              <a:xfrm flipH="1">
                <a:off x="2976" y="2016"/>
                <a:ext cx="144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08676" name="Line 132"/>
              <p:cNvSpPr>
                <a:spLocks noChangeShapeType="1"/>
              </p:cNvSpPr>
              <p:nvPr/>
            </p:nvSpPr>
            <p:spPr bwMode="auto">
              <a:xfrm flipH="1">
                <a:off x="2736" y="2448"/>
                <a:ext cx="240" cy="768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sp>
        <p:nvSpPr>
          <p:cNvPr id="108574" name="Line 30"/>
          <p:cNvSpPr>
            <a:spLocks noChangeShapeType="1"/>
          </p:cNvSpPr>
          <p:nvPr/>
        </p:nvSpPr>
        <p:spPr bwMode="auto">
          <a:xfrm>
            <a:off x="4343400" y="3429000"/>
            <a:ext cx="685800" cy="22860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8575" name="Line 31"/>
          <p:cNvSpPr>
            <a:spLocks noChangeShapeType="1"/>
          </p:cNvSpPr>
          <p:nvPr/>
        </p:nvSpPr>
        <p:spPr bwMode="auto">
          <a:xfrm>
            <a:off x="5029200" y="3657600"/>
            <a:ext cx="762000" cy="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8678" name="AutoShape 13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8200" y="6324600"/>
            <a:ext cx="433388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1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57" name="AutoShape 125"/>
          <p:cNvSpPr>
            <a:spLocks noChangeArrowheads="1"/>
          </p:cNvSpPr>
          <p:nvPr/>
        </p:nvSpPr>
        <p:spPr bwMode="auto">
          <a:xfrm>
            <a:off x="4343400" y="3200400"/>
            <a:ext cx="1981200" cy="457200"/>
          </a:xfrm>
          <a:prstGeom prst="hexagon">
            <a:avLst>
              <a:gd name="adj" fmla="val 131946"/>
              <a:gd name="vf" fmla="val 115470"/>
            </a:avLst>
          </a:prstGeom>
          <a:solidFill>
            <a:schemeClr val="bg1"/>
          </a:solidFill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981075"/>
            <a:ext cx="6408738" cy="636588"/>
          </a:xfrm>
        </p:spPr>
        <p:txBody>
          <a:bodyPr/>
          <a:lstStyle/>
          <a:p>
            <a:pPr algn="ctr"/>
            <a:r>
              <a:rPr lang="ru-RU" sz="4400" i="1" u="sng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Грани основания</a:t>
            </a:r>
          </a:p>
        </p:txBody>
      </p:sp>
      <p:sp>
        <p:nvSpPr>
          <p:cNvPr id="95286" name="Text Box 54"/>
          <p:cNvSpPr txBox="1">
            <a:spLocks noChangeArrowheads="1"/>
          </p:cNvSpPr>
          <p:nvPr/>
        </p:nvSpPr>
        <p:spPr bwMode="auto">
          <a:xfrm>
            <a:off x="3032125" y="2860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400"/>
          </a:p>
        </p:txBody>
      </p:sp>
      <p:sp>
        <p:nvSpPr>
          <p:cNvPr id="95331" name="Line 99"/>
          <p:cNvSpPr>
            <a:spLocks noChangeShapeType="1"/>
          </p:cNvSpPr>
          <p:nvPr/>
        </p:nvSpPr>
        <p:spPr bwMode="auto">
          <a:xfrm flipH="1">
            <a:off x="4191000" y="3429000"/>
            <a:ext cx="152400" cy="45720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332" name="Line 100"/>
          <p:cNvSpPr>
            <a:spLocks noChangeShapeType="1"/>
          </p:cNvSpPr>
          <p:nvPr/>
        </p:nvSpPr>
        <p:spPr bwMode="auto">
          <a:xfrm flipH="1">
            <a:off x="3733800" y="3886200"/>
            <a:ext cx="457200" cy="144780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333" name="Line 101"/>
          <p:cNvSpPr>
            <a:spLocks noChangeShapeType="1"/>
          </p:cNvSpPr>
          <p:nvPr/>
        </p:nvSpPr>
        <p:spPr bwMode="auto">
          <a:xfrm flipH="1">
            <a:off x="4876800" y="3657600"/>
            <a:ext cx="76200" cy="22860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335" name="Line 103"/>
          <p:cNvSpPr>
            <a:spLocks noChangeShapeType="1"/>
          </p:cNvSpPr>
          <p:nvPr/>
        </p:nvSpPr>
        <p:spPr bwMode="auto">
          <a:xfrm flipH="1">
            <a:off x="5638800" y="3657600"/>
            <a:ext cx="76200" cy="22860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337" name="Line 105"/>
          <p:cNvSpPr>
            <a:spLocks noChangeShapeType="1"/>
          </p:cNvSpPr>
          <p:nvPr/>
        </p:nvSpPr>
        <p:spPr bwMode="auto">
          <a:xfrm flipH="1">
            <a:off x="6172200" y="3429000"/>
            <a:ext cx="152400" cy="45720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338" name="Line 106"/>
          <p:cNvSpPr>
            <a:spLocks noChangeShapeType="1"/>
          </p:cNvSpPr>
          <p:nvPr/>
        </p:nvSpPr>
        <p:spPr bwMode="auto">
          <a:xfrm flipH="1">
            <a:off x="5715000" y="3886200"/>
            <a:ext cx="457200" cy="144780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339" name="Text Box 107"/>
          <p:cNvSpPr txBox="1">
            <a:spLocks noChangeArrowheads="1"/>
          </p:cNvSpPr>
          <p:nvPr/>
        </p:nvSpPr>
        <p:spPr bwMode="auto">
          <a:xfrm>
            <a:off x="3870325" y="3138488"/>
            <a:ext cx="450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b="1" baseline="-200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5340" name="Text Box 108"/>
          <p:cNvSpPr txBox="1">
            <a:spLocks noChangeArrowheads="1"/>
          </p:cNvSpPr>
          <p:nvPr/>
        </p:nvSpPr>
        <p:spPr bwMode="auto">
          <a:xfrm>
            <a:off x="5089525" y="3595688"/>
            <a:ext cx="436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en-US" b="1" baseline="-200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5341" name="Text Box 109"/>
          <p:cNvSpPr txBox="1">
            <a:spLocks noChangeArrowheads="1"/>
          </p:cNvSpPr>
          <p:nvPr/>
        </p:nvSpPr>
        <p:spPr bwMode="auto">
          <a:xfrm>
            <a:off x="5775325" y="3595688"/>
            <a:ext cx="450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n-US" b="1" baseline="-200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5342" name="Text Box 110"/>
          <p:cNvSpPr txBox="1">
            <a:spLocks noChangeArrowheads="1"/>
          </p:cNvSpPr>
          <p:nvPr/>
        </p:nvSpPr>
        <p:spPr bwMode="auto">
          <a:xfrm>
            <a:off x="6384925" y="3138488"/>
            <a:ext cx="450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en-US" b="1" baseline="-200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5343" name="Text Box 111"/>
          <p:cNvSpPr txBox="1">
            <a:spLocks noChangeArrowheads="1"/>
          </p:cNvSpPr>
          <p:nvPr/>
        </p:nvSpPr>
        <p:spPr bwMode="auto">
          <a:xfrm>
            <a:off x="5775325" y="2757488"/>
            <a:ext cx="436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b="1" baseline="-200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5344" name="Text Box 112"/>
          <p:cNvSpPr txBox="1">
            <a:spLocks noChangeArrowheads="1"/>
          </p:cNvSpPr>
          <p:nvPr/>
        </p:nvSpPr>
        <p:spPr bwMode="auto">
          <a:xfrm>
            <a:off x="4937125" y="2757488"/>
            <a:ext cx="422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b="1" baseline="-200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5345" name="Text Box 113"/>
          <p:cNvSpPr txBox="1">
            <a:spLocks noChangeArrowheads="1"/>
          </p:cNvSpPr>
          <p:nvPr/>
        </p:nvSpPr>
        <p:spPr bwMode="auto">
          <a:xfrm>
            <a:off x="3413125" y="5272088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5346" name="Text Box 114"/>
          <p:cNvSpPr txBox="1">
            <a:spLocks noChangeArrowheads="1"/>
          </p:cNvSpPr>
          <p:nvPr/>
        </p:nvSpPr>
        <p:spPr bwMode="auto">
          <a:xfrm>
            <a:off x="4327525" y="5576888"/>
            <a:ext cx="354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5347" name="Text Box 115"/>
          <p:cNvSpPr txBox="1">
            <a:spLocks noChangeArrowheads="1"/>
          </p:cNvSpPr>
          <p:nvPr/>
        </p:nvSpPr>
        <p:spPr bwMode="auto">
          <a:xfrm>
            <a:off x="5241925" y="5500688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5348" name="Text Box 116"/>
          <p:cNvSpPr txBox="1">
            <a:spLocks noChangeArrowheads="1"/>
          </p:cNvSpPr>
          <p:nvPr/>
        </p:nvSpPr>
        <p:spPr bwMode="auto">
          <a:xfrm>
            <a:off x="5775325" y="5195888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5349" name="Text Box 117"/>
          <p:cNvSpPr txBox="1">
            <a:spLocks noChangeArrowheads="1"/>
          </p:cNvSpPr>
          <p:nvPr/>
        </p:nvSpPr>
        <p:spPr bwMode="auto">
          <a:xfrm>
            <a:off x="4860925" y="4662488"/>
            <a:ext cx="354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5350" name="Text Box 118"/>
          <p:cNvSpPr txBox="1">
            <a:spLocks noChangeArrowheads="1"/>
          </p:cNvSpPr>
          <p:nvPr/>
        </p:nvSpPr>
        <p:spPr bwMode="auto">
          <a:xfrm>
            <a:off x="4022725" y="4738688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endParaRPr lang="ru-RU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Group 119"/>
          <p:cNvGrpSpPr>
            <a:grpSpLocks/>
          </p:cNvGrpSpPr>
          <p:nvPr/>
        </p:nvGrpSpPr>
        <p:grpSpPr bwMode="auto">
          <a:xfrm>
            <a:off x="4343400" y="3200400"/>
            <a:ext cx="609600" cy="1905000"/>
            <a:chOff x="2736" y="2016"/>
            <a:chExt cx="384" cy="1200"/>
          </a:xfrm>
        </p:grpSpPr>
        <p:sp>
          <p:nvSpPr>
            <p:cNvPr id="95352" name="Line 120"/>
            <p:cNvSpPr>
              <a:spLocks noChangeShapeType="1"/>
            </p:cNvSpPr>
            <p:nvPr/>
          </p:nvSpPr>
          <p:spPr bwMode="auto">
            <a:xfrm flipH="1">
              <a:off x="2976" y="2016"/>
              <a:ext cx="144" cy="4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5353" name="Line 121"/>
            <p:cNvSpPr>
              <a:spLocks noChangeShapeType="1"/>
            </p:cNvSpPr>
            <p:nvPr/>
          </p:nvSpPr>
          <p:spPr bwMode="auto">
            <a:xfrm flipH="1">
              <a:off x="2736" y="2448"/>
              <a:ext cx="240" cy="76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grpSp>
        <p:nvGrpSpPr>
          <p:cNvPr id="3" name="Group 122"/>
          <p:cNvGrpSpPr>
            <a:grpSpLocks/>
          </p:cNvGrpSpPr>
          <p:nvPr/>
        </p:nvGrpSpPr>
        <p:grpSpPr bwMode="auto">
          <a:xfrm>
            <a:off x="5105400" y="3200400"/>
            <a:ext cx="609600" cy="1905000"/>
            <a:chOff x="2736" y="2016"/>
            <a:chExt cx="384" cy="1200"/>
          </a:xfrm>
        </p:grpSpPr>
        <p:sp>
          <p:nvSpPr>
            <p:cNvPr id="95355" name="Line 123"/>
            <p:cNvSpPr>
              <a:spLocks noChangeShapeType="1"/>
            </p:cNvSpPr>
            <p:nvPr/>
          </p:nvSpPr>
          <p:spPr bwMode="auto">
            <a:xfrm flipH="1">
              <a:off x="2976" y="2016"/>
              <a:ext cx="144" cy="4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5356" name="Line 124"/>
            <p:cNvSpPr>
              <a:spLocks noChangeShapeType="1"/>
            </p:cNvSpPr>
            <p:nvPr/>
          </p:nvSpPr>
          <p:spPr bwMode="auto">
            <a:xfrm flipH="1">
              <a:off x="2736" y="2448"/>
              <a:ext cx="240" cy="76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95334" name="Line 102"/>
          <p:cNvSpPr>
            <a:spLocks noChangeShapeType="1"/>
          </p:cNvSpPr>
          <p:nvPr/>
        </p:nvSpPr>
        <p:spPr bwMode="auto">
          <a:xfrm flipH="1">
            <a:off x="4343400" y="3886200"/>
            <a:ext cx="533400" cy="167640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336" name="Line 104"/>
          <p:cNvSpPr>
            <a:spLocks noChangeShapeType="1"/>
          </p:cNvSpPr>
          <p:nvPr/>
        </p:nvSpPr>
        <p:spPr bwMode="auto">
          <a:xfrm flipH="1">
            <a:off x="5105400" y="3886200"/>
            <a:ext cx="533400" cy="167640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376" name="Line 144"/>
          <p:cNvSpPr>
            <a:spLocks noChangeShapeType="1"/>
          </p:cNvSpPr>
          <p:nvPr/>
        </p:nvSpPr>
        <p:spPr bwMode="auto">
          <a:xfrm>
            <a:off x="3733800" y="5334000"/>
            <a:ext cx="609600" cy="22860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377" name="Line 145"/>
          <p:cNvSpPr>
            <a:spLocks noChangeShapeType="1"/>
          </p:cNvSpPr>
          <p:nvPr/>
        </p:nvSpPr>
        <p:spPr bwMode="auto">
          <a:xfrm>
            <a:off x="4343400" y="5562600"/>
            <a:ext cx="762000" cy="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378" name="Line 146"/>
          <p:cNvSpPr>
            <a:spLocks noChangeShapeType="1"/>
          </p:cNvSpPr>
          <p:nvPr/>
        </p:nvSpPr>
        <p:spPr bwMode="auto">
          <a:xfrm flipV="1">
            <a:off x="5105400" y="5334000"/>
            <a:ext cx="609600" cy="22860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380" name="Line 148"/>
          <p:cNvSpPr>
            <a:spLocks noChangeShapeType="1"/>
          </p:cNvSpPr>
          <p:nvPr/>
        </p:nvSpPr>
        <p:spPr bwMode="auto">
          <a:xfrm>
            <a:off x="5105400" y="5105400"/>
            <a:ext cx="609600" cy="228600"/>
          </a:xfrm>
          <a:prstGeom prst="line">
            <a:avLst/>
          </a:prstGeom>
          <a:noFill/>
          <a:ln w="3175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381" name="Line 149"/>
          <p:cNvSpPr>
            <a:spLocks noChangeShapeType="1"/>
          </p:cNvSpPr>
          <p:nvPr/>
        </p:nvSpPr>
        <p:spPr bwMode="auto">
          <a:xfrm>
            <a:off x="4343400" y="5105400"/>
            <a:ext cx="762000" cy="0"/>
          </a:xfrm>
          <a:prstGeom prst="line">
            <a:avLst/>
          </a:prstGeom>
          <a:noFill/>
          <a:ln w="3175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5382" name="Line 150"/>
          <p:cNvSpPr>
            <a:spLocks noChangeShapeType="1"/>
          </p:cNvSpPr>
          <p:nvPr/>
        </p:nvSpPr>
        <p:spPr bwMode="auto">
          <a:xfrm flipV="1">
            <a:off x="3733800" y="5105400"/>
            <a:ext cx="609600" cy="228600"/>
          </a:xfrm>
          <a:prstGeom prst="line">
            <a:avLst/>
          </a:prstGeom>
          <a:noFill/>
          <a:ln w="3175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grpSp>
        <p:nvGrpSpPr>
          <p:cNvPr id="4" name="Group 153"/>
          <p:cNvGrpSpPr>
            <a:grpSpLocks/>
          </p:cNvGrpSpPr>
          <p:nvPr/>
        </p:nvGrpSpPr>
        <p:grpSpPr bwMode="auto">
          <a:xfrm>
            <a:off x="3733800" y="3200400"/>
            <a:ext cx="2590800" cy="2362200"/>
            <a:chOff x="2352" y="2016"/>
            <a:chExt cx="1632" cy="1488"/>
          </a:xfrm>
        </p:grpSpPr>
        <p:sp>
          <p:nvSpPr>
            <p:cNvPr id="95383" name="AutoShape 151"/>
            <p:cNvSpPr>
              <a:spLocks noChangeArrowheads="1"/>
            </p:cNvSpPr>
            <p:nvPr/>
          </p:nvSpPr>
          <p:spPr bwMode="auto">
            <a:xfrm>
              <a:off x="2736" y="2016"/>
              <a:ext cx="1248" cy="288"/>
            </a:xfrm>
            <a:prstGeom prst="hexagon">
              <a:avLst>
                <a:gd name="adj" fmla="val 131946"/>
                <a:gd name="vf" fmla="val 115470"/>
              </a:avLst>
            </a:prstGeom>
            <a:solidFill>
              <a:srgbClr val="00CCFF">
                <a:alpha val="50000"/>
              </a:srgbClr>
            </a:solidFill>
            <a:ln w="317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384" name="AutoShape 152"/>
            <p:cNvSpPr>
              <a:spLocks noChangeArrowheads="1"/>
            </p:cNvSpPr>
            <p:nvPr/>
          </p:nvSpPr>
          <p:spPr bwMode="auto">
            <a:xfrm>
              <a:off x="2352" y="3216"/>
              <a:ext cx="1248" cy="288"/>
            </a:xfrm>
            <a:prstGeom prst="hexagon">
              <a:avLst>
                <a:gd name="adj" fmla="val 131946"/>
                <a:gd name="vf" fmla="val 115470"/>
              </a:avLst>
            </a:prstGeom>
            <a:solidFill>
              <a:srgbClr val="00CCFF">
                <a:alpha val="50000"/>
              </a:srgbClr>
            </a:solidFill>
            <a:ln w="317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154"/>
          <p:cNvGrpSpPr>
            <a:grpSpLocks/>
          </p:cNvGrpSpPr>
          <p:nvPr/>
        </p:nvGrpSpPr>
        <p:grpSpPr bwMode="auto">
          <a:xfrm>
            <a:off x="3733800" y="3200400"/>
            <a:ext cx="2590800" cy="2362200"/>
            <a:chOff x="2352" y="2016"/>
            <a:chExt cx="1632" cy="1488"/>
          </a:xfrm>
        </p:grpSpPr>
        <p:sp>
          <p:nvSpPr>
            <p:cNvPr id="95387" name="AutoShape 155"/>
            <p:cNvSpPr>
              <a:spLocks noChangeArrowheads="1"/>
            </p:cNvSpPr>
            <p:nvPr/>
          </p:nvSpPr>
          <p:spPr bwMode="auto">
            <a:xfrm>
              <a:off x="2736" y="2016"/>
              <a:ext cx="1248" cy="288"/>
            </a:xfrm>
            <a:prstGeom prst="hexagon">
              <a:avLst>
                <a:gd name="adj" fmla="val 131946"/>
                <a:gd name="vf" fmla="val 115470"/>
              </a:avLst>
            </a:prstGeom>
            <a:solidFill>
              <a:srgbClr val="00CCFF">
                <a:alpha val="50000"/>
              </a:srgbClr>
            </a:solidFill>
            <a:ln w="317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388" name="AutoShape 156"/>
            <p:cNvSpPr>
              <a:spLocks noChangeArrowheads="1"/>
            </p:cNvSpPr>
            <p:nvPr/>
          </p:nvSpPr>
          <p:spPr bwMode="auto">
            <a:xfrm>
              <a:off x="2352" y="3216"/>
              <a:ext cx="1248" cy="288"/>
            </a:xfrm>
            <a:prstGeom prst="hexagon">
              <a:avLst>
                <a:gd name="adj" fmla="val 131946"/>
                <a:gd name="vf" fmla="val 115470"/>
              </a:avLst>
            </a:prstGeom>
            <a:solidFill>
              <a:srgbClr val="00CCFF">
                <a:alpha val="50000"/>
              </a:srgbClr>
            </a:solidFill>
            <a:ln w="317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157"/>
          <p:cNvGrpSpPr>
            <a:grpSpLocks/>
          </p:cNvGrpSpPr>
          <p:nvPr/>
        </p:nvGrpSpPr>
        <p:grpSpPr bwMode="auto">
          <a:xfrm>
            <a:off x="3733800" y="3200400"/>
            <a:ext cx="2590800" cy="2362200"/>
            <a:chOff x="2352" y="2016"/>
            <a:chExt cx="1632" cy="1488"/>
          </a:xfrm>
        </p:grpSpPr>
        <p:sp>
          <p:nvSpPr>
            <p:cNvPr id="95390" name="AutoShape 158"/>
            <p:cNvSpPr>
              <a:spLocks noChangeArrowheads="1"/>
            </p:cNvSpPr>
            <p:nvPr/>
          </p:nvSpPr>
          <p:spPr bwMode="auto">
            <a:xfrm>
              <a:off x="2736" y="2016"/>
              <a:ext cx="1248" cy="288"/>
            </a:xfrm>
            <a:prstGeom prst="hexagon">
              <a:avLst>
                <a:gd name="adj" fmla="val 131946"/>
                <a:gd name="vf" fmla="val 115470"/>
              </a:avLst>
            </a:prstGeom>
            <a:solidFill>
              <a:srgbClr val="00CCFF">
                <a:alpha val="50000"/>
              </a:srgbClr>
            </a:solidFill>
            <a:ln w="317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391" name="AutoShape 159"/>
            <p:cNvSpPr>
              <a:spLocks noChangeArrowheads="1"/>
            </p:cNvSpPr>
            <p:nvPr/>
          </p:nvSpPr>
          <p:spPr bwMode="auto">
            <a:xfrm>
              <a:off x="2352" y="3216"/>
              <a:ext cx="1248" cy="288"/>
            </a:xfrm>
            <a:prstGeom prst="hexagon">
              <a:avLst>
                <a:gd name="adj" fmla="val 131946"/>
                <a:gd name="vf" fmla="val 115470"/>
              </a:avLst>
            </a:prstGeom>
            <a:solidFill>
              <a:srgbClr val="00CCFF">
                <a:alpha val="50000"/>
              </a:srgbClr>
            </a:solidFill>
            <a:ln w="317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160"/>
          <p:cNvGrpSpPr>
            <a:grpSpLocks/>
          </p:cNvGrpSpPr>
          <p:nvPr/>
        </p:nvGrpSpPr>
        <p:grpSpPr bwMode="auto">
          <a:xfrm>
            <a:off x="3733800" y="3200400"/>
            <a:ext cx="2590800" cy="2362200"/>
            <a:chOff x="2352" y="2016"/>
            <a:chExt cx="1632" cy="1488"/>
          </a:xfrm>
        </p:grpSpPr>
        <p:sp>
          <p:nvSpPr>
            <p:cNvPr id="95393" name="AutoShape 161"/>
            <p:cNvSpPr>
              <a:spLocks noChangeArrowheads="1"/>
            </p:cNvSpPr>
            <p:nvPr/>
          </p:nvSpPr>
          <p:spPr bwMode="auto">
            <a:xfrm>
              <a:off x="2736" y="2016"/>
              <a:ext cx="1248" cy="288"/>
            </a:xfrm>
            <a:prstGeom prst="hexagon">
              <a:avLst>
                <a:gd name="adj" fmla="val 131946"/>
                <a:gd name="vf" fmla="val 115470"/>
              </a:avLst>
            </a:prstGeom>
            <a:solidFill>
              <a:srgbClr val="00CCFF">
                <a:alpha val="50000"/>
              </a:srgbClr>
            </a:solidFill>
            <a:ln w="317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394" name="AutoShape 162"/>
            <p:cNvSpPr>
              <a:spLocks noChangeArrowheads="1"/>
            </p:cNvSpPr>
            <p:nvPr/>
          </p:nvSpPr>
          <p:spPr bwMode="auto">
            <a:xfrm>
              <a:off x="2352" y="3216"/>
              <a:ext cx="1248" cy="288"/>
            </a:xfrm>
            <a:prstGeom prst="hexagon">
              <a:avLst>
                <a:gd name="adj" fmla="val 131946"/>
                <a:gd name="vf" fmla="val 115470"/>
              </a:avLst>
            </a:prstGeom>
            <a:solidFill>
              <a:srgbClr val="00CCFF">
                <a:alpha val="50000"/>
              </a:srgbClr>
            </a:solidFill>
            <a:ln w="317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166"/>
          <p:cNvGrpSpPr>
            <a:grpSpLocks/>
          </p:cNvGrpSpPr>
          <p:nvPr/>
        </p:nvGrpSpPr>
        <p:grpSpPr bwMode="auto">
          <a:xfrm>
            <a:off x="3733800" y="3200400"/>
            <a:ext cx="2590800" cy="2362200"/>
            <a:chOff x="2352" y="2016"/>
            <a:chExt cx="1632" cy="1488"/>
          </a:xfrm>
        </p:grpSpPr>
        <p:sp>
          <p:nvSpPr>
            <p:cNvPr id="95396" name="AutoShape 164"/>
            <p:cNvSpPr>
              <a:spLocks noChangeArrowheads="1"/>
            </p:cNvSpPr>
            <p:nvPr/>
          </p:nvSpPr>
          <p:spPr bwMode="auto">
            <a:xfrm>
              <a:off x="2736" y="2016"/>
              <a:ext cx="1248" cy="288"/>
            </a:xfrm>
            <a:prstGeom prst="hexagon">
              <a:avLst>
                <a:gd name="adj" fmla="val 131946"/>
                <a:gd name="vf" fmla="val 115470"/>
              </a:avLst>
            </a:prstGeom>
            <a:solidFill>
              <a:srgbClr val="00CCFF">
                <a:alpha val="50000"/>
              </a:srgbClr>
            </a:solidFill>
            <a:ln w="317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397" name="AutoShape 165"/>
            <p:cNvSpPr>
              <a:spLocks noChangeArrowheads="1"/>
            </p:cNvSpPr>
            <p:nvPr/>
          </p:nvSpPr>
          <p:spPr bwMode="auto">
            <a:xfrm>
              <a:off x="2352" y="3216"/>
              <a:ext cx="1248" cy="288"/>
            </a:xfrm>
            <a:prstGeom prst="hexagon">
              <a:avLst>
                <a:gd name="adj" fmla="val 131946"/>
                <a:gd name="vf" fmla="val 115470"/>
              </a:avLst>
            </a:prstGeom>
            <a:solidFill>
              <a:srgbClr val="00CCFF">
                <a:alpha val="50000"/>
              </a:srgbClr>
            </a:solidFill>
            <a:ln w="317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5399" name="AutoShape 16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8200" y="6324600"/>
            <a:ext cx="433388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1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3810000" y="3124200"/>
            <a:ext cx="1066800" cy="2286000"/>
            <a:chOff x="3312" y="2111"/>
            <a:chExt cx="624" cy="1440"/>
          </a:xfrm>
        </p:grpSpPr>
        <p:sp>
          <p:nvSpPr>
            <p:cNvPr id="109618" name="Rectangle 50"/>
            <p:cNvSpPr>
              <a:spLocks noChangeArrowheads="1"/>
            </p:cNvSpPr>
            <p:nvPr/>
          </p:nvSpPr>
          <p:spPr bwMode="auto">
            <a:xfrm rot="1026418">
              <a:off x="3483" y="2301"/>
              <a:ext cx="288" cy="1059"/>
            </a:xfrm>
            <a:prstGeom prst="rect">
              <a:avLst/>
            </a:prstGeom>
            <a:solidFill>
              <a:srgbClr val="7BCEEB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619" name="AutoShape 51"/>
            <p:cNvSpPr>
              <a:spLocks noChangeArrowheads="1"/>
            </p:cNvSpPr>
            <p:nvPr/>
          </p:nvSpPr>
          <p:spPr bwMode="auto">
            <a:xfrm rot="1170550" flipH="1">
              <a:off x="3697" y="2111"/>
              <a:ext cx="239" cy="241"/>
            </a:xfrm>
            <a:prstGeom prst="rtTriangle">
              <a:avLst/>
            </a:prstGeom>
            <a:solidFill>
              <a:srgbClr val="7BCEEB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620" name="AutoShape 52"/>
            <p:cNvSpPr>
              <a:spLocks noChangeArrowheads="1"/>
            </p:cNvSpPr>
            <p:nvPr/>
          </p:nvSpPr>
          <p:spPr bwMode="auto">
            <a:xfrm rot="-4079656" flipH="1" flipV="1">
              <a:off x="3313" y="3311"/>
              <a:ext cx="239" cy="241"/>
            </a:xfrm>
            <a:prstGeom prst="rtTriangle">
              <a:avLst/>
            </a:prstGeom>
            <a:solidFill>
              <a:srgbClr val="7BCEEB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9612" name="Rectangle 44"/>
          <p:cNvSpPr>
            <a:spLocks noChangeArrowheads="1"/>
          </p:cNvSpPr>
          <p:nvPr/>
        </p:nvSpPr>
        <p:spPr bwMode="auto">
          <a:xfrm rot="1080000">
            <a:off x="5489575" y="3252788"/>
            <a:ext cx="533400" cy="1990725"/>
          </a:xfrm>
          <a:prstGeom prst="rect">
            <a:avLst/>
          </a:prstGeom>
          <a:solidFill>
            <a:srgbClr val="7BCEEB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050" y="908050"/>
            <a:ext cx="5832475" cy="708025"/>
          </a:xfrm>
        </p:spPr>
        <p:txBody>
          <a:bodyPr/>
          <a:lstStyle/>
          <a:p>
            <a:pPr algn="ctr"/>
            <a:r>
              <a:rPr lang="ru-RU" sz="4400" i="1" u="sng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Боковые грани</a:t>
            </a:r>
          </a:p>
        </p:txBody>
      </p:sp>
      <p:sp>
        <p:nvSpPr>
          <p:cNvPr id="109603" name="Line 35"/>
          <p:cNvSpPr>
            <a:spLocks noChangeShapeType="1"/>
          </p:cNvSpPr>
          <p:nvPr/>
        </p:nvSpPr>
        <p:spPr bwMode="auto">
          <a:xfrm flipV="1">
            <a:off x="4343400" y="3200400"/>
            <a:ext cx="609600" cy="22860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9608" name="Line 40"/>
          <p:cNvSpPr>
            <a:spLocks noChangeShapeType="1"/>
          </p:cNvSpPr>
          <p:nvPr/>
        </p:nvSpPr>
        <p:spPr bwMode="auto">
          <a:xfrm flipV="1">
            <a:off x="3733800" y="5105400"/>
            <a:ext cx="609600" cy="228600"/>
          </a:xfrm>
          <a:prstGeom prst="line">
            <a:avLst/>
          </a:prstGeom>
          <a:noFill/>
          <a:ln w="3175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9610" name="Line 42"/>
          <p:cNvSpPr>
            <a:spLocks noChangeShapeType="1"/>
          </p:cNvSpPr>
          <p:nvPr/>
        </p:nvSpPr>
        <p:spPr bwMode="auto">
          <a:xfrm>
            <a:off x="5181600" y="5105400"/>
            <a:ext cx="533400" cy="228600"/>
          </a:xfrm>
          <a:prstGeom prst="line">
            <a:avLst/>
          </a:prstGeom>
          <a:noFill/>
          <a:ln w="3175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grpSp>
        <p:nvGrpSpPr>
          <p:cNvPr id="3" name="Group 69"/>
          <p:cNvGrpSpPr>
            <a:grpSpLocks/>
          </p:cNvGrpSpPr>
          <p:nvPr/>
        </p:nvGrpSpPr>
        <p:grpSpPr bwMode="auto">
          <a:xfrm>
            <a:off x="4419600" y="3048000"/>
            <a:ext cx="1371600" cy="2098675"/>
            <a:chOff x="2784" y="1908"/>
            <a:chExt cx="864" cy="1322"/>
          </a:xfrm>
        </p:grpSpPr>
        <p:sp>
          <p:nvSpPr>
            <p:cNvPr id="109626" name="Rectangle 58"/>
            <p:cNvSpPr>
              <a:spLocks noChangeArrowheads="1"/>
            </p:cNvSpPr>
            <p:nvPr/>
          </p:nvSpPr>
          <p:spPr bwMode="auto">
            <a:xfrm rot="1020847">
              <a:off x="2928" y="2075"/>
              <a:ext cx="532" cy="1103"/>
            </a:xfrm>
            <a:prstGeom prst="rect">
              <a:avLst/>
            </a:prstGeom>
            <a:solidFill>
              <a:srgbClr val="7BCEEB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627" name="AutoShape 59"/>
            <p:cNvSpPr>
              <a:spLocks noChangeArrowheads="1"/>
            </p:cNvSpPr>
            <p:nvPr/>
          </p:nvSpPr>
          <p:spPr bwMode="auto">
            <a:xfrm>
              <a:off x="2784" y="2976"/>
              <a:ext cx="482" cy="254"/>
            </a:xfrm>
            <a:prstGeom prst="rtTriangle">
              <a:avLst/>
            </a:prstGeom>
            <a:solidFill>
              <a:srgbClr val="7BCEEB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628" name="AutoShape 60"/>
            <p:cNvSpPr>
              <a:spLocks noChangeArrowheads="1"/>
            </p:cNvSpPr>
            <p:nvPr/>
          </p:nvSpPr>
          <p:spPr bwMode="auto">
            <a:xfrm rot="11849075" flipV="1">
              <a:off x="3072" y="1908"/>
              <a:ext cx="576" cy="195"/>
            </a:xfrm>
            <a:prstGeom prst="rtTriangle">
              <a:avLst/>
            </a:prstGeom>
            <a:solidFill>
              <a:srgbClr val="7BCEEB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5257800" y="3352800"/>
            <a:ext cx="990600" cy="2286000"/>
            <a:chOff x="3312" y="2111"/>
            <a:chExt cx="624" cy="1440"/>
          </a:xfrm>
        </p:grpSpPr>
        <p:sp>
          <p:nvSpPr>
            <p:cNvPr id="109614" name="Rectangle 46"/>
            <p:cNvSpPr>
              <a:spLocks noChangeArrowheads="1"/>
            </p:cNvSpPr>
            <p:nvPr/>
          </p:nvSpPr>
          <p:spPr bwMode="auto">
            <a:xfrm rot="1026418">
              <a:off x="3483" y="2301"/>
              <a:ext cx="288" cy="1059"/>
            </a:xfrm>
            <a:prstGeom prst="rect">
              <a:avLst/>
            </a:prstGeom>
            <a:solidFill>
              <a:srgbClr val="00CC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615" name="AutoShape 47"/>
            <p:cNvSpPr>
              <a:spLocks noChangeArrowheads="1"/>
            </p:cNvSpPr>
            <p:nvPr/>
          </p:nvSpPr>
          <p:spPr bwMode="auto">
            <a:xfrm rot="1170550" flipH="1">
              <a:off x="3697" y="2111"/>
              <a:ext cx="239" cy="241"/>
            </a:xfrm>
            <a:prstGeom prst="rtTriangle">
              <a:avLst/>
            </a:prstGeom>
            <a:solidFill>
              <a:srgbClr val="00CC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616" name="AutoShape 48"/>
            <p:cNvSpPr>
              <a:spLocks noChangeArrowheads="1"/>
            </p:cNvSpPr>
            <p:nvPr/>
          </p:nvSpPr>
          <p:spPr bwMode="auto">
            <a:xfrm rot="-4079656" flipH="1" flipV="1">
              <a:off x="3313" y="3311"/>
              <a:ext cx="239" cy="241"/>
            </a:xfrm>
            <a:prstGeom prst="rtTriangle">
              <a:avLst/>
            </a:prstGeom>
            <a:solidFill>
              <a:srgbClr val="00CC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9600" name="Line 32"/>
          <p:cNvSpPr>
            <a:spLocks noChangeShapeType="1"/>
          </p:cNvSpPr>
          <p:nvPr/>
        </p:nvSpPr>
        <p:spPr bwMode="auto">
          <a:xfrm>
            <a:off x="4343400" y="3429000"/>
            <a:ext cx="685800" cy="22860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9607" name="Line 39"/>
          <p:cNvSpPr>
            <a:spLocks noChangeShapeType="1"/>
          </p:cNvSpPr>
          <p:nvPr/>
        </p:nvSpPr>
        <p:spPr bwMode="auto">
          <a:xfrm>
            <a:off x="5029200" y="3657600"/>
            <a:ext cx="762000" cy="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9604" name="Line 36"/>
          <p:cNvSpPr>
            <a:spLocks noChangeShapeType="1"/>
          </p:cNvSpPr>
          <p:nvPr/>
        </p:nvSpPr>
        <p:spPr bwMode="auto">
          <a:xfrm>
            <a:off x="4953000" y="3200400"/>
            <a:ext cx="838200" cy="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9605" name="Line 37"/>
          <p:cNvSpPr>
            <a:spLocks noChangeShapeType="1"/>
          </p:cNvSpPr>
          <p:nvPr/>
        </p:nvSpPr>
        <p:spPr bwMode="auto">
          <a:xfrm>
            <a:off x="5791200" y="3200400"/>
            <a:ext cx="533400" cy="22860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9606" name="Line 38"/>
          <p:cNvSpPr>
            <a:spLocks noChangeShapeType="1"/>
          </p:cNvSpPr>
          <p:nvPr/>
        </p:nvSpPr>
        <p:spPr bwMode="auto">
          <a:xfrm flipV="1">
            <a:off x="5791200" y="3429000"/>
            <a:ext cx="533400" cy="22860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9599" name="Line 31"/>
          <p:cNvSpPr>
            <a:spLocks noChangeShapeType="1"/>
          </p:cNvSpPr>
          <p:nvPr/>
        </p:nvSpPr>
        <p:spPr bwMode="auto">
          <a:xfrm>
            <a:off x="3733800" y="5334000"/>
            <a:ext cx="685800" cy="22860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9602" name="Line 34"/>
          <p:cNvSpPr>
            <a:spLocks noChangeShapeType="1"/>
          </p:cNvSpPr>
          <p:nvPr/>
        </p:nvSpPr>
        <p:spPr bwMode="auto">
          <a:xfrm flipV="1">
            <a:off x="5181600" y="5334000"/>
            <a:ext cx="533400" cy="22860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9601" name="Line 33"/>
          <p:cNvSpPr>
            <a:spLocks noChangeShapeType="1"/>
          </p:cNvSpPr>
          <p:nvPr/>
        </p:nvSpPr>
        <p:spPr bwMode="auto">
          <a:xfrm>
            <a:off x="4419600" y="5562600"/>
            <a:ext cx="762000" cy="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09609" name="Line 41"/>
          <p:cNvSpPr>
            <a:spLocks noChangeShapeType="1"/>
          </p:cNvSpPr>
          <p:nvPr/>
        </p:nvSpPr>
        <p:spPr bwMode="auto">
          <a:xfrm>
            <a:off x="4343400" y="5105400"/>
            <a:ext cx="838200" cy="0"/>
          </a:xfrm>
          <a:prstGeom prst="line">
            <a:avLst/>
          </a:prstGeom>
          <a:noFill/>
          <a:ln w="3175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grpSp>
        <p:nvGrpSpPr>
          <p:cNvPr id="5" name="Group 68"/>
          <p:cNvGrpSpPr>
            <a:grpSpLocks/>
          </p:cNvGrpSpPr>
          <p:nvPr/>
        </p:nvGrpSpPr>
        <p:grpSpPr bwMode="auto">
          <a:xfrm>
            <a:off x="4495800" y="3505200"/>
            <a:ext cx="1304925" cy="2055813"/>
            <a:chOff x="4176" y="2353"/>
            <a:chExt cx="870" cy="1295"/>
          </a:xfrm>
        </p:grpSpPr>
        <p:sp>
          <p:nvSpPr>
            <p:cNvPr id="109622" name="Rectangle 54"/>
            <p:cNvSpPr>
              <a:spLocks noChangeArrowheads="1"/>
            </p:cNvSpPr>
            <p:nvPr/>
          </p:nvSpPr>
          <p:spPr bwMode="auto">
            <a:xfrm rot="1020847">
              <a:off x="4320" y="2496"/>
              <a:ext cx="510" cy="1096"/>
            </a:xfrm>
            <a:prstGeom prst="rect">
              <a:avLst/>
            </a:prstGeom>
            <a:solidFill>
              <a:srgbClr val="00CC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623" name="AutoShape 55"/>
            <p:cNvSpPr>
              <a:spLocks noChangeArrowheads="1"/>
            </p:cNvSpPr>
            <p:nvPr/>
          </p:nvSpPr>
          <p:spPr bwMode="auto">
            <a:xfrm>
              <a:off x="4176" y="3408"/>
              <a:ext cx="480" cy="240"/>
            </a:xfrm>
            <a:prstGeom prst="rtTriangle">
              <a:avLst/>
            </a:prstGeom>
            <a:solidFill>
              <a:srgbClr val="00CC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624" name="AutoShape 56"/>
            <p:cNvSpPr>
              <a:spLocks noChangeArrowheads="1"/>
            </p:cNvSpPr>
            <p:nvPr/>
          </p:nvSpPr>
          <p:spPr bwMode="auto">
            <a:xfrm rot="11849075" flipV="1">
              <a:off x="4466" y="2353"/>
              <a:ext cx="580" cy="183"/>
            </a:xfrm>
            <a:prstGeom prst="rtTriangle">
              <a:avLst/>
            </a:prstGeom>
            <a:solidFill>
              <a:srgbClr val="00CC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9611" name="Rectangle 43"/>
          <p:cNvSpPr>
            <a:spLocks noChangeArrowheads="1"/>
          </p:cNvSpPr>
          <p:nvPr/>
        </p:nvSpPr>
        <p:spPr bwMode="auto">
          <a:xfrm rot="1080000">
            <a:off x="4038600" y="3505200"/>
            <a:ext cx="682625" cy="1990725"/>
          </a:xfrm>
          <a:prstGeom prst="rect">
            <a:avLst/>
          </a:prstGeom>
          <a:solidFill>
            <a:srgbClr val="00CC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3413125" y="2757488"/>
            <a:ext cx="3422650" cy="3216275"/>
            <a:chOff x="2150" y="1737"/>
            <a:chExt cx="2156" cy="2026"/>
          </a:xfrm>
        </p:grpSpPr>
        <p:sp>
          <p:nvSpPr>
            <p:cNvPr id="109573" name="Line 5"/>
            <p:cNvSpPr>
              <a:spLocks noChangeShapeType="1"/>
            </p:cNvSpPr>
            <p:nvPr/>
          </p:nvSpPr>
          <p:spPr bwMode="auto">
            <a:xfrm flipH="1">
              <a:off x="2640" y="2160"/>
              <a:ext cx="96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9574" name="Line 6"/>
            <p:cNvSpPr>
              <a:spLocks noChangeShapeType="1"/>
            </p:cNvSpPr>
            <p:nvPr/>
          </p:nvSpPr>
          <p:spPr bwMode="auto">
            <a:xfrm flipH="1">
              <a:off x="2352" y="2448"/>
              <a:ext cx="288" cy="91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9575" name="Line 7"/>
            <p:cNvSpPr>
              <a:spLocks noChangeShapeType="1"/>
            </p:cNvSpPr>
            <p:nvPr/>
          </p:nvSpPr>
          <p:spPr bwMode="auto">
            <a:xfrm flipH="1">
              <a:off x="3120" y="2304"/>
              <a:ext cx="48" cy="1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9576" name="Line 8"/>
            <p:cNvSpPr>
              <a:spLocks noChangeShapeType="1"/>
            </p:cNvSpPr>
            <p:nvPr/>
          </p:nvSpPr>
          <p:spPr bwMode="auto">
            <a:xfrm flipH="1">
              <a:off x="2784" y="2448"/>
              <a:ext cx="336" cy="105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9577" name="Line 9"/>
            <p:cNvSpPr>
              <a:spLocks noChangeShapeType="1"/>
            </p:cNvSpPr>
            <p:nvPr/>
          </p:nvSpPr>
          <p:spPr bwMode="auto">
            <a:xfrm flipH="1">
              <a:off x="3600" y="2304"/>
              <a:ext cx="48" cy="1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9578" name="Line 10"/>
            <p:cNvSpPr>
              <a:spLocks noChangeShapeType="1"/>
            </p:cNvSpPr>
            <p:nvPr/>
          </p:nvSpPr>
          <p:spPr bwMode="auto">
            <a:xfrm flipH="1">
              <a:off x="3264" y="2448"/>
              <a:ext cx="336" cy="105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9579" name="Line 11"/>
            <p:cNvSpPr>
              <a:spLocks noChangeShapeType="1"/>
            </p:cNvSpPr>
            <p:nvPr/>
          </p:nvSpPr>
          <p:spPr bwMode="auto">
            <a:xfrm flipH="1">
              <a:off x="3888" y="2160"/>
              <a:ext cx="96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9580" name="Line 12"/>
            <p:cNvSpPr>
              <a:spLocks noChangeShapeType="1"/>
            </p:cNvSpPr>
            <p:nvPr/>
          </p:nvSpPr>
          <p:spPr bwMode="auto">
            <a:xfrm flipH="1">
              <a:off x="3600" y="2448"/>
              <a:ext cx="288" cy="91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9581" name="Text Box 13"/>
            <p:cNvSpPr txBox="1">
              <a:spLocks noChangeArrowheads="1"/>
            </p:cNvSpPr>
            <p:nvPr/>
          </p:nvSpPr>
          <p:spPr bwMode="auto">
            <a:xfrm>
              <a:off x="2438" y="1977"/>
              <a:ext cx="2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</a:t>
              </a:r>
              <a:r>
                <a:rPr lang="en-US" b="1" baseline="-20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09582" name="Text Box 14"/>
            <p:cNvSpPr txBox="1">
              <a:spLocks noChangeArrowheads="1"/>
            </p:cNvSpPr>
            <p:nvPr/>
          </p:nvSpPr>
          <p:spPr bwMode="auto">
            <a:xfrm>
              <a:off x="3206" y="2265"/>
              <a:ext cx="27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</a:t>
              </a:r>
              <a:r>
                <a:rPr lang="en-US" b="1" baseline="-20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09583" name="Text Box 15"/>
            <p:cNvSpPr txBox="1">
              <a:spLocks noChangeArrowheads="1"/>
            </p:cNvSpPr>
            <p:nvPr/>
          </p:nvSpPr>
          <p:spPr bwMode="auto">
            <a:xfrm>
              <a:off x="3638" y="2265"/>
              <a:ext cx="2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</a:t>
              </a:r>
              <a:r>
                <a:rPr lang="en-US" b="1" baseline="-20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09584" name="Text Box 16"/>
            <p:cNvSpPr txBox="1">
              <a:spLocks noChangeArrowheads="1"/>
            </p:cNvSpPr>
            <p:nvPr/>
          </p:nvSpPr>
          <p:spPr bwMode="auto">
            <a:xfrm>
              <a:off x="4022" y="1977"/>
              <a:ext cx="2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</a:t>
              </a:r>
              <a:r>
                <a:rPr lang="en-US" b="1" baseline="-20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09585" name="Text Box 17"/>
            <p:cNvSpPr txBox="1">
              <a:spLocks noChangeArrowheads="1"/>
            </p:cNvSpPr>
            <p:nvPr/>
          </p:nvSpPr>
          <p:spPr bwMode="auto">
            <a:xfrm>
              <a:off x="3638" y="1737"/>
              <a:ext cx="27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</a:t>
              </a:r>
              <a:r>
                <a:rPr lang="en-US" b="1" baseline="-20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09586" name="Text Box 18"/>
            <p:cNvSpPr txBox="1">
              <a:spLocks noChangeArrowheads="1"/>
            </p:cNvSpPr>
            <p:nvPr/>
          </p:nvSpPr>
          <p:spPr bwMode="auto">
            <a:xfrm>
              <a:off x="3110" y="1737"/>
              <a:ext cx="26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</a:t>
              </a:r>
              <a:r>
                <a:rPr lang="en-US" b="1" baseline="-20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09587" name="Text Box 19"/>
            <p:cNvSpPr txBox="1">
              <a:spLocks noChangeArrowheads="1"/>
            </p:cNvSpPr>
            <p:nvPr/>
          </p:nvSpPr>
          <p:spPr bwMode="auto">
            <a:xfrm>
              <a:off x="2150" y="3321"/>
              <a:ext cx="2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09588" name="Text Box 20"/>
            <p:cNvSpPr txBox="1">
              <a:spLocks noChangeArrowheads="1"/>
            </p:cNvSpPr>
            <p:nvPr/>
          </p:nvSpPr>
          <p:spPr bwMode="auto">
            <a:xfrm>
              <a:off x="2726" y="3513"/>
              <a:ext cx="22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09589" name="Text Box 21"/>
            <p:cNvSpPr txBox="1">
              <a:spLocks noChangeArrowheads="1"/>
            </p:cNvSpPr>
            <p:nvPr/>
          </p:nvSpPr>
          <p:spPr bwMode="auto">
            <a:xfrm>
              <a:off x="3302" y="3465"/>
              <a:ext cx="2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09590" name="Text Box 22"/>
            <p:cNvSpPr txBox="1">
              <a:spLocks noChangeArrowheads="1"/>
            </p:cNvSpPr>
            <p:nvPr/>
          </p:nvSpPr>
          <p:spPr bwMode="auto">
            <a:xfrm>
              <a:off x="3638" y="3273"/>
              <a:ext cx="2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09591" name="Text Box 23"/>
            <p:cNvSpPr txBox="1">
              <a:spLocks noChangeArrowheads="1"/>
            </p:cNvSpPr>
            <p:nvPr/>
          </p:nvSpPr>
          <p:spPr bwMode="auto">
            <a:xfrm>
              <a:off x="3062" y="2937"/>
              <a:ext cx="22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09592" name="Text Box 24"/>
            <p:cNvSpPr txBox="1">
              <a:spLocks noChangeArrowheads="1"/>
            </p:cNvSpPr>
            <p:nvPr/>
          </p:nvSpPr>
          <p:spPr bwMode="auto">
            <a:xfrm>
              <a:off x="2534" y="2985"/>
              <a:ext cx="21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pSp>
          <p:nvGrpSpPr>
            <p:cNvPr id="7" name="Group 25"/>
            <p:cNvGrpSpPr>
              <a:grpSpLocks/>
            </p:cNvGrpSpPr>
            <p:nvPr/>
          </p:nvGrpSpPr>
          <p:grpSpPr bwMode="auto">
            <a:xfrm>
              <a:off x="2736" y="2016"/>
              <a:ext cx="384" cy="1200"/>
              <a:chOff x="2736" y="2016"/>
              <a:chExt cx="384" cy="1200"/>
            </a:xfrm>
          </p:grpSpPr>
          <p:sp>
            <p:nvSpPr>
              <p:cNvPr id="109594" name="Line 26"/>
              <p:cNvSpPr>
                <a:spLocks noChangeShapeType="1"/>
              </p:cNvSpPr>
              <p:nvPr/>
            </p:nvSpPr>
            <p:spPr bwMode="auto">
              <a:xfrm flipH="1">
                <a:off x="2976" y="2016"/>
                <a:ext cx="144" cy="43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09595" name="Line 27"/>
              <p:cNvSpPr>
                <a:spLocks noChangeShapeType="1"/>
              </p:cNvSpPr>
              <p:nvPr/>
            </p:nvSpPr>
            <p:spPr bwMode="auto">
              <a:xfrm flipH="1">
                <a:off x="2736" y="2448"/>
                <a:ext cx="240" cy="768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8" name="Group 28"/>
            <p:cNvGrpSpPr>
              <a:grpSpLocks/>
            </p:cNvGrpSpPr>
            <p:nvPr/>
          </p:nvGrpSpPr>
          <p:grpSpPr bwMode="auto">
            <a:xfrm>
              <a:off x="3264" y="2016"/>
              <a:ext cx="384" cy="1200"/>
              <a:chOff x="2736" y="2016"/>
              <a:chExt cx="384" cy="1200"/>
            </a:xfrm>
          </p:grpSpPr>
          <p:sp>
            <p:nvSpPr>
              <p:cNvPr id="109597" name="Line 29"/>
              <p:cNvSpPr>
                <a:spLocks noChangeShapeType="1"/>
              </p:cNvSpPr>
              <p:nvPr/>
            </p:nvSpPr>
            <p:spPr bwMode="auto">
              <a:xfrm flipH="1">
                <a:off x="2976" y="2016"/>
                <a:ext cx="144" cy="43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09598" name="Line 30"/>
              <p:cNvSpPr>
                <a:spLocks noChangeShapeType="1"/>
              </p:cNvSpPr>
              <p:nvPr/>
            </p:nvSpPr>
            <p:spPr bwMode="auto">
              <a:xfrm flipH="1">
                <a:off x="2736" y="2448"/>
                <a:ext cx="240" cy="768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sp>
        <p:nvSpPr>
          <p:cNvPr id="109638" name="AutoShape 7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8200" y="6324600"/>
            <a:ext cx="433388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9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9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9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9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612" grpId="0" animBg="1"/>
      <p:bldP spid="1096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7E39"/>
                </a:solidFill>
              </a:rPr>
              <a:t>Пирамида</a:t>
            </a:r>
            <a:endParaRPr lang="ru-RU" u="sng" dirty="0">
              <a:solidFill>
                <a:srgbClr val="007E39"/>
              </a:solidFill>
            </a:endParaRPr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357158" y="1000108"/>
            <a:ext cx="2882746" cy="3125850"/>
            <a:chOff x="336" y="192"/>
            <a:chExt cx="2546" cy="3091"/>
          </a:xfrm>
        </p:grpSpPr>
        <p:sp>
          <p:nvSpPr>
            <p:cNvPr id="4" name="AutoShape 5"/>
            <p:cNvSpPr>
              <a:spLocks noChangeArrowheads="1"/>
            </p:cNvSpPr>
            <p:nvPr/>
          </p:nvSpPr>
          <p:spPr bwMode="auto">
            <a:xfrm rot="19863781">
              <a:off x="1464" y="432"/>
              <a:ext cx="952" cy="2268"/>
            </a:xfrm>
            <a:prstGeom prst="triangle">
              <a:avLst>
                <a:gd name="adj" fmla="val 5000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 flipV="1">
              <a:off x="432" y="2346"/>
              <a:ext cx="245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872" y="2766"/>
              <a:ext cx="163" cy="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 sz="2800" b="1" dirty="0">
                <a:latin typeface="Times New Roman" pitchFamily="18" charset="0"/>
              </a:endParaRPr>
            </a:p>
          </p:txBody>
        </p:sp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336" y="2430"/>
              <a:ext cx="163" cy="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 sz="2800" b="1" dirty="0">
                <a:latin typeface="Times New Roman" pitchFamily="18" charset="0"/>
              </a:endParaRPr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1273" y="240"/>
              <a:ext cx="163" cy="1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 sz="3200" b="1" dirty="0">
                <a:latin typeface="Times New Roman" pitchFamily="18" charset="0"/>
              </a:endParaRPr>
            </a:p>
            <a:p>
              <a:endParaRPr lang="ru-RU" sz="3200" b="1" dirty="0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0" name="Text Box 11"/>
            <p:cNvSpPr txBox="1">
              <a:spLocks noChangeArrowheads="1"/>
            </p:cNvSpPr>
            <p:nvPr/>
          </p:nvSpPr>
          <p:spPr bwMode="auto">
            <a:xfrm>
              <a:off x="1321" y="192"/>
              <a:ext cx="11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 sz="2800" b="1">
                <a:latin typeface="Arial" charset="0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432" y="552"/>
              <a:ext cx="1608" cy="2240"/>
            </a:xfrm>
            <a:custGeom>
              <a:avLst/>
              <a:gdLst>
                <a:gd name="T0" fmla="*/ 1608 w 1608"/>
                <a:gd name="T1" fmla="*/ 2240 h 2240"/>
                <a:gd name="T2" fmla="*/ 984 w 1608"/>
                <a:gd name="T3" fmla="*/ 0 h 2240"/>
                <a:gd name="T4" fmla="*/ 0 w 1608"/>
                <a:gd name="T5" fmla="*/ 1800 h 2240"/>
                <a:gd name="T6" fmla="*/ 1608 w 1608"/>
                <a:gd name="T7" fmla="*/ 2240 h 22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08"/>
                <a:gd name="T13" fmla="*/ 0 h 2240"/>
                <a:gd name="T14" fmla="*/ 1608 w 1608"/>
                <a:gd name="T15" fmla="*/ 2240 h 22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08" h="2240">
                  <a:moveTo>
                    <a:pt x="1608" y="2240"/>
                  </a:moveTo>
                  <a:lnTo>
                    <a:pt x="984" y="0"/>
                  </a:lnTo>
                  <a:lnTo>
                    <a:pt x="0" y="1800"/>
                  </a:lnTo>
                  <a:lnTo>
                    <a:pt x="1608" y="2240"/>
                  </a:lnTo>
                  <a:close/>
                </a:path>
              </a:pathLst>
            </a:custGeom>
            <a:solidFill>
              <a:schemeClr val="accent2">
                <a:alpha val="5098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" name="Group 16"/>
          <p:cNvGrpSpPr>
            <a:grpSpLocks/>
          </p:cNvGrpSpPr>
          <p:nvPr/>
        </p:nvGrpSpPr>
        <p:grpSpPr bwMode="auto">
          <a:xfrm>
            <a:off x="5715008" y="1142984"/>
            <a:ext cx="2695564" cy="2432059"/>
            <a:chOff x="2784" y="1256"/>
            <a:chExt cx="2880" cy="2488"/>
          </a:xfrm>
        </p:grpSpPr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784" y="2920"/>
              <a:ext cx="2880" cy="776"/>
            </a:xfrm>
            <a:custGeom>
              <a:avLst/>
              <a:gdLst>
                <a:gd name="T0" fmla="*/ 2880 w 2880"/>
                <a:gd name="T1" fmla="*/ 8 h 776"/>
                <a:gd name="T2" fmla="*/ 928 w 2880"/>
                <a:gd name="T3" fmla="*/ 0 h 776"/>
                <a:gd name="T4" fmla="*/ 0 w 2880"/>
                <a:gd name="T5" fmla="*/ 776 h 776"/>
                <a:gd name="T6" fmla="*/ 0 60000 65536"/>
                <a:gd name="T7" fmla="*/ 0 60000 65536"/>
                <a:gd name="T8" fmla="*/ 0 60000 65536"/>
                <a:gd name="T9" fmla="*/ 0 w 2880"/>
                <a:gd name="T10" fmla="*/ 0 h 776"/>
                <a:gd name="T11" fmla="*/ 2880 w 2880"/>
                <a:gd name="T12" fmla="*/ 776 h 7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0" h="776">
                  <a:moveTo>
                    <a:pt x="2880" y="8"/>
                  </a:moveTo>
                  <a:lnTo>
                    <a:pt x="928" y="0"/>
                  </a:lnTo>
                  <a:lnTo>
                    <a:pt x="0" y="776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3696" y="1270"/>
              <a:ext cx="512" cy="1658"/>
            </a:xfrm>
            <a:custGeom>
              <a:avLst/>
              <a:gdLst>
                <a:gd name="T0" fmla="*/ 0 w 512"/>
                <a:gd name="T1" fmla="*/ 1658 h 1658"/>
                <a:gd name="T2" fmla="*/ 512 w 512"/>
                <a:gd name="T3" fmla="*/ 0 h 1658"/>
                <a:gd name="T4" fmla="*/ 0 60000 65536"/>
                <a:gd name="T5" fmla="*/ 0 60000 65536"/>
                <a:gd name="T6" fmla="*/ 0 w 512"/>
                <a:gd name="T7" fmla="*/ 0 h 1658"/>
                <a:gd name="T8" fmla="*/ 512 w 512"/>
                <a:gd name="T9" fmla="*/ 1658 h 165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12" h="1658">
                  <a:moveTo>
                    <a:pt x="0" y="1658"/>
                  </a:moveTo>
                  <a:lnTo>
                    <a:pt x="512" y="0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784" y="1256"/>
              <a:ext cx="2880" cy="2488"/>
            </a:xfrm>
            <a:custGeom>
              <a:avLst/>
              <a:gdLst>
                <a:gd name="T0" fmla="*/ 1424 w 2880"/>
                <a:gd name="T1" fmla="*/ 2 h 2488"/>
                <a:gd name="T2" fmla="*/ 0 w 2880"/>
                <a:gd name="T3" fmla="*/ 2440 h 2488"/>
                <a:gd name="T4" fmla="*/ 2112 w 2880"/>
                <a:gd name="T5" fmla="*/ 2488 h 2488"/>
                <a:gd name="T6" fmla="*/ 2112 w 2880"/>
                <a:gd name="T7" fmla="*/ 2480 h 2488"/>
                <a:gd name="T8" fmla="*/ 2112 w 2880"/>
                <a:gd name="T9" fmla="*/ 2464 h 2488"/>
                <a:gd name="T10" fmla="*/ 1424 w 2880"/>
                <a:gd name="T11" fmla="*/ 0 h 2488"/>
                <a:gd name="T12" fmla="*/ 2880 w 2880"/>
                <a:gd name="T13" fmla="*/ 1672 h 2488"/>
                <a:gd name="T14" fmla="*/ 2112 w 2880"/>
                <a:gd name="T15" fmla="*/ 2480 h 2488"/>
                <a:gd name="T16" fmla="*/ 2112 w 2880"/>
                <a:gd name="T17" fmla="*/ 2464 h 2488"/>
                <a:gd name="T18" fmla="*/ 2112 w 2880"/>
                <a:gd name="T19" fmla="*/ 2488 h 24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80"/>
                <a:gd name="T31" fmla="*/ 0 h 2488"/>
                <a:gd name="T32" fmla="*/ 2880 w 2880"/>
                <a:gd name="T33" fmla="*/ 2488 h 24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80" h="2488">
                  <a:moveTo>
                    <a:pt x="1424" y="2"/>
                  </a:moveTo>
                  <a:lnTo>
                    <a:pt x="0" y="2440"/>
                  </a:lnTo>
                  <a:lnTo>
                    <a:pt x="2112" y="2488"/>
                  </a:lnTo>
                  <a:lnTo>
                    <a:pt x="2112" y="2480"/>
                  </a:lnTo>
                  <a:lnTo>
                    <a:pt x="2112" y="2464"/>
                  </a:lnTo>
                  <a:lnTo>
                    <a:pt x="1424" y="0"/>
                  </a:lnTo>
                  <a:lnTo>
                    <a:pt x="2880" y="1672"/>
                  </a:lnTo>
                  <a:lnTo>
                    <a:pt x="2112" y="2480"/>
                  </a:lnTo>
                  <a:lnTo>
                    <a:pt x="2112" y="2464"/>
                  </a:lnTo>
                  <a:lnTo>
                    <a:pt x="2112" y="2488"/>
                  </a:lnTo>
                </a:path>
              </a:pathLst>
            </a:custGeom>
            <a:solidFill>
              <a:srgbClr val="33CCFF">
                <a:alpha val="3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2428860" y="3500438"/>
            <a:ext cx="3714776" cy="2668586"/>
            <a:chOff x="2428860" y="3500438"/>
            <a:chExt cx="3714776" cy="2668586"/>
          </a:xfrm>
        </p:grpSpPr>
        <p:grpSp>
          <p:nvGrpSpPr>
            <p:cNvPr id="42" name="Группа 41"/>
            <p:cNvGrpSpPr/>
            <p:nvPr/>
          </p:nvGrpSpPr>
          <p:grpSpPr>
            <a:xfrm>
              <a:off x="2428860" y="3500438"/>
              <a:ext cx="3714776" cy="2668586"/>
              <a:chOff x="2428860" y="3500438"/>
              <a:chExt cx="3714776" cy="2668586"/>
            </a:xfrm>
          </p:grpSpPr>
          <p:grpSp>
            <p:nvGrpSpPr>
              <p:cNvPr id="17" name="Группа 26"/>
              <p:cNvGrpSpPr>
                <a:grpSpLocks/>
              </p:cNvGrpSpPr>
              <p:nvPr/>
            </p:nvGrpSpPr>
            <p:grpSpPr bwMode="auto">
              <a:xfrm>
                <a:off x="2428860" y="3500438"/>
                <a:ext cx="3681418" cy="2668586"/>
                <a:chOff x="3962400" y="2057400"/>
                <a:chExt cx="4292600" cy="4254500"/>
              </a:xfrm>
            </p:grpSpPr>
            <p:sp>
              <p:nvSpPr>
                <p:cNvPr id="18" name="Freeform 25"/>
                <p:cNvSpPr>
                  <a:spLocks/>
                </p:cNvSpPr>
                <p:nvPr/>
              </p:nvSpPr>
              <p:spPr bwMode="auto">
                <a:xfrm>
                  <a:off x="3962400" y="2095500"/>
                  <a:ext cx="4292600" cy="4216400"/>
                </a:xfrm>
                <a:custGeom>
                  <a:avLst/>
                  <a:gdLst>
                    <a:gd name="T0" fmla="*/ 0 w 2704"/>
                    <a:gd name="T1" fmla="*/ 3378200 h 2656"/>
                    <a:gd name="T2" fmla="*/ 1168400 w 2704"/>
                    <a:gd name="T3" fmla="*/ 4216400 h 2656"/>
                    <a:gd name="T4" fmla="*/ 3200400 w 2704"/>
                    <a:gd name="T5" fmla="*/ 4191000 h 2656"/>
                    <a:gd name="T6" fmla="*/ 4292600 w 2704"/>
                    <a:gd name="T7" fmla="*/ 3479800 h 2656"/>
                    <a:gd name="T8" fmla="*/ 2209800 w 2704"/>
                    <a:gd name="T9" fmla="*/ 0 h 2656"/>
                    <a:gd name="T10" fmla="*/ 0 w 2704"/>
                    <a:gd name="T11" fmla="*/ 3378200 h 265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704"/>
                    <a:gd name="T19" fmla="*/ 0 h 2656"/>
                    <a:gd name="T20" fmla="*/ 2704 w 2704"/>
                    <a:gd name="T21" fmla="*/ 2656 h 265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704" h="2656">
                      <a:moveTo>
                        <a:pt x="0" y="2128"/>
                      </a:moveTo>
                      <a:lnTo>
                        <a:pt x="736" y="2656"/>
                      </a:lnTo>
                      <a:lnTo>
                        <a:pt x="2016" y="2640"/>
                      </a:lnTo>
                      <a:lnTo>
                        <a:pt x="2704" y="2192"/>
                      </a:lnTo>
                      <a:lnTo>
                        <a:pt x="1392" y="0"/>
                      </a:lnTo>
                      <a:lnTo>
                        <a:pt x="0" y="2128"/>
                      </a:lnTo>
                      <a:close/>
                    </a:path>
                  </a:pathLst>
                </a:custGeom>
                <a:solidFill>
                  <a:srgbClr val="00CC99">
                    <a:alpha val="30196"/>
                  </a:srgb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Freeform 26"/>
                <p:cNvSpPr>
                  <a:spLocks/>
                </p:cNvSpPr>
                <p:nvPr/>
              </p:nvSpPr>
              <p:spPr bwMode="auto">
                <a:xfrm>
                  <a:off x="5130800" y="2124075"/>
                  <a:ext cx="2057400" cy="4187825"/>
                </a:xfrm>
                <a:custGeom>
                  <a:avLst/>
                  <a:gdLst>
                    <a:gd name="T0" fmla="*/ 0 w 1296"/>
                    <a:gd name="T1" fmla="*/ 4187825 h 2638"/>
                    <a:gd name="T2" fmla="*/ 1041400 w 1296"/>
                    <a:gd name="T3" fmla="*/ 0 h 2638"/>
                    <a:gd name="T4" fmla="*/ 2057400 w 1296"/>
                    <a:gd name="T5" fmla="*/ 4162425 h 2638"/>
                    <a:gd name="T6" fmla="*/ 0 60000 65536"/>
                    <a:gd name="T7" fmla="*/ 0 60000 65536"/>
                    <a:gd name="T8" fmla="*/ 0 60000 65536"/>
                    <a:gd name="T9" fmla="*/ 0 w 1296"/>
                    <a:gd name="T10" fmla="*/ 0 h 2638"/>
                    <a:gd name="T11" fmla="*/ 1296 w 1296"/>
                    <a:gd name="T12" fmla="*/ 2638 h 263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96" h="2638">
                      <a:moveTo>
                        <a:pt x="0" y="2638"/>
                      </a:moveTo>
                      <a:lnTo>
                        <a:pt x="656" y="0"/>
                      </a:lnTo>
                      <a:lnTo>
                        <a:pt x="1296" y="262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Freeform 28"/>
                <p:cNvSpPr>
                  <a:spLocks/>
                </p:cNvSpPr>
                <p:nvPr/>
              </p:nvSpPr>
              <p:spPr bwMode="auto">
                <a:xfrm>
                  <a:off x="5232400" y="2095500"/>
                  <a:ext cx="1778000" cy="2755900"/>
                </a:xfrm>
                <a:custGeom>
                  <a:avLst/>
                  <a:gdLst>
                    <a:gd name="T0" fmla="*/ 0 w 1120"/>
                    <a:gd name="T1" fmla="*/ 2755900 h 1736"/>
                    <a:gd name="T2" fmla="*/ 949325 w 1120"/>
                    <a:gd name="T3" fmla="*/ 0 h 1736"/>
                    <a:gd name="T4" fmla="*/ 1778000 w 1120"/>
                    <a:gd name="T5" fmla="*/ 2692400 h 1736"/>
                    <a:gd name="T6" fmla="*/ 0 60000 65536"/>
                    <a:gd name="T7" fmla="*/ 0 60000 65536"/>
                    <a:gd name="T8" fmla="*/ 0 60000 65536"/>
                    <a:gd name="T9" fmla="*/ 0 w 1120"/>
                    <a:gd name="T10" fmla="*/ 0 h 1736"/>
                    <a:gd name="T11" fmla="*/ 1120 w 1120"/>
                    <a:gd name="T12" fmla="*/ 1736 h 17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20" h="1736">
                      <a:moveTo>
                        <a:pt x="0" y="1736"/>
                      </a:moveTo>
                      <a:lnTo>
                        <a:pt x="598" y="0"/>
                      </a:lnTo>
                      <a:lnTo>
                        <a:pt x="1120" y="1696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1" name="Group 29"/>
                <p:cNvGrpSpPr>
                  <a:grpSpLocks/>
                </p:cNvGrpSpPr>
                <p:nvPr/>
              </p:nvGrpSpPr>
              <p:grpSpPr bwMode="auto">
                <a:xfrm>
                  <a:off x="5943606" y="2057400"/>
                  <a:ext cx="271131" cy="4135751"/>
                  <a:chOff x="2160" y="1008"/>
                  <a:chExt cx="144" cy="2277"/>
                </a:xfrm>
              </p:grpSpPr>
              <p:sp>
                <p:nvSpPr>
                  <p:cNvPr id="25" name="Oval 32"/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1008"/>
                    <a:ext cx="48" cy="4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23" name="Text Box 3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60" y="2880"/>
                    <a:ext cx="114" cy="40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endParaRPr lang="ru-RU" sz="2400" dirty="0">
                      <a:latin typeface="Arial" charset="0"/>
                    </a:endParaRPr>
                  </a:p>
                </p:txBody>
              </p:sp>
            </p:grpSp>
          </p:grpSp>
          <p:cxnSp>
            <p:nvCxnSpPr>
              <p:cNvPr id="30" name="Прямая соединительная линия 29"/>
              <p:cNvCxnSpPr/>
              <p:nvPr/>
            </p:nvCxnSpPr>
            <p:spPr>
              <a:xfrm flipV="1">
                <a:off x="2428860" y="5214950"/>
                <a:ext cx="1071570" cy="42862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единительная линия 30"/>
              <p:cNvCxnSpPr/>
              <p:nvPr/>
            </p:nvCxnSpPr>
            <p:spPr>
              <a:xfrm>
                <a:off x="5072066" y="5214950"/>
                <a:ext cx="1071570" cy="500066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Прямая соединительная линия 31"/>
            <p:cNvCxnSpPr/>
            <p:nvPr/>
          </p:nvCxnSpPr>
          <p:spPr>
            <a:xfrm>
              <a:off x="3571868" y="5214950"/>
              <a:ext cx="150019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 Box 84"/>
          <p:cNvSpPr txBox="1">
            <a:spLocks noChangeArrowheads="1"/>
          </p:cNvSpPr>
          <p:nvPr/>
        </p:nvSpPr>
        <p:spPr bwMode="auto">
          <a:xfrm>
            <a:off x="5286380" y="3714752"/>
            <a:ext cx="30114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Четырехугольная</a:t>
            </a:r>
          </a:p>
        </p:txBody>
      </p:sp>
      <p:sp>
        <p:nvSpPr>
          <p:cNvPr id="40" name="Text Box 131"/>
          <p:cNvSpPr txBox="1">
            <a:spLocks noChangeArrowheads="1"/>
          </p:cNvSpPr>
          <p:nvPr/>
        </p:nvSpPr>
        <p:spPr bwMode="auto">
          <a:xfrm>
            <a:off x="214282" y="3714752"/>
            <a:ext cx="2105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Треугольная</a:t>
            </a:r>
          </a:p>
        </p:txBody>
      </p:sp>
      <p:sp>
        <p:nvSpPr>
          <p:cNvPr id="41" name="Text Box 85"/>
          <p:cNvSpPr txBox="1">
            <a:spLocks noChangeArrowheads="1"/>
          </p:cNvSpPr>
          <p:nvPr/>
        </p:nvSpPr>
        <p:spPr bwMode="auto">
          <a:xfrm>
            <a:off x="2857488" y="6215082"/>
            <a:ext cx="27416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Шестиугольная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40" grpId="0" autoUpdateAnimBg="0"/>
      <p:bldP spid="41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3571875" y="5643563"/>
            <a:ext cx="2143125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5572125" y="4786313"/>
            <a:ext cx="1000125" cy="7143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V="1">
            <a:off x="2571750" y="4643438"/>
            <a:ext cx="1143000" cy="8572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714625" y="3857625"/>
            <a:ext cx="1928813" cy="642938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643438" y="3857625"/>
            <a:ext cx="1785937" cy="785813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3536157" y="2750344"/>
            <a:ext cx="2216150" cy="1587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 flipH="1" flipV="1">
            <a:off x="2250282" y="2107406"/>
            <a:ext cx="2857500" cy="19288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6200000" flipV="1">
            <a:off x="4036219" y="2250282"/>
            <a:ext cx="3000375" cy="1785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 flipH="1" flipV="1">
            <a:off x="2143125" y="3143250"/>
            <a:ext cx="3929063" cy="107156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V="1">
            <a:off x="3178969" y="3107532"/>
            <a:ext cx="4000500" cy="10715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Блок-схема: узел 54"/>
          <p:cNvSpPr/>
          <p:nvPr/>
        </p:nvSpPr>
        <p:spPr>
          <a:xfrm>
            <a:off x="4572000" y="1643063"/>
            <a:ext cx="133350" cy="13335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Блок-схема: узел 56"/>
          <p:cNvSpPr/>
          <p:nvPr/>
        </p:nvSpPr>
        <p:spPr>
          <a:xfrm>
            <a:off x="3500438" y="5572125"/>
            <a:ext cx="133350" cy="13335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Блок-схема: узел 57"/>
          <p:cNvSpPr/>
          <p:nvPr/>
        </p:nvSpPr>
        <p:spPr>
          <a:xfrm>
            <a:off x="5643563" y="5572125"/>
            <a:ext cx="133350" cy="13335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Блок-схема: узел 58"/>
          <p:cNvSpPr/>
          <p:nvPr/>
        </p:nvSpPr>
        <p:spPr>
          <a:xfrm>
            <a:off x="2714625" y="4429125"/>
            <a:ext cx="133350" cy="13335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Блок-схема: узел 59"/>
          <p:cNvSpPr/>
          <p:nvPr/>
        </p:nvSpPr>
        <p:spPr>
          <a:xfrm>
            <a:off x="4572000" y="3786188"/>
            <a:ext cx="133350" cy="13335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Блок-схема: узел 60"/>
          <p:cNvSpPr/>
          <p:nvPr/>
        </p:nvSpPr>
        <p:spPr>
          <a:xfrm>
            <a:off x="6357938" y="4572000"/>
            <a:ext cx="133350" cy="13335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3357563" y="5715000"/>
            <a:ext cx="357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latin typeface="Gill Sans MT" pitchFamily="34" charset="0"/>
              </a:rPr>
              <a:t>A</a:t>
            </a:r>
            <a:endParaRPr lang="ru-RU" sz="2000" b="1" i="1">
              <a:latin typeface="Corbel" pitchFamily="34" charset="0"/>
            </a:endParaRPr>
          </a:p>
        </p:txBody>
      </p:sp>
      <p:sp>
        <p:nvSpPr>
          <p:cNvPr id="65" name="TextBox 64"/>
          <p:cNvSpPr txBox="1">
            <a:spLocks noChangeArrowheads="1"/>
          </p:cNvSpPr>
          <p:nvPr/>
        </p:nvSpPr>
        <p:spPr bwMode="auto">
          <a:xfrm>
            <a:off x="6500813" y="4429125"/>
            <a:ext cx="357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latin typeface="Gill Sans MT" pitchFamily="34" charset="0"/>
              </a:rPr>
              <a:t>C</a:t>
            </a:r>
            <a:endParaRPr lang="ru-RU" sz="2000" b="1" i="1">
              <a:latin typeface="Corbel" pitchFamily="34" charset="0"/>
            </a:endParaRPr>
          </a:p>
        </p:txBody>
      </p:sp>
      <p:sp>
        <p:nvSpPr>
          <p:cNvPr id="66" name="TextBox 65"/>
          <p:cNvSpPr txBox="1">
            <a:spLocks noChangeArrowheads="1"/>
          </p:cNvSpPr>
          <p:nvPr/>
        </p:nvSpPr>
        <p:spPr bwMode="auto">
          <a:xfrm>
            <a:off x="4714875" y="3571875"/>
            <a:ext cx="357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latin typeface="Gill Sans MT" pitchFamily="34" charset="0"/>
              </a:rPr>
              <a:t>D</a:t>
            </a:r>
            <a:endParaRPr lang="ru-RU" sz="2000" b="1" i="1">
              <a:latin typeface="Corbel" pitchFamily="34" charset="0"/>
            </a:endParaRPr>
          </a:p>
        </p:txBody>
      </p:sp>
      <p:sp>
        <p:nvSpPr>
          <p:cNvPr id="67" name="TextBox 66"/>
          <p:cNvSpPr txBox="1">
            <a:spLocks noChangeArrowheads="1"/>
          </p:cNvSpPr>
          <p:nvPr/>
        </p:nvSpPr>
        <p:spPr bwMode="auto">
          <a:xfrm>
            <a:off x="2286000" y="4286250"/>
            <a:ext cx="357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latin typeface="Gill Sans MT" pitchFamily="34" charset="0"/>
              </a:rPr>
              <a:t>E</a:t>
            </a:r>
            <a:endParaRPr lang="ru-RU" sz="2000" b="1" i="1">
              <a:latin typeface="Corbel" pitchFamily="34" charset="0"/>
            </a:endParaRPr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2643188" y="5072063"/>
            <a:ext cx="357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latin typeface="Gill Sans MT" pitchFamily="34" charset="0"/>
              </a:rPr>
              <a:t>H</a:t>
            </a:r>
            <a:endParaRPr lang="ru-RU" sz="2000" b="1" i="1">
              <a:latin typeface="Corbel" pitchFamily="34" charset="0"/>
            </a:endParaRPr>
          </a:p>
        </p:txBody>
      </p:sp>
      <p:sp>
        <p:nvSpPr>
          <p:cNvPr id="69" name="TextBox 68"/>
          <p:cNvSpPr txBox="1">
            <a:spLocks noChangeArrowheads="1"/>
          </p:cNvSpPr>
          <p:nvPr/>
        </p:nvSpPr>
        <p:spPr bwMode="auto">
          <a:xfrm>
            <a:off x="5572125" y="5715000"/>
            <a:ext cx="357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latin typeface="Gill Sans MT" pitchFamily="34" charset="0"/>
              </a:rPr>
              <a:t>B</a:t>
            </a:r>
            <a:endParaRPr lang="ru-RU" sz="2000" b="1" i="1">
              <a:latin typeface="Corbel" pitchFamily="34" charset="0"/>
            </a:endParaRPr>
          </a:p>
        </p:txBody>
      </p:sp>
      <p:sp>
        <p:nvSpPr>
          <p:cNvPr id="70" name="TextBox 69"/>
          <p:cNvSpPr txBox="1">
            <a:spLocks noChangeArrowheads="1"/>
          </p:cNvSpPr>
          <p:nvPr/>
        </p:nvSpPr>
        <p:spPr bwMode="auto">
          <a:xfrm>
            <a:off x="4429125" y="1214438"/>
            <a:ext cx="357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latin typeface="Gill Sans MT" pitchFamily="34" charset="0"/>
              </a:rPr>
              <a:t>S</a:t>
            </a:r>
            <a:endParaRPr lang="ru-RU" sz="2000" b="1" i="1">
              <a:latin typeface="Corbel" pitchFamily="34" charset="0"/>
            </a:endParaRPr>
          </a:p>
        </p:txBody>
      </p: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2643188" y="1143000"/>
            <a:ext cx="1714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Corbel" pitchFamily="34" charset="0"/>
              </a:rPr>
              <a:t>Вершина</a:t>
            </a:r>
          </a:p>
        </p:txBody>
      </p:sp>
      <p:cxnSp>
        <p:nvCxnSpPr>
          <p:cNvPr id="73" name="Прямая со стрелкой 72"/>
          <p:cNvCxnSpPr/>
          <p:nvPr/>
        </p:nvCxnSpPr>
        <p:spPr>
          <a:xfrm flipV="1">
            <a:off x="2643188" y="1714500"/>
            <a:ext cx="1857375" cy="142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 стрелкой 84"/>
          <p:cNvCxnSpPr/>
          <p:nvPr/>
        </p:nvCxnSpPr>
        <p:spPr>
          <a:xfrm rot="10800000" flipV="1">
            <a:off x="5572125" y="2286000"/>
            <a:ext cx="1214438" cy="85725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/>
          <p:nvPr/>
        </p:nvCxnSpPr>
        <p:spPr>
          <a:xfrm rot="5400000">
            <a:off x="5214938" y="2286000"/>
            <a:ext cx="1571625" cy="157162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>
            <a:spLocks noChangeArrowheads="1"/>
          </p:cNvSpPr>
          <p:nvPr/>
        </p:nvSpPr>
        <p:spPr bwMode="auto">
          <a:xfrm>
            <a:off x="6786562" y="1928813"/>
            <a:ext cx="185740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Corbel" pitchFamily="34" charset="0"/>
              </a:rPr>
              <a:t>Боковые</a:t>
            </a:r>
          </a:p>
          <a:p>
            <a:r>
              <a:rPr lang="ru-RU" sz="2400" b="1" i="1" dirty="0">
                <a:solidFill>
                  <a:srgbClr val="FF0000"/>
                </a:solidFill>
                <a:latin typeface="Corbel" pitchFamily="34" charset="0"/>
              </a:rPr>
              <a:t>р</a:t>
            </a:r>
            <a:r>
              <a:rPr lang="ru-RU" sz="2400" b="1" i="1" dirty="0" smtClean="0">
                <a:solidFill>
                  <a:srgbClr val="FF0000"/>
                </a:solidFill>
                <a:latin typeface="Corbel" pitchFamily="34" charset="0"/>
              </a:rPr>
              <a:t>ёбра</a:t>
            </a:r>
            <a:endParaRPr lang="ru-RU" sz="2400" b="1" i="1" dirty="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94" name="Полилиния 93"/>
          <p:cNvSpPr/>
          <p:nvPr/>
        </p:nvSpPr>
        <p:spPr>
          <a:xfrm>
            <a:off x="2765425" y="3833813"/>
            <a:ext cx="3668713" cy="1806575"/>
          </a:xfrm>
          <a:custGeom>
            <a:avLst/>
            <a:gdLst>
              <a:gd name="connsiteX0" fmla="*/ 826265 w 3668617"/>
              <a:gd name="connsiteY0" fmla="*/ 1806766 h 1806766"/>
              <a:gd name="connsiteX1" fmla="*/ 2952520 w 3668617"/>
              <a:gd name="connsiteY1" fmla="*/ 1806766 h 1806766"/>
              <a:gd name="connsiteX2" fmla="*/ 3668617 w 3668617"/>
              <a:gd name="connsiteY2" fmla="*/ 782197 h 1806766"/>
              <a:gd name="connsiteX3" fmla="*/ 1861850 w 3668617"/>
              <a:gd name="connsiteY3" fmla="*/ 0 h 1806766"/>
              <a:gd name="connsiteX4" fmla="*/ 0 w 3668617"/>
              <a:gd name="connsiteY4" fmla="*/ 672029 h 1806766"/>
              <a:gd name="connsiteX5" fmla="*/ 826265 w 3668617"/>
              <a:gd name="connsiteY5" fmla="*/ 1806766 h 1806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68617" h="1806766">
                <a:moveTo>
                  <a:pt x="826265" y="1806766"/>
                </a:moveTo>
                <a:lnTo>
                  <a:pt x="2952520" y="1806766"/>
                </a:lnTo>
                <a:lnTo>
                  <a:pt x="3668617" y="782197"/>
                </a:lnTo>
                <a:lnTo>
                  <a:pt x="1861850" y="0"/>
                </a:lnTo>
                <a:lnTo>
                  <a:pt x="0" y="672029"/>
                </a:lnTo>
                <a:lnTo>
                  <a:pt x="826265" y="1806766"/>
                </a:lnTo>
                <a:close/>
              </a:path>
            </a:pathLst>
          </a:cu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5" name="TextBox 94"/>
          <p:cNvSpPr txBox="1">
            <a:spLocks noChangeArrowheads="1"/>
          </p:cNvSpPr>
          <p:nvPr/>
        </p:nvSpPr>
        <p:spPr bwMode="auto">
          <a:xfrm>
            <a:off x="6858000" y="4572000"/>
            <a:ext cx="178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latin typeface="Corbel" pitchFamily="34" charset="0"/>
              </a:rPr>
              <a:t>Основание</a:t>
            </a:r>
          </a:p>
        </p:txBody>
      </p:sp>
      <p:cxnSp>
        <p:nvCxnSpPr>
          <p:cNvPr id="100" name="Прямая со стрелкой 99"/>
          <p:cNvCxnSpPr/>
          <p:nvPr/>
        </p:nvCxnSpPr>
        <p:spPr>
          <a:xfrm rot="10800000">
            <a:off x="5929313" y="5000625"/>
            <a:ext cx="2643187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1672" name="TextBox 122"/>
          <p:cNvSpPr txBox="1">
            <a:spLocks noChangeArrowheads="1"/>
          </p:cNvSpPr>
          <p:nvPr/>
        </p:nvSpPr>
        <p:spPr bwMode="auto">
          <a:xfrm>
            <a:off x="1285875" y="285750"/>
            <a:ext cx="35004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solidFill>
                  <a:srgbClr val="FF0000"/>
                </a:solidFill>
                <a:latin typeface="Bookman Old Style" pitchFamily="18" charset="0"/>
              </a:rPr>
              <a:t>Пирамида</a:t>
            </a:r>
          </a:p>
        </p:txBody>
      </p:sp>
      <p:sp>
        <p:nvSpPr>
          <p:cNvPr id="93" name="TextBox 92"/>
          <p:cNvSpPr txBox="1">
            <a:spLocks noChangeArrowheads="1"/>
          </p:cNvSpPr>
          <p:nvPr/>
        </p:nvSpPr>
        <p:spPr bwMode="auto">
          <a:xfrm>
            <a:off x="1214438" y="2571750"/>
            <a:ext cx="25003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latin typeface="Corbel" pitchFamily="34" charset="0"/>
              </a:rPr>
              <a:t>     Боковая грань</a:t>
            </a:r>
          </a:p>
        </p:txBody>
      </p:sp>
      <p:cxnSp>
        <p:nvCxnSpPr>
          <p:cNvPr id="87" name="Прямая со стрелкой 86"/>
          <p:cNvCxnSpPr/>
          <p:nvPr/>
        </p:nvCxnSpPr>
        <p:spPr>
          <a:xfrm>
            <a:off x="1428750" y="3000375"/>
            <a:ext cx="2428875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89" grpId="0"/>
      <p:bldP spid="95" grpId="0"/>
      <p:bldP spid="9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14282" y="1285860"/>
            <a:ext cx="3733800" cy="3492500"/>
            <a:chOff x="2784" y="1256"/>
            <a:chExt cx="2880" cy="2488"/>
          </a:xfrm>
        </p:grpSpPr>
        <p:sp>
          <p:nvSpPr>
            <p:cNvPr id="8210" name="Freeform 14"/>
            <p:cNvSpPr>
              <a:spLocks/>
            </p:cNvSpPr>
            <p:nvPr/>
          </p:nvSpPr>
          <p:spPr bwMode="auto">
            <a:xfrm>
              <a:off x="2784" y="2920"/>
              <a:ext cx="2880" cy="776"/>
            </a:xfrm>
            <a:custGeom>
              <a:avLst/>
              <a:gdLst>
                <a:gd name="T0" fmla="*/ 2880 w 2880"/>
                <a:gd name="T1" fmla="*/ 8 h 776"/>
                <a:gd name="T2" fmla="*/ 928 w 2880"/>
                <a:gd name="T3" fmla="*/ 0 h 776"/>
                <a:gd name="T4" fmla="*/ 0 w 2880"/>
                <a:gd name="T5" fmla="*/ 776 h 776"/>
                <a:gd name="T6" fmla="*/ 0 60000 65536"/>
                <a:gd name="T7" fmla="*/ 0 60000 65536"/>
                <a:gd name="T8" fmla="*/ 0 60000 65536"/>
                <a:gd name="T9" fmla="*/ 0 w 2880"/>
                <a:gd name="T10" fmla="*/ 0 h 776"/>
                <a:gd name="T11" fmla="*/ 2880 w 2880"/>
                <a:gd name="T12" fmla="*/ 776 h 7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0" h="776">
                  <a:moveTo>
                    <a:pt x="2880" y="8"/>
                  </a:moveTo>
                  <a:lnTo>
                    <a:pt x="928" y="0"/>
                  </a:lnTo>
                  <a:lnTo>
                    <a:pt x="0" y="776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1" name="Freeform 15"/>
            <p:cNvSpPr>
              <a:spLocks/>
            </p:cNvSpPr>
            <p:nvPr/>
          </p:nvSpPr>
          <p:spPr bwMode="auto">
            <a:xfrm>
              <a:off x="3696" y="1270"/>
              <a:ext cx="512" cy="1658"/>
            </a:xfrm>
            <a:custGeom>
              <a:avLst/>
              <a:gdLst>
                <a:gd name="T0" fmla="*/ 0 w 512"/>
                <a:gd name="T1" fmla="*/ 1658 h 1658"/>
                <a:gd name="T2" fmla="*/ 512 w 512"/>
                <a:gd name="T3" fmla="*/ 0 h 1658"/>
                <a:gd name="T4" fmla="*/ 0 60000 65536"/>
                <a:gd name="T5" fmla="*/ 0 60000 65536"/>
                <a:gd name="T6" fmla="*/ 0 w 512"/>
                <a:gd name="T7" fmla="*/ 0 h 1658"/>
                <a:gd name="T8" fmla="*/ 512 w 512"/>
                <a:gd name="T9" fmla="*/ 1658 h 165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12" h="1658">
                  <a:moveTo>
                    <a:pt x="0" y="1658"/>
                  </a:moveTo>
                  <a:lnTo>
                    <a:pt x="512" y="0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2" name="Freeform 13"/>
            <p:cNvSpPr>
              <a:spLocks/>
            </p:cNvSpPr>
            <p:nvPr/>
          </p:nvSpPr>
          <p:spPr bwMode="auto">
            <a:xfrm>
              <a:off x="2784" y="1256"/>
              <a:ext cx="2880" cy="2488"/>
            </a:xfrm>
            <a:custGeom>
              <a:avLst/>
              <a:gdLst>
                <a:gd name="T0" fmla="*/ 1424 w 2880"/>
                <a:gd name="T1" fmla="*/ 2 h 2488"/>
                <a:gd name="T2" fmla="*/ 0 w 2880"/>
                <a:gd name="T3" fmla="*/ 2440 h 2488"/>
                <a:gd name="T4" fmla="*/ 2112 w 2880"/>
                <a:gd name="T5" fmla="*/ 2488 h 2488"/>
                <a:gd name="T6" fmla="*/ 2112 w 2880"/>
                <a:gd name="T7" fmla="*/ 2480 h 2488"/>
                <a:gd name="T8" fmla="*/ 2112 w 2880"/>
                <a:gd name="T9" fmla="*/ 2464 h 2488"/>
                <a:gd name="T10" fmla="*/ 1424 w 2880"/>
                <a:gd name="T11" fmla="*/ 0 h 2488"/>
                <a:gd name="T12" fmla="*/ 2880 w 2880"/>
                <a:gd name="T13" fmla="*/ 1672 h 2488"/>
                <a:gd name="T14" fmla="*/ 2112 w 2880"/>
                <a:gd name="T15" fmla="*/ 2480 h 2488"/>
                <a:gd name="T16" fmla="*/ 2112 w 2880"/>
                <a:gd name="T17" fmla="*/ 2464 h 2488"/>
                <a:gd name="T18" fmla="*/ 2112 w 2880"/>
                <a:gd name="T19" fmla="*/ 2488 h 24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80"/>
                <a:gd name="T31" fmla="*/ 0 h 2488"/>
                <a:gd name="T32" fmla="*/ 2880 w 2880"/>
                <a:gd name="T33" fmla="*/ 2488 h 24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80" h="2488">
                  <a:moveTo>
                    <a:pt x="1424" y="2"/>
                  </a:moveTo>
                  <a:lnTo>
                    <a:pt x="0" y="2440"/>
                  </a:lnTo>
                  <a:lnTo>
                    <a:pt x="2112" y="2488"/>
                  </a:lnTo>
                  <a:lnTo>
                    <a:pt x="2112" y="2480"/>
                  </a:lnTo>
                  <a:lnTo>
                    <a:pt x="2112" y="2464"/>
                  </a:lnTo>
                  <a:lnTo>
                    <a:pt x="1424" y="0"/>
                  </a:lnTo>
                  <a:lnTo>
                    <a:pt x="2880" y="1672"/>
                  </a:lnTo>
                  <a:lnTo>
                    <a:pt x="2112" y="2480"/>
                  </a:lnTo>
                  <a:lnTo>
                    <a:pt x="2112" y="2464"/>
                  </a:lnTo>
                  <a:lnTo>
                    <a:pt x="2112" y="2488"/>
                  </a:lnTo>
                </a:path>
              </a:pathLst>
            </a:custGeom>
            <a:solidFill>
              <a:srgbClr val="33CCFF">
                <a:alpha val="3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28401" name="Text Box 17"/>
          <p:cNvSpPr txBox="1">
            <a:spLocks noChangeArrowheads="1"/>
          </p:cNvSpPr>
          <p:nvPr/>
        </p:nvSpPr>
        <p:spPr bwMode="auto">
          <a:xfrm>
            <a:off x="533400" y="5045075"/>
            <a:ext cx="2743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/>
              <a:t>Четырехугольная </a:t>
            </a:r>
          </a:p>
          <a:p>
            <a:pPr>
              <a:defRPr/>
            </a:pPr>
            <a:r>
              <a:rPr lang="ru-RU" sz="2400" dirty="0"/>
              <a:t>пирамида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9" name="Group 35"/>
          <p:cNvGrpSpPr>
            <a:grpSpLocks/>
          </p:cNvGrpSpPr>
          <p:nvPr/>
        </p:nvGrpSpPr>
        <p:grpSpPr bwMode="auto">
          <a:xfrm>
            <a:off x="4572000" y="1357298"/>
            <a:ext cx="3429024" cy="3071834"/>
            <a:chOff x="672" y="1680"/>
            <a:chExt cx="960" cy="1104"/>
          </a:xfrm>
        </p:grpSpPr>
        <p:grpSp>
          <p:nvGrpSpPr>
            <p:cNvPr id="30" name="Group 34"/>
            <p:cNvGrpSpPr>
              <a:grpSpLocks/>
            </p:cNvGrpSpPr>
            <p:nvPr/>
          </p:nvGrpSpPr>
          <p:grpSpPr bwMode="auto">
            <a:xfrm>
              <a:off x="672" y="1680"/>
              <a:ext cx="960" cy="1104"/>
              <a:chOff x="672" y="1680"/>
              <a:chExt cx="960" cy="1104"/>
            </a:xfrm>
          </p:grpSpPr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1392" y="1824"/>
                <a:ext cx="240" cy="816"/>
              </a:xfrm>
              <a:prstGeom prst="rect">
                <a:avLst/>
              </a:prstGeom>
              <a:solidFill>
                <a:srgbClr val="CCFFCC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" name="AutoShape 8"/>
              <p:cNvSpPr>
                <a:spLocks noChangeArrowheads="1"/>
              </p:cNvSpPr>
              <p:nvPr/>
            </p:nvSpPr>
            <p:spPr bwMode="auto">
              <a:xfrm flipH="1">
                <a:off x="1392" y="1728"/>
                <a:ext cx="240" cy="96"/>
              </a:xfrm>
              <a:prstGeom prst="rtTriangle">
                <a:avLst/>
              </a:prstGeom>
              <a:solidFill>
                <a:srgbClr val="CCFFCC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" name="AutoShape 9"/>
              <p:cNvSpPr>
                <a:spLocks noChangeArrowheads="1"/>
              </p:cNvSpPr>
              <p:nvPr/>
            </p:nvSpPr>
            <p:spPr bwMode="auto">
              <a:xfrm>
                <a:off x="672" y="2640"/>
                <a:ext cx="960" cy="144"/>
              </a:xfrm>
              <a:prstGeom prst="parallelogram">
                <a:avLst>
                  <a:gd name="adj" fmla="val 166667"/>
                </a:avLst>
              </a:prstGeom>
              <a:solidFill>
                <a:srgbClr val="CCFFCC">
                  <a:alpha val="50000"/>
                </a:srgbClr>
              </a:solidFill>
              <a:ln w="317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" name="Rectangle 10"/>
              <p:cNvSpPr>
                <a:spLocks noChangeArrowheads="1"/>
              </p:cNvSpPr>
              <p:nvPr/>
            </p:nvSpPr>
            <p:spPr bwMode="auto">
              <a:xfrm>
                <a:off x="672" y="1824"/>
                <a:ext cx="720" cy="960"/>
              </a:xfrm>
              <a:prstGeom prst="rect">
                <a:avLst/>
              </a:prstGeom>
              <a:solidFill>
                <a:srgbClr val="CCFFCC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" name="AutoShape 11"/>
              <p:cNvSpPr>
                <a:spLocks noChangeArrowheads="1"/>
              </p:cNvSpPr>
              <p:nvPr/>
            </p:nvSpPr>
            <p:spPr bwMode="auto">
              <a:xfrm>
                <a:off x="672" y="1680"/>
                <a:ext cx="960" cy="144"/>
              </a:xfrm>
              <a:prstGeom prst="parallelogram">
                <a:avLst>
                  <a:gd name="adj" fmla="val 166667"/>
                </a:avLst>
              </a:prstGeom>
              <a:solidFill>
                <a:srgbClr val="CCFFCC">
                  <a:alpha val="50000"/>
                </a:srgbClr>
              </a:solidFill>
              <a:ln w="317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7" name="Line 12"/>
              <p:cNvSpPr>
                <a:spLocks noChangeShapeType="1"/>
              </p:cNvSpPr>
              <p:nvPr/>
            </p:nvSpPr>
            <p:spPr bwMode="auto">
              <a:xfrm>
                <a:off x="912" y="1680"/>
                <a:ext cx="0" cy="96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38" name="Line 13"/>
              <p:cNvSpPr>
                <a:spLocks noChangeShapeType="1"/>
              </p:cNvSpPr>
              <p:nvPr/>
            </p:nvSpPr>
            <p:spPr bwMode="auto">
              <a:xfrm>
                <a:off x="912" y="2640"/>
                <a:ext cx="720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39" name="Line 14"/>
              <p:cNvSpPr>
                <a:spLocks noChangeShapeType="1"/>
              </p:cNvSpPr>
              <p:nvPr/>
            </p:nvSpPr>
            <p:spPr bwMode="auto">
              <a:xfrm flipV="1">
                <a:off x="672" y="2640"/>
                <a:ext cx="240" cy="14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40" name="Line 15"/>
              <p:cNvSpPr>
                <a:spLocks noChangeShapeType="1"/>
              </p:cNvSpPr>
              <p:nvPr/>
            </p:nvSpPr>
            <p:spPr bwMode="auto">
              <a:xfrm>
                <a:off x="672" y="1824"/>
                <a:ext cx="0" cy="96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41" name="Line 16"/>
              <p:cNvSpPr>
                <a:spLocks noChangeShapeType="1"/>
              </p:cNvSpPr>
              <p:nvPr/>
            </p:nvSpPr>
            <p:spPr bwMode="auto">
              <a:xfrm>
                <a:off x="672" y="2784"/>
                <a:ext cx="720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42" name="Line 18"/>
              <p:cNvSpPr>
                <a:spLocks noChangeShapeType="1"/>
              </p:cNvSpPr>
              <p:nvPr/>
            </p:nvSpPr>
            <p:spPr bwMode="auto">
              <a:xfrm>
                <a:off x="1392" y="1824"/>
                <a:ext cx="0" cy="96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43" name="Line 19"/>
              <p:cNvSpPr>
                <a:spLocks noChangeShapeType="1"/>
              </p:cNvSpPr>
              <p:nvPr/>
            </p:nvSpPr>
            <p:spPr bwMode="auto">
              <a:xfrm>
                <a:off x="1632" y="1680"/>
                <a:ext cx="0" cy="96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44" name="Line 20"/>
              <p:cNvSpPr>
                <a:spLocks noChangeShapeType="1"/>
              </p:cNvSpPr>
              <p:nvPr/>
            </p:nvSpPr>
            <p:spPr bwMode="auto">
              <a:xfrm flipV="1">
                <a:off x="672" y="1680"/>
                <a:ext cx="240" cy="14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45" name="Line 22"/>
              <p:cNvSpPr>
                <a:spLocks noChangeShapeType="1"/>
              </p:cNvSpPr>
              <p:nvPr/>
            </p:nvSpPr>
            <p:spPr bwMode="auto">
              <a:xfrm>
                <a:off x="912" y="1680"/>
                <a:ext cx="720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46" name="Line 23"/>
              <p:cNvSpPr>
                <a:spLocks noChangeShapeType="1"/>
              </p:cNvSpPr>
              <p:nvPr/>
            </p:nvSpPr>
            <p:spPr bwMode="auto">
              <a:xfrm>
                <a:off x="672" y="1824"/>
                <a:ext cx="720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47" name="Line 21"/>
              <p:cNvSpPr>
                <a:spLocks noChangeShapeType="1"/>
              </p:cNvSpPr>
              <p:nvPr/>
            </p:nvSpPr>
            <p:spPr bwMode="auto">
              <a:xfrm flipV="1">
                <a:off x="1392" y="1680"/>
                <a:ext cx="240" cy="14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sp>
          <p:nvSpPr>
            <p:cNvPr id="31" name="Line 17"/>
            <p:cNvSpPr>
              <a:spLocks noChangeShapeType="1"/>
            </p:cNvSpPr>
            <p:nvPr/>
          </p:nvSpPr>
          <p:spPr bwMode="auto">
            <a:xfrm flipV="1">
              <a:off x="1392" y="2640"/>
              <a:ext cx="240" cy="1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48" name="Text Box 17"/>
          <p:cNvSpPr txBox="1">
            <a:spLocks noChangeArrowheads="1"/>
          </p:cNvSpPr>
          <p:nvPr/>
        </p:nvSpPr>
        <p:spPr bwMode="auto">
          <a:xfrm>
            <a:off x="4857752" y="5143512"/>
            <a:ext cx="2743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/>
              <a:t>Четырехугольная </a:t>
            </a:r>
          </a:p>
          <a:p>
            <a:pPr>
              <a:defRPr/>
            </a:pPr>
            <a:r>
              <a:rPr lang="ru-RU" sz="2400" dirty="0" smtClean="0"/>
              <a:t>призма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000232" y="85723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endParaRPr lang="ru-RU" dirty="0"/>
          </a:p>
        </p:txBody>
      </p:sp>
      <p:sp>
        <p:nvSpPr>
          <p:cNvPr id="51" name="TextBox 50"/>
          <p:cNvSpPr txBox="1"/>
          <p:nvPr/>
        </p:nvSpPr>
        <p:spPr>
          <a:xfrm>
            <a:off x="0" y="4786322"/>
            <a:ext cx="714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1571604" y="328612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53" name="TextBox 52"/>
          <p:cNvSpPr txBox="1"/>
          <p:nvPr/>
        </p:nvSpPr>
        <p:spPr>
          <a:xfrm>
            <a:off x="3857620" y="335756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3071802" y="478632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4143372" y="4500570"/>
            <a:ext cx="714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5500694" y="357187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8072462" y="371475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7143768" y="442913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59" name="TextBox 58"/>
          <p:cNvSpPr txBox="1"/>
          <p:nvPr/>
        </p:nvSpPr>
        <p:spPr>
          <a:xfrm>
            <a:off x="4143372" y="135729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60" name="TextBox 59"/>
          <p:cNvSpPr txBox="1"/>
          <p:nvPr/>
        </p:nvSpPr>
        <p:spPr>
          <a:xfrm>
            <a:off x="5286380" y="92867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61" name="TextBox 60"/>
          <p:cNvSpPr txBox="1"/>
          <p:nvPr/>
        </p:nvSpPr>
        <p:spPr>
          <a:xfrm>
            <a:off x="7858148" y="100010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7286644" y="171448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28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28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528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8401" grpId="0"/>
      <p:bldP spid="48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785786" y="2071678"/>
            <a:ext cx="3286148" cy="3286148"/>
            <a:chOff x="720" y="2016"/>
            <a:chExt cx="1200" cy="1296"/>
          </a:xfrm>
        </p:grpSpPr>
        <p:sp>
          <p:nvSpPr>
            <p:cNvPr id="3" name="Rectangle 62"/>
            <p:cNvSpPr>
              <a:spLocks noChangeArrowheads="1"/>
            </p:cNvSpPr>
            <p:nvPr/>
          </p:nvSpPr>
          <p:spPr bwMode="auto">
            <a:xfrm rot="-17496">
              <a:off x="720" y="2255"/>
              <a:ext cx="288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" name="Rectangle 63"/>
            <p:cNvSpPr>
              <a:spLocks noChangeArrowheads="1"/>
            </p:cNvSpPr>
            <p:nvPr/>
          </p:nvSpPr>
          <p:spPr bwMode="auto">
            <a:xfrm rot="-17496">
              <a:off x="1536" y="2256"/>
              <a:ext cx="336" cy="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" name="Rectangle 64"/>
            <p:cNvSpPr>
              <a:spLocks noChangeArrowheads="1"/>
            </p:cNvSpPr>
            <p:nvPr/>
          </p:nvSpPr>
          <p:spPr bwMode="auto">
            <a:xfrm>
              <a:off x="1008" y="2256"/>
              <a:ext cx="528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AutoShape 66"/>
            <p:cNvSpPr>
              <a:spLocks noChangeArrowheads="1"/>
            </p:cNvSpPr>
            <p:nvPr/>
          </p:nvSpPr>
          <p:spPr bwMode="auto">
            <a:xfrm flipH="1">
              <a:off x="1440" y="2112"/>
              <a:ext cx="432" cy="192"/>
            </a:xfrm>
            <a:prstGeom prst="rtTriangle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AutoShape 67"/>
            <p:cNvSpPr>
              <a:spLocks noChangeArrowheads="1"/>
            </p:cNvSpPr>
            <p:nvPr/>
          </p:nvSpPr>
          <p:spPr bwMode="auto">
            <a:xfrm flipH="1" flipV="1">
              <a:off x="720" y="3168"/>
              <a:ext cx="288" cy="144"/>
            </a:xfrm>
            <a:prstGeom prst="rtTriangle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AutoShape 68"/>
            <p:cNvSpPr>
              <a:spLocks noChangeArrowheads="1"/>
            </p:cNvSpPr>
            <p:nvPr/>
          </p:nvSpPr>
          <p:spPr bwMode="auto">
            <a:xfrm>
              <a:off x="720" y="2160"/>
              <a:ext cx="384" cy="144"/>
            </a:xfrm>
            <a:prstGeom prst="rtTriangle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AutoShape 69"/>
            <p:cNvSpPr>
              <a:spLocks noChangeArrowheads="1"/>
            </p:cNvSpPr>
            <p:nvPr/>
          </p:nvSpPr>
          <p:spPr bwMode="auto">
            <a:xfrm>
              <a:off x="720" y="2016"/>
              <a:ext cx="1200" cy="240"/>
            </a:xfrm>
            <a:prstGeom prst="hexagon">
              <a:avLst>
                <a:gd name="adj" fmla="val 146250"/>
                <a:gd name="vf" fmla="val 11547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" name="Group 70"/>
            <p:cNvGrpSpPr>
              <a:grpSpLocks/>
            </p:cNvGrpSpPr>
            <p:nvPr/>
          </p:nvGrpSpPr>
          <p:grpSpPr bwMode="auto">
            <a:xfrm>
              <a:off x="720" y="2016"/>
              <a:ext cx="1152" cy="1296"/>
              <a:chOff x="720" y="2016"/>
              <a:chExt cx="1152" cy="1296"/>
            </a:xfrm>
          </p:grpSpPr>
          <p:sp>
            <p:nvSpPr>
              <p:cNvPr id="11" name="Line 71"/>
              <p:cNvSpPr>
                <a:spLocks noChangeShapeType="1"/>
              </p:cNvSpPr>
              <p:nvPr/>
            </p:nvSpPr>
            <p:spPr bwMode="auto">
              <a:xfrm flipV="1">
                <a:off x="720" y="3072"/>
                <a:ext cx="384" cy="14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grpSp>
            <p:nvGrpSpPr>
              <p:cNvPr id="12" name="Group 72"/>
              <p:cNvGrpSpPr>
                <a:grpSpLocks/>
              </p:cNvGrpSpPr>
              <p:nvPr/>
            </p:nvGrpSpPr>
            <p:grpSpPr bwMode="auto">
              <a:xfrm>
                <a:off x="720" y="2016"/>
                <a:ext cx="1152" cy="1296"/>
                <a:chOff x="720" y="2160"/>
                <a:chExt cx="1152" cy="1296"/>
              </a:xfrm>
            </p:grpSpPr>
            <p:sp>
              <p:nvSpPr>
                <p:cNvPr id="13" name="Line 73"/>
                <p:cNvSpPr>
                  <a:spLocks noChangeShapeType="1"/>
                </p:cNvSpPr>
                <p:nvPr/>
              </p:nvSpPr>
              <p:spPr bwMode="auto">
                <a:xfrm>
                  <a:off x="720" y="2304"/>
                  <a:ext cx="288" cy="96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4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1536" y="2256"/>
                  <a:ext cx="336" cy="144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5" name="Line 75"/>
                <p:cNvSpPr>
                  <a:spLocks noChangeShapeType="1"/>
                </p:cNvSpPr>
                <p:nvPr/>
              </p:nvSpPr>
              <p:spPr bwMode="auto">
                <a:xfrm>
                  <a:off x="1632" y="2160"/>
                  <a:ext cx="240" cy="96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6" name="Line 76"/>
                <p:cNvSpPr>
                  <a:spLocks noChangeShapeType="1"/>
                </p:cNvSpPr>
                <p:nvPr/>
              </p:nvSpPr>
              <p:spPr bwMode="auto">
                <a:xfrm>
                  <a:off x="1104" y="2160"/>
                  <a:ext cx="528" cy="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7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1536" y="3312"/>
                  <a:ext cx="336" cy="144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8" name="Line 78"/>
                <p:cNvSpPr>
                  <a:spLocks noChangeShapeType="1"/>
                </p:cNvSpPr>
                <p:nvPr/>
              </p:nvSpPr>
              <p:spPr bwMode="auto">
                <a:xfrm>
                  <a:off x="1008" y="3456"/>
                  <a:ext cx="528" cy="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9" name="Line 79"/>
                <p:cNvSpPr>
                  <a:spLocks noChangeShapeType="1"/>
                </p:cNvSpPr>
                <p:nvPr/>
              </p:nvSpPr>
              <p:spPr bwMode="auto">
                <a:xfrm>
                  <a:off x="730" y="3351"/>
                  <a:ext cx="278" cy="105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20" name="Line 80"/>
                <p:cNvSpPr>
                  <a:spLocks noChangeShapeType="1"/>
                </p:cNvSpPr>
                <p:nvPr/>
              </p:nvSpPr>
              <p:spPr bwMode="auto">
                <a:xfrm>
                  <a:off x="1114" y="3207"/>
                  <a:ext cx="528" cy="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21" name="Line 81"/>
                <p:cNvSpPr>
                  <a:spLocks noChangeShapeType="1"/>
                </p:cNvSpPr>
                <p:nvPr/>
              </p:nvSpPr>
              <p:spPr bwMode="auto">
                <a:xfrm>
                  <a:off x="1642" y="3207"/>
                  <a:ext cx="230" cy="105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22" name="Line 82"/>
                <p:cNvSpPr>
                  <a:spLocks noChangeShapeType="1"/>
                </p:cNvSpPr>
                <p:nvPr/>
              </p:nvSpPr>
              <p:spPr bwMode="auto">
                <a:xfrm flipV="1">
                  <a:off x="720" y="2160"/>
                  <a:ext cx="384" cy="144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23" name="Line 83"/>
                <p:cNvSpPr>
                  <a:spLocks noChangeShapeType="1"/>
                </p:cNvSpPr>
                <p:nvPr/>
              </p:nvSpPr>
              <p:spPr bwMode="auto">
                <a:xfrm flipH="1">
                  <a:off x="1104" y="2160"/>
                  <a:ext cx="0" cy="1056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24" name="Line 84"/>
                <p:cNvSpPr>
                  <a:spLocks noChangeShapeType="1"/>
                </p:cNvSpPr>
                <p:nvPr/>
              </p:nvSpPr>
              <p:spPr bwMode="auto">
                <a:xfrm flipH="1">
                  <a:off x="1632" y="2160"/>
                  <a:ext cx="0" cy="1056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25" name="Line 85"/>
                <p:cNvSpPr>
                  <a:spLocks noChangeShapeType="1"/>
                </p:cNvSpPr>
                <p:nvPr/>
              </p:nvSpPr>
              <p:spPr bwMode="auto">
                <a:xfrm flipH="1">
                  <a:off x="1008" y="2400"/>
                  <a:ext cx="0" cy="1056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26" name="Line 86"/>
                <p:cNvSpPr>
                  <a:spLocks noChangeShapeType="1"/>
                </p:cNvSpPr>
                <p:nvPr/>
              </p:nvSpPr>
              <p:spPr bwMode="auto">
                <a:xfrm flipH="1">
                  <a:off x="1536" y="2400"/>
                  <a:ext cx="0" cy="1056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27" name="Line 87"/>
                <p:cNvSpPr>
                  <a:spLocks noChangeShapeType="1"/>
                </p:cNvSpPr>
                <p:nvPr/>
              </p:nvSpPr>
              <p:spPr bwMode="auto">
                <a:xfrm flipH="1">
                  <a:off x="720" y="2304"/>
                  <a:ext cx="0" cy="1056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28" name="Line 88"/>
                <p:cNvSpPr>
                  <a:spLocks noChangeShapeType="1"/>
                </p:cNvSpPr>
                <p:nvPr/>
              </p:nvSpPr>
              <p:spPr bwMode="auto">
                <a:xfrm flipH="1">
                  <a:off x="1872" y="2256"/>
                  <a:ext cx="0" cy="1056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29" name="Line 89"/>
                <p:cNvSpPr>
                  <a:spLocks noChangeShapeType="1"/>
                </p:cNvSpPr>
                <p:nvPr/>
              </p:nvSpPr>
              <p:spPr bwMode="auto">
                <a:xfrm>
                  <a:off x="1008" y="2400"/>
                  <a:ext cx="528" cy="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38" name="Группа 41"/>
          <p:cNvGrpSpPr/>
          <p:nvPr/>
        </p:nvGrpSpPr>
        <p:grpSpPr>
          <a:xfrm>
            <a:off x="4429092" y="1643050"/>
            <a:ext cx="4714908" cy="3525850"/>
            <a:chOff x="2428860" y="3500432"/>
            <a:chExt cx="3714776" cy="2668592"/>
          </a:xfrm>
        </p:grpSpPr>
        <p:grpSp>
          <p:nvGrpSpPr>
            <p:cNvPr id="40" name="Группа 26"/>
            <p:cNvGrpSpPr>
              <a:grpSpLocks/>
            </p:cNvGrpSpPr>
            <p:nvPr/>
          </p:nvGrpSpPr>
          <p:grpSpPr bwMode="auto">
            <a:xfrm>
              <a:off x="2428862" y="3500432"/>
              <a:ext cx="3681419" cy="2668592"/>
              <a:chOff x="3962401" y="2057390"/>
              <a:chExt cx="4292600" cy="4254510"/>
            </a:xfrm>
          </p:grpSpPr>
          <p:sp>
            <p:nvSpPr>
              <p:cNvPr id="43" name="Freeform 25"/>
              <p:cNvSpPr>
                <a:spLocks/>
              </p:cNvSpPr>
              <p:nvPr/>
            </p:nvSpPr>
            <p:spPr bwMode="auto">
              <a:xfrm>
                <a:off x="3962401" y="2095499"/>
                <a:ext cx="4292600" cy="4216401"/>
              </a:xfrm>
              <a:custGeom>
                <a:avLst/>
                <a:gdLst>
                  <a:gd name="T0" fmla="*/ 0 w 2704"/>
                  <a:gd name="T1" fmla="*/ 3378200 h 2656"/>
                  <a:gd name="T2" fmla="*/ 1168400 w 2704"/>
                  <a:gd name="T3" fmla="*/ 4216400 h 2656"/>
                  <a:gd name="T4" fmla="*/ 3200400 w 2704"/>
                  <a:gd name="T5" fmla="*/ 4191000 h 2656"/>
                  <a:gd name="T6" fmla="*/ 4292600 w 2704"/>
                  <a:gd name="T7" fmla="*/ 3479800 h 2656"/>
                  <a:gd name="T8" fmla="*/ 2209800 w 2704"/>
                  <a:gd name="T9" fmla="*/ 0 h 2656"/>
                  <a:gd name="T10" fmla="*/ 0 w 2704"/>
                  <a:gd name="T11" fmla="*/ 3378200 h 26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04"/>
                  <a:gd name="T19" fmla="*/ 0 h 2656"/>
                  <a:gd name="T20" fmla="*/ 2704 w 2704"/>
                  <a:gd name="T21" fmla="*/ 2656 h 26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04" h="2656">
                    <a:moveTo>
                      <a:pt x="0" y="2128"/>
                    </a:moveTo>
                    <a:lnTo>
                      <a:pt x="736" y="2656"/>
                    </a:lnTo>
                    <a:lnTo>
                      <a:pt x="2016" y="2640"/>
                    </a:lnTo>
                    <a:lnTo>
                      <a:pt x="2704" y="2192"/>
                    </a:lnTo>
                    <a:lnTo>
                      <a:pt x="1392" y="0"/>
                    </a:lnTo>
                    <a:lnTo>
                      <a:pt x="0" y="2128"/>
                    </a:lnTo>
                    <a:close/>
                  </a:path>
                </a:pathLst>
              </a:custGeom>
              <a:solidFill>
                <a:srgbClr val="00CC99">
                  <a:alpha val="30196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Freeform 26"/>
              <p:cNvSpPr>
                <a:spLocks/>
              </p:cNvSpPr>
              <p:nvPr/>
            </p:nvSpPr>
            <p:spPr bwMode="auto">
              <a:xfrm>
                <a:off x="5130800" y="2124075"/>
                <a:ext cx="2057400" cy="4187825"/>
              </a:xfrm>
              <a:custGeom>
                <a:avLst/>
                <a:gdLst>
                  <a:gd name="T0" fmla="*/ 0 w 1296"/>
                  <a:gd name="T1" fmla="*/ 4187825 h 2638"/>
                  <a:gd name="T2" fmla="*/ 1041400 w 1296"/>
                  <a:gd name="T3" fmla="*/ 0 h 2638"/>
                  <a:gd name="T4" fmla="*/ 2057400 w 1296"/>
                  <a:gd name="T5" fmla="*/ 4162425 h 2638"/>
                  <a:gd name="T6" fmla="*/ 0 60000 65536"/>
                  <a:gd name="T7" fmla="*/ 0 60000 65536"/>
                  <a:gd name="T8" fmla="*/ 0 60000 65536"/>
                  <a:gd name="T9" fmla="*/ 0 w 1296"/>
                  <a:gd name="T10" fmla="*/ 0 h 2638"/>
                  <a:gd name="T11" fmla="*/ 1296 w 1296"/>
                  <a:gd name="T12" fmla="*/ 2638 h 263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96" h="2638">
                    <a:moveTo>
                      <a:pt x="0" y="2638"/>
                    </a:moveTo>
                    <a:lnTo>
                      <a:pt x="656" y="0"/>
                    </a:lnTo>
                    <a:lnTo>
                      <a:pt x="1296" y="2622"/>
                    </a:lnTo>
                  </a:path>
                </a:pathLst>
              </a:custGeom>
              <a:noFill/>
              <a:ln w="28575" cap="flat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28"/>
              <p:cNvSpPr>
                <a:spLocks/>
              </p:cNvSpPr>
              <p:nvPr/>
            </p:nvSpPr>
            <p:spPr bwMode="auto">
              <a:xfrm>
                <a:off x="5232400" y="2095500"/>
                <a:ext cx="1778000" cy="2755900"/>
              </a:xfrm>
              <a:custGeom>
                <a:avLst/>
                <a:gdLst>
                  <a:gd name="T0" fmla="*/ 0 w 1120"/>
                  <a:gd name="T1" fmla="*/ 2755900 h 1736"/>
                  <a:gd name="T2" fmla="*/ 949325 w 1120"/>
                  <a:gd name="T3" fmla="*/ 0 h 1736"/>
                  <a:gd name="T4" fmla="*/ 1778000 w 1120"/>
                  <a:gd name="T5" fmla="*/ 2692400 h 1736"/>
                  <a:gd name="T6" fmla="*/ 0 60000 65536"/>
                  <a:gd name="T7" fmla="*/ 0 60000 65536"/>
                  <a:gd name="T8" fmla="*/ 0 60000 65536"/>
                  <a:gd name="T9" fmla="*/ 0 w 1120"/>
                  <a:gd name="T10" fmla="*/ 0 h 1736"/>
                  <a:gd name="T11" fmla="*/ 1120 w 1120"/>
                  <a:gd name="T12" fmla="*/ 1736 h 17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20" h="1736">
                    <a:moveTo>
                      <a:pt x="0" y="1736"/>
                    </a:moveTo>
                    <a:lnTo>
                      <a:pt x="598" y="0"/>
                    </a:lnTo>
                    <a:lnTo>
                      <a:pt x="1120" y="1696"/>
                    </a:lnTo>
                  </a:path>
                </a:pathLst>
              </a:custGeom>
              <a:noFill/>
              <a:ln w="28575" cap="flat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Oval 32"/>
              <p:cNvSpPr>
                <a:spLocks noChangeArrowheads="1"/>
              </p:cNvSpPr>
              <p:nvPr/>
            </p:nvSpPr>
            <p:spPr bwMode="auto">
              <a:xfrm>
                <a:off x="6124360" y="2057390"/>
                <a:ext cx="90377" cy="88999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</p:grpSp>
        <p:cxnSp>
          <p:nvCxnSpPr>
            <p:cNvPr id="41" name="Прямая соединительная линия 40"/>
            <p:cNvCxnSpPr/>
            <p:nvPr/>
          </p:nvCxnSpPr>
          <p:spPr>
            <a:xfrm flipV="1">
              <a:off x="2428860" y="5230637"/>
              <a:ext cx="1125715" cy="41294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5072066" y="5214950"/>
              <a:ext cx="1071570" cy="500066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Прямая соединительная линия 38"/>
          <p:cNvCxnSpPr/>
          <p:nvPr/>
        </p:nvCxnSpPr>
        <p:spPr>
          <a:xfrm>
            <a:off x="5857884" y="3929066"/>
            <a:ext cx="1928826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85720" y="507207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50" name="TextBox 49"/>
          <p:cNvSpPr txBox="1"/>
          <p:nvPr/>
        </p:nvSpPr>
        <p:spPr>
          <a:xfrm>
            <a:off x="1928794" y="435769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51" name="TextBox 50"/>
          <p:cNvSpPr txBox="1"/>
          <p:nvPr/>
        </p:nvSpPr>
        <p:spPr>
          <a:xfrm>
            <a:off x="3357554" y="442913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4000496" y="492919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53" name="TextBox 52"/>
          <p:cNvSpPr txBox="1"/>
          <p:nvPr/>
        </p:nvSpPr>
        <p:spPr>
          <a:xfrm>
            <a:off x="3000364" y="550070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1500166" y="550070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500034" y="207167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1785918" y="164305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3214678" y="178592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4000496" y="214311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ru-RU" dirty="0"/>
          </a:p>
        </p:txBody>
      </p:sp>
      <p:sp>
        <p:nvSpPr>
          <p:cNvPr id="60" name="TextBox 59"/>
          <p:cNvSpPr txBox="1"/>
          <p:nvPr/>
        </p:nvSpPr>
        <p:spPr>
          <a:xfrm>
            <a:off x="2786050" y="235743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ru-RU" dirty="0"/>
          </a:p>
        </p:txBody>
      </p:sp>
      <p:sp>
        <p:nvSpPr>
          <p:cNvPr id="61" name="TextBox 60"/>
          <p:cNvSpPr txBox="1"/>
          <p:nvPr/>
        </p:nvSpPr>
        <p:spPr>
          <a:xfrm>
            <a:off x="1214414" y="271462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4214810" y="407194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5357818" y="350043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7858148" y="357187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8715372" y="471488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66" name="TextBox 65"/>
          <p:cNvSpPr txBox="1"/>
          <p:nvPr/>
        </p:nvSpPr>
        <p:spPr>
          <a:xfrm>
            <a:off x="7858148" y="521495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5357818" y="521495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endParaRPr lang="ru-RU" dirty="0"/>
          </a:p>
        </p:txBody>
      </p:sp>
      <p:sp>
        <p:nvSpPr>
          <p:cNvPr id="68" name="TextBox 67"/>
          <p:cNvSpPr txBox="1"/>
          <p:nvPr/>
        </p:nvSpPr>
        <p:spPr>
          <a:xfrm>
            <a:off x="6643702" y="128586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214290"/>
            <a:ext cx="39290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hlinkClick r:id="rId3" action="ppaction://hlinkfile"/>
              </a:rPr>
              <a:t>Отдохнем!!!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214290"/>
          <a:ext cx="8858312" cy="62987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8588"/>
                <a:gridCol w="1154533"/>
                <a:gridCol w="1139144"/>
                <a:gridCol w="803649"/>
                <a:gridCol w="2562398"/>
              </a:tblGrid>
              <a:tr h="1102186"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/>
                        <a:t>Многоугольник</a:t>
                      </a:r>
                      <a:endParaRPr lang="ru-RU" sz="3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Вершины</a:t>
                      </a:r>
                    </a:p>
                    <a:p>
                      <a:pPr algn="ctr"/>
                      <a:r>
                        <a:rPr lang="ru-RU" sz="4800" b="1" dirty="0" smtClean="0"/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Ребра</a:t>
                      </a:r>
                    </a:p>
                    <a:p>
                      <a:pPr algn="ctr"/>
                      <a:r>
                        <a:rPr lang="ru-RU" sz="4800" dirty="0" smtClean="0"/>
                        <a:t>Р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Грани</a:t>
                      </a:r>
                    </a:p>
                    <a:p>
                      <a:pPr algn="ctr"/>
                      <a:r>
                        <a:rPr lang="ru-RU" sz="4800" dirty="0" smtClean="0"/>
                        <a:t>Г</a:t>
                      </a:r>
                    </a:p>
                    <a:p>
                      <a:pPr algn="ctr"/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dirty="0" smtClean="0">
                          <a:latin typeface="Calibri" pitchFamily="34" charset="0"/>
                        </a:rPr>
                        <a:t> </a:t>
                      </a:r>
                      <a:r>
                        <a:rPr lang="ru-RU" sz="4800" b="1" i="1" dirty="0" smtClean="0">
                          <a:latin typeface="Calibri" pitchFamily="34" charset="0"/>
                        </a:rPr>
                        <a:t>В-Р+Г=</a:t>
                      </a:r>
                      <a:endParaRPr lang="ru-RU" sz="4800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63856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Треугольная пирамида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</a:tr>
              <a:tr h="63856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Треугольная призма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</a:tr>
              <a:tr h="63856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Четырехугольная пирамида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</a:tr>
              <a:tr h="63856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Четырехугольная призма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</a:tr>
              <a:tr h="63856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Шестиугольная пирамида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</a:tr>
              <a:tr h="63856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Шестиугольная призма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</a:tr>
              <a:tr h="63856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Семиугольная пирамида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428992" y="2214554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43438" y="2214554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5008" y="221455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572264" y="2214554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4-6+4=2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71868" y="2786058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43438" y="2786058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715008" y="2786058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786578" y="285749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6-9+5=2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57554" y="3429000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342900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715008" y="342900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715140" y="342900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5-8+5=2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71868" y="4143380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643438" y="414338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12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786446" y="414338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715140" y="414338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8-12+6=2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00430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714876" y="478632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786446" y="478632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572264" y="4786322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7-12+7=2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500430" y="5429264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12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0" y="5429264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18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5715008" y="542926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6643702" y="5429264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12-18+8=2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571868" y="600076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643438" y="600076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14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5786446" y="600076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6643702" y="6000768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12-18+8=2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300" b="1" smtClean="0"/>
              <a:t/>
            </a:r>
            <a:br>
              <a:rPr lang="ru-RU" sz="4300" b="1" smtClean="0"/>
            </a:br>
            <a:r>
              <a:rPr lang="ru-RU" sz="4300" b="1" smtClean="0">
                <a:solidFill>
                  <a:srgbClr val="951B27"/>
                </a:solidFill>
              </a:rPr>
              <a:t>Александрийский маяк</a:t>
            </a:r>
            <a:r>
              <a:rPr lang="ru-RU" sz="4300" smtClean="0">
                <a:solidFill>
                  <a:srgbClr val="951B27"/>
                </a:solidFill>
              </a:rPr>
              <a:t/>
            </a:r>
            <a:br>
              <a:rPr lang="ru-RU" sz="4300" smtClean="0">
                <a:solidFill>
                  <a:srgbClr val="951B27"/>
                </a:solidFill>
              </a:rPr>
            </a:br>
            <a:endParaRPr lang="ru-RU" sz="4300" smtClean="0">
              <a:solidFill>
                <a:srgbClr val="951B27"/>
              </a:solidFill>
            </a:endParaRPr>
          </a:p>
        </p:txBody>
      </p:sp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75" y="1484313"/>
            <a:ext cx="2068513" cy="437356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684213" y="1916113"/>
            <a:ext cx="4608512" cy="360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В 285 г. до н.э. на острове Фарос архитектор Сострат Книдский построил маяк в виде трехэтажной башни.</a:t>
            </a:r>
          </a:p>
          <a:p>
            <a:pPr>
              <a:spcBef>
                <a:spcPct val="50000"/>
              </a:spcBef>
            </a:pPr>
            <a:r>
              <a:rPr lang="ru-RU"/>
              <a:t> </a:t>
            </a:r>
          </a:p>
          <a:p>
            <a:pPr>
              <a:spcBef>
                <a:spcPct val="50000"/>
              </a:spcBef>
            </a:pPr>
            <a:r>
              <a:rPr lang="ru-RU" sz="2400"/>
              <a:t>Восьмигранник</a:t>
            </a:r>
          </a:p>
          <a:p>
            <a:pPr>
              <a:spcBef>
                <a:spcPct val="50000"/>
              </a:spcBef>
            </a:pPr>
            <a:endParaRPr lang="ru-RU" sz="2400"/>
          </a:p>
          <a:p>
            <a:pPr>
              <a:spcBef>
                <a:spcPct val="50000"/>
              </a:spcBef>
            </a:pPr>
            <a:r>
              <a:rPr lang="ru-RU" sz="2400"/>
              <a:t>Параллелепипед</a:t>
            </a:r>
          </a:p>
        </p:txBody>
      </p:sp>
      <p:sp>
        <p:nvSpPr>
          <p:cNvPr id="7173" name="Line 7"/>
          <p:cNvSpPr>
            <a:spLocks noChangeShapeType="1"/>
          </p:cNvSpPr>
          <p:nvPr/>
        </p:nvSpPr>
        <p:spPr bwMode="auto">
          <a:xfrm flipV="1">
            <a:off x="3492500" y="2997200"/>
            <a:ext cx="3095625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4" name="Line 8"/>
          <p:cNvSpPr>
            <a:spLocks noChangeShapeType="1"/>
          </p:cNvSpPr>
          <p:nvPr/>
        </p:nvSpPr>
        <p:spPr bwMode="auto">
          <a:xfrm flipV="1">
            <a:off x="3635375" y="4941888"/>
            <a:ext cx="273685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211638" y="1052513"/>
            <a:ext cx="4752975" cy="5184775"/>
          </a:xfrm>
        </p:spPr>
        <p:txBody>
          <a:bodyPr/>
          <a:lstStyle/>
          <a:p>
            <a:pPr algn="ctr" eaLnBrk="1" hangingPunct="1">
              <a:lnSpc>
                <a:spcPct val="128000"/>
              </a:lnSpc>
              <a:spcBef>
                <a:spcPts val="600"/>
              </a:spcBef>
              <a:buFontTx/>
              <a:buNone/>
              <a:defRPr/>
            </a:pPr>
            <a:r>
              <a:rPr lang="ru-RU" b="1" smtClean="0">
                <a:solidFill>
                  <a:srgbClr val="000000"/>
                </a:solidFill>
                <a:effectLst/>
              </a:rPr>
              <a:t>ЛЕОНАРД ЭЙЛЕР</a:t>
            </a:r>
            <a:r>
              <a:rPr lang="ru-RU" sz="2400" smtClean="0">
                <a:solidFill>
                  <a:srgbClr val="000000"/>
                </a:solidFill>
                <a:effectLst/>
              </a:rPr>
              <a:t> </a:t>
            </a:r>
          </a:p>
          <a:p>
            <a:pPr algn="ctr" eaLnBrk="1" hangingPunct="1">
              <a:lnSpc>
                <a:spcPct val="128000"/>
              </a:lnSpc>
              <a:spcBef>
                <a:spcPts val="600"/>
              </a:spcBef>
              <a:buFontTx/>
              <a:buNone/>
              <a:defRPr/>
            </a:pPr>
            <a:r>
              <a:rPr lang="ru-RU" sz="2400" smtClean="0">
                <a:solidFill>
                  <a:srgbClr val="000000"/>
                </a:solidFill>
                <a:effectLst/>
              </a:rPr>
              <a:t>(1707-1783)</a:t>
            </a:r>
          </a:p>
          <a:p>
            <a:pPr algn="ctr" eaLnBrk="1" hangingPunct="1">
              <a:lnSpc>
                <a:spcPct val="128000"/>
              </a:lnSpc>
              <a:spcBef>
                <a:spcPts val="600"/>
              </a:spcBef>
              <a:buFontTx/>
              <a:buNone/>
              <a:defRPr/>
            </a:pPr>
            <a:r>
              <a:rPr lang="ru-RU" sz="2400" smtClean="0">
                <a:solidFill>
                  <a:srgbClr val="000000"/>
                </a:solidFill>
                <a:effectLst/>
              </a:rPr>
              <a:t> Математик, механик, </a:t>
            </a:r>
          </a:p>
          <a:p>
            <a:pPr algn="ctr" eaLnBrk="1" hangingPunct="1">
              <a:lnSpc>
                <a:spcPct val="128000"/>
              </a:lnSpc>
              <a:spcBef>
                <a:spcPts val="600"/>
              </a:spcBef>
              <a:buFontTx/>
              <a:buNone/>
              <a:defRPr/>
            </a:pPr>
            <a:r>
              <a:rPr lang="ru-RU" sz="2400" smtClean="0">
                <a:solidFill>
                  <a:srgbClr val="000000"/>
                </a:solidFill>
                <a:effectLst/>
              </a:rPr>
              <a:t>физик и астроном. </a:t>
            </a:r>
          </a:p>
          <a:p>
            <a:pPr algn="ctr" eaLnBrk="1" hangingPunct="1">
              <a:lnSpc>
                <a:spcPct val="128000"/>
              </a:lnSpc>
              <a:spcBef>
                <a:spcPts val="600"/>
              </a:spcBef>
              <a:buFontTx/>
              <a:buNone/>
              <a:defRPr/>
            </a:pPr>
            <a:r>
              <a:rPr lang="ru-RU" sz="2400" smtClean="0">
                <a:solidFill>
                  <a:srgbClr val="000000"/>
                </a:solidFill>
                <a:effectLst/>
              </a:rPr>
              <a:t>По происхождению швейцарец. В 1726 был приглашен в Петербургскую академию наук и переехал в 1727 </a:t>
            </a:r>
          </a:p>
          <a:p>
            <a:pPr algn="ctr" eaLnBrk="1" hangingPunct="1">
              <a:lnSpc>
                <a:spcPct val="128000"/>
              </a:lnSpc>
              <a:spcBef>
                <a:spcPts val="600"/>
              </a:spcBef>
              <a:buFontTx/>
              <a:buNone/>
              <a:defRPr/>
            </a:pPr>
            <a:r>
              <a:rPr lang="ru-RU" sz="2400" smtClean="0">
                <a:solidFill>
                  <a:srgbClr val="000000"/>
                </a:solidFill>
                <a:effectLst/>
              </a:rPr>
              <a:t>в Россию.</a:t>
            </a:r>
          </a:p>
          <a:p>
            <a:pPr eaLnBrk="1" hangingPunct="1">
              <a:defRPr/>
            </a:pPr>
            <a:endParaRPr lang="ru-RU" sz="240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0483" name="Picture 8" descr="eil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052513"/>
            <a:ext cx="2974975" cy="424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latonTel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571480"/>
            <a:ext cx="7358077" cy="5526108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73" descr="76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71802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74" descr="4567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0"/>
            <a:ext cx="311467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75" descr="46567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29325" y="0"/>
            <a:ext cx="311467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76" descr="3456345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00438"/>
            <a:ext cx="4500563" cy="337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77" descr="2315234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538" y="3500438"/>
            <a:ext cx="4716462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26" name="Text Box 78"/>
          <p:cNvSpPr txBox="1">
            <a:spLocks noChangeArrowheads="1"/>
          </p:cNvSpPr>
          <p:nvPr/>
        </p:nvSpPr>
        <p:spPr bwMode="auto">
          <a:xfrm>
            <a:off x="1403350" y="2854325"/>
            <a:ext cx="15160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Огонь</a:t>
            </a:r>
          </a:p>
        </p:txBody>
      </p:sp>
      <p:sp>
        <p:nvSpPr>
          <p:cNvPr id="2128" name="Text Box 80"/>
          <p:cNvSpPr txBox="1">
            <a:spLocks noChangeArrowheads="1"/>
          </p:cNvSpPr>
          <p:nvPr/>
        </p:nvSpPr>
        <p:spPr bwMode="auto">
          <a:xfrm>
            <a:off x="4716463" y="2924175"/>
            <a:ext cx="12715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Вода</a:t>
            </a:r>
          </a:p>
        </p:txBody>
      </p:sp>
      <p:sp>
        <p:nvSpPr>
          <p:cNvPr id="2129" name="Text Box 81"/>
          <p:cNvSpPr txBox="1">
            <a:spLocks noChangeArrowheads="1"/>
          </p:cNvSpPr>
          <p:nvPr/>
        </p:nvSpPr>
        <p:spPr bwMode="auto">
          <a:xfrm>
            <a:off x="7451725" y="2924175"/>
            <a:ext cx="15684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Земля</a:t>
            </a:r>
          </a:p>
        </p:txBody>
      </p:sp>
      <p:sp>
        <p:nvSpPr>
          <p:cNvPr id="2130" name="Text Box 82"/>
          <p:cNvSpPr txBox="1">
            <a:spLocks noChangeArrowheads="1"/>
          </p:cNvSpPr>
          <p:nvPr/>
        </p:nvSpPr>
        <p:spPr bwMode="auto">
          <a:xfrm>
            <a:off x="2627313" y="6278563"/>
            <a:ext cx="17303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Воздух</a:t>
            </a:r>
          </a:p>
        </p:txBody>
      </p:sp>
      <p:sp>
        <p:nvSpPr>
          <p:cNvPr id="2131" name="Text Box 83"/>
          <p:cNvSpPr txBox="1">
            <a:spLocks noChangeArrowheads="1"/>
          </p:cNvSpPr>
          <p:nvPr/>
        </p:nvSpPr>
        <p:spPr bwMode="auto">
          <a:xfrm>
            <a:off x="5418138" y="6278563"/>
            <a:ext cx="37258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Все мироздание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2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2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2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2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000"/>
                            </p:stCondLst>
                            <p:childTnLst>
                              <p:par>
                                <p:cTn id="4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 decel="100000"/>
                                        <p:tgtEl>
                                          <p:spTgt spid="2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2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2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2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2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2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2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2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6" grpId="0"/>
      <p:bldP spid="2128" grpId="0"/>
      <p:bldP spid="2129" grpId="0"/>
      <p:bldP spid="2130" grpId="0"/>
      <p:bldP spid="21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14290"/>
            <a:ext cx="6858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7E39"/>
                </a:solidFill>
              </a:rPr>
              <a:t>Установите соответствие</a:t>
            </a:r>
            <a:endParaRPr lang="ru-RU" sz="4400" dirty="0">
              <a:solidFill>
                <a:srgbClr val="007E39"/>
              </a:solidFill>
            </a:endParaRPr>
          </a:p>
        </p:txBody>
      </p:sp>
      <p:pic>
        <p:nvPicPr>
          <p:cNvPr id="3" name="Рисунок 2" descr="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857232"/>
            <a:ext cx="1928826" cy="1571636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1 рис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4500570"/>
            <a:ext cx="1873091" cy="17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\Рабочий стол\img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071678"/>
            <a:ext cx="242889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Рабочий стол\img1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1"/>
          <a:stretch>
            <a:fillRect/>
          </a:stretch>
        </p:blipFill>
        <p:spPr bwMode="auto">
          <a:xfrm>
            <a:off x="6715140" y="2500306"/>
            <a:ext cx="1766136" cy="1951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 рис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1000108"/>
            <a:ext cx="2264955" cy="1764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2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4429132"/>
            <a:ext cx="2334362" cy="1953073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Admin\Рабочий стол\Test_06_01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4924105"/>
            <a:ext cx="2010413" cy="1933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Прямая со стрелкой 10"/>
          <p:cNvCxnSpPr/>
          <p:nvPr/>
        </p:nvCxnSpPr>
        <p:spPr>
          <a:xfrm rot="16200000" flipH="1">
            <a:off x="3964777" y="2464587"/>
            <a:ext cx="2500330" cy="2428892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643174" y="2357430"/>
            <a:ext cx="3071834" cy="2643206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500298" y="3429000"/>
            <a:ext cx="4071966" cy="71438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" name="AutoShape 2" descr="http://www.nn.ru/data/forum/images/2011-11/42705015-duymovocka_duimovochka_0-06-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14348" y="164305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357422" y="100010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215206" y="1142984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7929586" y="214311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8001024" y="450057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000760" y="6286520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142976" y="4714884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 descr="http://www.nn.ru/data/forum/images/2011-11/42705015-duymovocka_duimovochka_0-06-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012" name="AutoShape 4" descr="http://www.nn.ru/data/forum/images/2011-11/42705015-duymovocka_duimovochka_0-06-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5931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500042"/>
            <a:ext cx="60722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7E39"/>
                </a:solidFill>
              </a:rPr>
              <a:t>Домашнее задание:</a:t>
            </a:r>
            <a:endParaRPr lang="ru-RU" sz="4400" dirty="0">
              <a:solidFill>
                <a:srgbClr val="007E3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1785926"/>
            <a:ext cx="62151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3600" dirty="0" smtClean="0">
                <a:solidFill>
                  <a:srgbClr val="951B27"/>
                </a:solidFill>
              </a:rPr>
              <a:t>№ 771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>
                <a:solidFill>
                  <a:srgbClr val="951B27"/>
                </a:solidFill>
              </a:rPr>
              <a:t>Изучить самостоятельно Платоновы тела, проверить, справедлива ли для них формула Эйлера.</a:t>
            </a:r>
            <a:endParaRPr lang="ru-RU" sz="3600" dirty="0">
              <a:solidFill>
                <a:srgbClr val="951B2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>
                <a:solidFill>
                  <a:srgbClr val="951B27"/>
                </a:solidFill>
              </a:rPr>
              <a:t>Египетские пирамиды</a:t>
            </a:r>
            <a:r>
              <a:rPr lang="ru-RU" sz="4000" smtClean="0">
                <a:solidFill>
                  <a:srgbClr val="951B27"/>
                </a:solidFill>
              </a:rPr>
              <a:t/>
            </a:r>
            <a:br>
              <a:rPr lang="ru-RU" sz="4000" smtClean="0">
                <a:solidFill>
                  <a:srgbClr val="951B27"/>
                </a:solidFill>
              </a:rPr>
            </a:br>
            <a:endParaRPr lang="ru-RU" sz="4000" smtClean="0">
              <a:solidFill>
                <a:srgbClr val="951B2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/>
              <a:t>		Египетские пирамиды словно вырастают из песков  пустыни - колоссальные, величественные, подавляющие человека необычайными  размерами и строгостью очертаний. Стоя у подножия пирамиды, трудно себе представить, что эти огромные каменные горы созданы руками людей. А между тем они были действительно сложены из отдельных каменных глыб, как в наше время дети складывают пирамиды из кубиков.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dirty="0"/>
          </a:p>
        </p:txBody>
      </p:sp>
      <p:pic>
        <p:nvPicPr>
          <p:cNvPr id="4" name="Рисунок 3" descr="piramid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2857496"/>
            <a:ext cx="3882092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951B27"/>
                </a:solidFill>
              </a:rPr>
              <a:t>Москв</a:t>
            </a:r>
            <a:r>
              <a:rPr lang="ru-RU" sz="4000" dirty="0" smtClean="0">
                <a:solidFill>
                  <a:srgbClr val="951B27"/>
                </a:solidFill>
                <a:latin typeface="Arial" charset="0"/>
              </a:rPr>
              <a:t>а - СИТИ</a:t>
            </a:r>
            <a:r>
              <a:rPr lang="ru-RU" sz="4000" dirty="0" smtClean="0">
                <a:solidFill>
                  <a:srgbClr val="951B27"/>
                </a:solidFill>
              </a:rPr>
              <a:t> </a:t>
            </a:r>
            <a:r>
              <a:rPr lang="ru-RU" sz="4000" dirty="0" smtClean="0">
                <a:solidFill>
                  <a:srgbClr val="951B27"/>
                </a:solidFill>
                <a:latin typeface="Arial" charset="0"/>
              </a:rPr>
              <a:t/>
            </a:r>
            <a:br>
              <a:rPr lang="ru-RU" sz="4000" dirty="0" smtClean="0">
                <a:solidFill>
                  <a:srgbClr val="951B27"/>
                </a:solidFill>
                <a:latin typeface="Arial" charset="0"/>
              </a:rPr>
            </a:br>
            <a:r>
              <a:rPr lang="ru-RU" sz="4000" dirty="0" smtClean="0">
                <a:solidFill>
                  <a:srgbClr val="951B27"/>
                </a:solidFill>
              </a:rPr>
              <a:t>здания в форме параллелепипеда.</a:t>
            </a:r>
          </a:p>
        </p:txBody>
      </p:sp>
      <p:pic>
        <p:nvPicPr>
          <p:cNvPr id="4" name="Содержимое 3" descr="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5712" y="1975644"/>
            <a:ext cx="6548461" cy="43594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>
                <a:solidFill>
                  <a:srgbClr val="951B27"/>
                </a:solidFill>
              </a:rPr>
              <a:t>Спасская башня Казанского Кремля</a:t>
            </a:r>
            <a:r>
              <a:rPr lang="ru-RU" sz="4000" smtClean="0">
                <a:solidFill>
                  <a:srgbClr val="951B27"/>
                </a:solidFill>
              </a:rPr>
              <a:t/>
            </a:r>
            <a:br>
              <a:rPr lang="ru-RU" sz="4000" smtClean="0">
                <a:solidFill>
                  <a:srgbClr val="951B27"/>
                </a:solidFill>
              </a:rPr>
            </a:br>
            <a:endParaRPr lang="ru-RU" sz="4000" smtClean="0">
              <a:solidFill>
                <a:srgbClr val="951B27"/>
              </a:solidFill>
            </a:endParaRPr>
          </a:p>
        </p:txBody>
      </p:sp>
      <p:pic>
        <p:nvPicPr>
          <p:cNvPr id="4" name="Рисунок 3" descr="img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3" y="1785938"/>
            <a:ext cx="3286125" cy="4381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684213" y="2133600"/>
            <a:ext cx="360045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Четыре яруса башни представляют собой</a:t>
            </a:r>
            <a:r>
              <a:rPr lang="ru-RU"/>
              <a:t> </a:t>
            </a:r>
          </a:p>
          <a:p>
            <a:pPr>
              <a:spcBef>
                <a:spcPct val="50000"/>
              </a:spcBef>
            </a:pPr>
            <a:r>
              <a:rPr lang="ru-RU" sz="2400"/>
              <a:t>пирамида </a:t>
            </a:r>
          </a:p>
          <a:p>
            <a:pPr>
              <a:spcBef>
                <a:spcPct val="50000"/>
              </a:spcBef>
            </a:pPr>
            <a:endParaRPr lang="ru-RU" sz="2400"/>
          </a:p>
          <a:p>
            <a:pPr>
              <a:spcBef>
                <a:spcPct val="50000"/>
              </a:spcBef>
            </a:pPr>
            <a:r>
              <a:rPr lang="ru-RU" sz="2400"/>
              <a:t>многогранники </a:t>
            </a:r>
          </a:p>
          <a:p>
            <a:pPr>
              <a:spcBef>
                <a:spcPct val="50000"/>
              </a:spcBef>
            </a:pPr>
            <a:r>
              <a:rPr lang="ru-RU" sz="2400"/>
              <a:t> </a:t>
            </a:r>
          </a:p>
          <a:p>
            <a:pPr>
              <a:spcBef>
                <a:spcPct val="50000"/>
              </a:spcBef>
            </a:pPr>
            <a:r>
              <a:rPr lang="ru-RU" sz="2400"/>
              <a:t>куб</a:t>
            </a:r>
          </a:p>
        </p:txBody>
      </p:sp>
      <p:sp>
        <p:nvSpPr>
          <p:cNvPr id="11269" name="Line 7"/>
          <p:cNvSpPr>
            <a:spLocks noChangeShapeType="1"/>
          </p:cNvSpPr>
          <p:nvPr/>
        </p:nvSpPr>
        <p:spPr bwMode="auto">
          <a:xfrm flipV="1">
            <a:off x="2484438" y="2781300"/>
            <a:ext cx="403225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0" name="Line 8"/>
          <p:cNvSpPr>
            <a:spLocks noChangeShapeType="1"/>
          </p:cNvSpPr>
          <p:nvPr/>
        </p:nvSpPr>
        <p:spPr bwMode="auto">
          <a:xfrm flipV="1">
            <a:off x="3059113" y="3500438"/>
            <a:ext cx="338455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1" name="Line 9"/>
          <p:cNvSpPr>
            <a:spLocks noChangeShapeType="1"/>
          </p:cNvSpPr>
          <p:nvPr/>
        </p:nvSpPr>
        <p:spPr bwMode="auto">
          <a:xfrm>
            <a:off x="3059113" y="4437063"/>
            <a:ext cx="30972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2" name="Line 10"/>
          <p:cNvSpPr>
            <a:spLocks noChangeShapeType="1"/>
          </p:cNvSpPr>
          <p:nvPr/>
        </p:nvSpPr>
        <p:spPr bwMode="auto">
          <a:xfrm flipV="1">
            <a:off x="1619250" y="4941888"/>
            <a:ext cx="4968875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951B27"/>
                </a:solidFill>
              </a:rPr>
              <a:t>Арсенальная башня Московского кремля.</a:t>
            </a:r>
          </a:p>
        </p:txBody>
      </p:sp>
      <p:pic>
        <p:nvPicPr>
          <p:cNvPr id="4" name="Содержимое 3" descr="mos04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43250" y="1857375"/>
            <a:ext cx="2795588" cy="462915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376238" y="2873375"/>
            <a:ext cx="1963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293" name="Text Box 6"/>
          <p:cNvSpPr txBox="1">
            <a:spLocks noChangeArrowheads="1"/>
          </p:cNvSpPr>
          <p:nvPr/>
        </p:nvSpPr>
        <p:spPr bwMode="auto">
          <a:xfrm>
            <a:off x="971550" y="2060575"/>
            <a:ext cx="1262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Призма</a:t>
            </a:r>
          </a:p>
        </p:txBody>
      </p:sp>
      <p:sp>
        <p:nvSpPr>
          <p:cNvPr id="12294" name="Text Box 7"/>
          <p:cNvSpPr txBox="1">
            <a:spLocks noChangeArrowheads="1"/>
          </p:cNvSpPr>
          <p:nvPr/>
        </p:nvSpPr>
        <p:spPr bwMode="auto">
          <a:xfrm>
            <a:off x="684213" y="3716338"/>
            <a:ext cx="2000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Пирамида</a:t>
            </a:r>
          </a:p>
        </p:txBody>
      </p:sp>
      <p:sp>
        <p:nvSpPr>
          <p:cNvPr id="12297" name="Line 11"/>
          <p:cNvSpPr>
            <a:spLocks noChangeShapeType="1"/>
          </p:cNvSpPr>
          <p:nvPr/>
        </p:nvSpPr>
        <p:spPr bwMode="auto">
          <a:xfrm>
            <a:off x="2195513" y="2349500"/>
            <a:ext cx="230505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8" name="Line 12"/>
          <p:cNvSpPr>
            <a:spLocks noChangeShapeType="1"/>
          </p:cNvSpPr>
          <p:nvPr/>
        </p:nvSpPr>
        <p:spPr bwMode="auto">
          <a:xfrm flipV="1">
            <a:off x="2555875" y="3141663"/>
            <a:ext cx="1800225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1" name="Line 15"/>
          <p:cNvSpPr>
            <a:spLocks noChangeShapeType="1"/>
          </p:cNvSpPr>
          <p:nvPr/>
        </p:nvSpPr>
        <p:spPr bwMode="auto">
          <a:xfrm>
            <a:off x="2195513" y="2565400"/>
            <a:ext cx="2089150" cy="935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951B27"/>
                </a:solidFill>
              </a:rPr>
              <a:t>Тайницкая башня Московского кремля.</a:t>
            </a:r>
          </a:p>
        </p:txBody>
      </p:sp>
      <p:pic>
        <p:nvPicPr>
          <p:cNvPr id="4" name="Содержимое 3" descr="тайницкая башн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500" y="1643063"/>
            <a:ext cx="3228975" cy="472440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468313" y="2852738"/>
            <a:ext cx="2089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пирамида</a:t>
            </a:r>
          </a:p>
        </p:txBody>
      </p:sp>
      <p:sp>
        <p:nvSpPr>
          <p:cNvPr id="13317" name="Text Box 6"/>
          <p:cNvSpPr txBox="1">
            <a:spLocks noChangeArrowheads="1"/>
          </p:cNvSpPr>
          <p:nvPr/>
        </p:nvSpPr>
        <p:spPr bwMode="auto">
          <a:xfrm>
            <a:off x="323850" y="3644900"/>
            <a:ext cx="1655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 </a:t>
            </a:r>
            <a:r>
              <a:rPr lang="ru-RU" sz="2400"/>
              <a:t>куб</a:t>
            </a:r>
          </a:p>
        </p:txBody>
      </p:sp>
      <p:sp>
        <p:nvSpPr>
          <p:cNvPr id="13318" name="Text Box 7"/>
          <p:cNvSpPr txBox="1">
            <a:spLocks noChangeArrowheads="1"/>
          </p:cNvSpPr>
          <p:nvPr/>
        </p:nvSpPr>
        <p:spPr bwMode="auto">
          <a:xfrm>
            <a:off x="6516688" y="2781300"/>
            <a:ext cx="26273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усеченная пирамида</a:t>
            </a:r>
          </a:p>
        </p:txBody>
      </p:sp>
      <p:sp>
        <p:nvSpPr>
          <p:cNvPr id="13319" name="Text Box 8"/>
          <p:cNvSpPr txBox="1">
            <a:spLocks noChangeArrowheads="1"/>
          </p:cNvSpPr>
          <p:nvPr/>
        </p:nvSpPr>
        <p:spPr bwMode="auto">
          <a:xfrm>
            <a:off x="6516688" y="4149725"/>
            <a:ext cx="2843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параллелепипед</a:t>
            </a:r>
          </a:p>
        </p:txBody>
      </p:sp>
      <p:sp>
        <p:nvSpPr>
          <p:cNvPr id="13320" name="Line 9"/>
          <p:cNvSpPr>
            <a:spLocks noChangeShapeType="1"/>
          </p:cNvSpPr>
          <p:nvPr/>
        </p:nvSpPr>
        <p:spPr bwMode="auto">
          <a:xfrm flipV="1">
            <a:off x="2051050" y="2636838"/>
            <a:ext cx="2160588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1" name="Line 10"/>
          <p:cNvSpPr>
            <a:spLocks noChangeShapeType="1"/>
          </p:cNvSpPr>
          <p:nvPr/>
        </p:nvSpPr>
        <p:spPr bwMode="auto">
          <a:xfrm flipV="1">
            <a:off x="1403350" y="3213100"/>
            <a:ext cx="252095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2" name="Line 11"/>
          <p:cNvSpPr>
            <a:spLocks noChangeShapeType="1"/>
          </p:cNvSpPr>
          <p:nvPr/>
        </p:nvSpPr>
        <p:spPr bwMode="auto">
          <a:xfrm flipH="1">
            <a:off x="5219700" y="3068638"/>
            <a:ext cx="11525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3" name="Line 12"/>
          <p:cNvSpPr>
            <a:spLocks noChangeShapeType="1"/>
          </p:cNvSpPr>
          <p:nvPr/>
        </p:nvSpPr>
        <p:spPr bwMode="auto">
          <a:xfrm flipH="1">
            <a:off x="5364163" y="4581525"/>
            <a:ext cx="1008062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4" name="Line 14"/>
          <p:cNvSpPr>
            <a:spLocks noChangeShapeType="1"/>
          </p:cNvSpPr>
          <p:nvPr/>
        </p:nvSpPr>
        <p:spPr bwMode="auto">
          <a:xfrm flipH="1">
            <a:off x="5364163" y="4292600"/>
            <a:ext cx="107950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500042"/>
            <a:ext cx="6840537" cy="708025"/>
          </a:xfrm>
        </p:spPr>
        <p:txBody>
          <a:bodyPr/>
          <a:lstStyle/>
          <a:p>
            <a:pPr algn="ctr"/>
            <a:r>
              <a:rPr lang="ru-RU" sz="4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i="1" u="sng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</a:t>
            </a:r>
            <a:r>
              <a:rPr lang="ru-RU" sz="44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ризма</a:t>
            </a:r>
            <a:endParaRPr lang="ru-RU" sz="4400" b="1" i="1" u="sng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571472" y="1285860"/>
            <a:ext cx="2241542" cy="2189159"/>
            <a:chOff x="672" y="1680"/>
            <a:chExt cx="960" cy="1104"/>
          </a:xfrm>
        </p:grpSpPr>
        <p:grpSp>
          <p:nvGrpSpPr>
            <p:cNvPr id="3" name="Group 34"/>
            <p:cNvGrpSpPr>
              <a:grpSpLocks/>
            </p:cNvGrpSpPr>
            <p:nvPr/>
          </p:nvGrpSpPr>
          <p:grpSpPr bwMode="auto">
            <a:xfrm>
              <a:off x="672" y="1680"/>
              <a:ext cx="960" cy="1104"/>
              <a:chOff x="672" y="1680"/>
              <a:chExt cx="960" cy="1104"/>
            </a:xfrm>
          </p:grpSpPr>
          <p:sp>
            <p:nvSpPr>
              <p:cNvPr id="130055" name="Rectangle 7"/>
              <p:cNvSpPr>
                <a:spLocks noChangeArrowheads="1"/>
              </p:cNvSpPr>
              <p:nvPr/>
            </p:nvSpPr>
            <p:spPr bwMode="auto">
              <a:xfrm>
                <a:off x="1392" y="1824"/>
                <a:ext cx="240" cy="816"/>
              </a:xfrm>
              <a:prstGeom prst="rect">
                <a:avLst/>
              </a:prstGeom>
              <a:solidFill>
                <a:srgbClr val="CCFFCC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0056" name="AutoShape 8"/>
              <p:cNvSpPr>
                <a:spLocks noChangeArrowheads="1"/>
              </p:cNvSpPr>
              <p:nvPr/>
            </p:nvSpPr>
            <p:spPr bwMode="auto">
              <a:xfrm flipH="1">
                <a:off x="1392" y="1728"/>
                <a:ext cx="240" cy="96"/>
              </a:xfrm>
              <a:prstGeom prst="rtTriangle">
                <a:avLst/>
              </a:prstGeom>
              <a:solidFill>
                <a:srgbClr val="CCFFCC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0057" name="AutoShape 9"/>
              <p:cNvSpPr>
                <a:spLocks noChangeArrowheads="1"/>
              </p:cNvSpPr>
              <p:nvPr/>
            </p:nvSpPr>
            <p:spPr bwMode="auto">
              <a:xfrm>
                <a:off x="672" y="2640"/>
                <a:ext cx="960" cy="144"/>
              </a:xfrm>
              <a:prstGeom prst="parallelogram">
                <a:avLst>
                  <a:gd name="adj" fmla="val 166667"/>
                </a:avLst>
              </a:prstGeom>
              <a:solidFill>
                <a:srgbClr val="CCFFCC">
                  <a:alpha val="50000"/>
                </a:srgbClr>
              </a:solidFill>
              <a:ln w="317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0058" name="Rectangle 10"/>
              <p:cNvSpPr>
                <a:spLocks noChangeArrowheads="1"/>
              </p:cNvSpPr>
              <p:nvPr/>
            </p:nvSpPr>
            <p:spPr bwMode="auto">
              <a:xfrm>
                <a:off x="672" y="1824"/>
                <a:ext cx="720" cy="960"/>
              </a:xfrm>
              <a:prstGeom prst="rect">
                <a:avLst/>
              </a:prstGeom>
              <a:solidFill>
                <a:srgbClr val="CCFFCC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0059" name="AutoShape 11"/>
              <p:cNvSpPr>
                <a:spLocks noChangeArrowheads="1"/>
              </p:cNvSpPr>
              <p:nvPr/>
            </p:nvSpPr>
            <p:spPr bwMode="auto">
              <a:xfrm>
                <a:off x="672" y="1680"/>
                <a:ext cx="960" cy="144"/>
              </a:xfrm>
              <a:prstGeom prst="parallelogram">
                <a:avLst>
                  <a:gd name="adj" fmla="val 166667"/>
                </a:avLst>
              </a:prstGeom>
              <a:solidFill>
                <a:srgbClr val="CCFFCC">
                  <a:alpha val="50000"/>
                </a:srgbClr>
              </a:solidFill>
              <a:ln w="317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0060" name="Line 12"/>
              <p:cNvSpPr>
                <a:spLocks noChangeShapeType="1"/>
              </p:cNvSpPr>
              <p:nvPr/>
            </p:nvSpPr>
            <p:spPr bwMode="auto">
              <a:xfrm>
                <a:off x="912" y="1680"/>
                <a:ext cx="0" cy="96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30061" name="Line 13"/>
              <p:cNvSpPr>
                <a:spLocks noChangeShapeType="1"/>
              </p:cNvSpPr>
              <p:nvPr/>
            </p:nvSpPr>
            <p:spPr bwMode="auto">
              <a:xfrm>
                <a:off x="912" y="2640"/>
                <a:ext cx="720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30062" name="Line 14"/>
              <p:cNvSpPr>
                <a:spLocks noChangeShapeType="1"/>
              </p:cNvSpPr>
              <p:nvPr/>
            </p:nvSpPr>
            <p:spPr bwMode="auto">
              <a:xfrm flipV="1">
                <a:off x="672" y="2640"/>
                <a:ext cx="240" cy="14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30063" name="Line 15"/>
              <p:cNvSpPr>
                <a:spLocks noChangeShapeType="1"/>
              </p:cNvSpPr>
              <p:nvPr/>
            </p:nvSpPr>
            <p:spPr bwMode="auto">
              <a:xfrm>
                <a:off x="672" y="1824"/>
                <a:ext cx="0" cy="96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30064" name="Line 16"/>
              <p:cNvSpPr>
                <a:spLocks noChangeShapeType="1"/>
              </p:cNvSpPr>
              <p:nvPr/>
            </p:nvSpPr>
            <p:spPr bwMode="auto">
              <a:xfrm>
                <a:off x="672" y="2784"/>
                <a:ext cx="720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30066" name="Line 18"/>
              <p:cNvSpPr>
                <a:spLocks noChangeShapeType="1"/>
              </p:cNvSpPr>
              <p:nvPr/>
            </p:nvSpPr>
            <p:spPr bwMode="auto">
              <a:xfrm>
                <a:off x="1392" y="1824"/>
                <a:ext cx="0" cy="96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30067" name="Line 19"/>
              <p:cNvSpPr>
                <a:spLocks noChangeShapeType="1"/>
              </p:cNvSpPr>
              <p:nvPr/>
            </p:nvSpPr>
            <p:spPr bwMode="auto">
              <a:xfrm>
                <a:off x="1632" y="1680"/>
                <a:ext cx="0" cy="96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30068" name="Line 20"/>
              <p:cNvSpPr>
                <a:spLocks noChangeShapeType="1"/>
              </p:cNvSpPr>
              <p:nvPr/>
            </p:nvSpPr>
            <p:spPr bwMode="auto">
              <a:xfrm flipV="1">
                <a:off x="672" y="1680"/>
                <a:ext cx="240" cy="14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30070" name="Line 22"/>
              <p:cNvSpPr>
                <a:spLocks noChangeShapeType="1"/>
              </p:cNvSpPr>
              <p:nvPr/>
            </p:nvSpPr>
            <p:spPr bwMode="auto">
              <a:xfrm>
                <a:off x="912" y="1680"/>
                <a:ext cx="720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30071" name="Line 23"/>
              <p:cNvSpPr>
                <a:spLocks noChangeShapeType="1"/>
              </p:cNvSpPr>
              <p:nvPr/>
            </p:nvSpPr>
            <p:spPr bwMode="auto">
              <a:xfrm>
                <a:off x="672" y="1824"/>
                <a:ext cx="720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sp>
            <p:nvSpPr>
              <p:cNvPr id="130069" name="Line 21"/>
              <p:cNvSpPr>
                <a:spLocks noChangeShapeType="1"/>
              </p:cNvSpPr>
              <p:nvPr/>
            </p:nvSpPr>
            <p:spPr bwMode="auto">
              <a:xfrm flipV="1">
                <a:off x="1392" y="1680"/>
                <a:ext cx="240" cy="14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sp>
          <p:nvSpPr>
            <p:cNvPr id="130065" name="Line 17"/>
            <p:cNvSpPr>
              <a:spLocks noChangeShapeType="1"/>
            </p:cNvSpPr>
            <p:nvPr/>
          </p:nvSpPr>
          <p:spPr bwMode="auto">
            <a:xfrm flipV="1">
              <a:off x="1392" y="2640"/>
              <a:ext cx="240" cy="1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3000364" y="3857628"/>
            <a:ext cx="2938475" cy="2112959"/>
            <a:chOff x="816" y="2112"/>
            <a:chExt cx="1344" cy="1056"/>
          </a:xfrm>
        </p:grpSpPr>
        <p:grpSp>
          <p:nvGrpSpPr>
            <p:cNvPr id="5" name="Group 41"/>
            <p:cNvGrpSpPr>
              <a:grpSpLocks/>
            </p:cNvGrpSpPr>
            <p:nvPr/>
          </p:nvGrpSpPr>
          <p:grpSpPr bwMode="auto">
            <a:xfrm>
              <a:off x="864" y="2304"/>
              <a:ext cx="576" cy="816"/>
              <a:chOff x="624" y="1824"/>
              <a:chExt cx="432" cy="816"/>
            </a:xfrm>
          </p:grpSpPr>
          <p:sp>
            <p:nvSpPr>
              <p:cNvPr id="130090" name="Rectangle 42"/>
              <p:cNvSpPr>
                <a:spLocks noChangeArrowheads="1"/>
              </p:cNvSpPr>
              <p:nvPr/>
            </p:nvSpPr>
            <p:spPr bwMode="auto">
              <a:xfrm>
                <a:off x="624" y="1968"/>
                <a:ext cx="432" cy="5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0091" name="AutoShape 43"/>
              <p:cNvSpPr>
                <a:spLocks noChangeArrowheads="1"/>
              </p:cNvSpPr>
              <p:nvPr/>
            </p:nvSpPr>
            <p:spPr bwMode="auto">
              <a:xfrm>
                <a:off x="624" y="1824"/>
                <a:ext cx="432" cy="144"/>
              </a:xfrm>
              <a:prstGeom prst="rtTriangle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0092" name="AutoShape 44"/>
              <p:cNvSpPr>
                <a:spLocks noChangeArrowheads="1"/>
              </p:cNvSpPr>
              <p:nvPr/>
            </p:nvSpPr>
            <p:spPr bwMode="auto">
              <a:xfrm flipH="1" flipV="1">
                <a:off x="624" y="2496"/>
                <a:ext cx="432" cy="144"/>
              </a:xfrm>
              <a:prstGeom prst="rtTriangle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" name="Group 45"/>
            <p:cNvGrpSpPr>
              <a:grpSpLocks/>
            </p:cNvGrpSpPr>
            <p:nvPr/>
          </p:nvGrpSpPr>
          <p:grpSpPr bwMode="auto">
            <a:xfrm>
              <a:off x="816" y="2112"/>
              <a:ext cx="1344" cy="384"/>
              <a:chOff x="672" y="1632"/>
              <a:chExt cx="1248" cy="336"/>
            </a:xfrm>
          </p:grpSpPr>
          <p:sp>
            <p:nvSpPr>
              <p:cNvPr id="130094" name="AutoShape 46"/>
              <p:cNvSpPr>
                <a:spLocks noChangeArrowheads="1"/>
              </p:cNvSpPr>
              <p:nvPr/>
            </p:nvSpPr>
            <p:spPr bwMode="auto">
              <a:xfrm flipH="1" flipV="1">
                <a:off x="672" y="1824"/>
                <a:ext cx="384" cy="144"/>
              </a:xfrm>
              <a:prstGeom prst="rtTriangle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0095" name="AutoShape 47"/>
              <p:cNvSpPr>
                <a:spLocks noChangeArrowheads="1"/>
              </p:cNvSpPr>
              <p:nvPr/>
            </p:nvSpPr>
            <p:spPr bwMode="auto">
              <a:xfrm flipV="1">
                <a:off x="960" y="1632"/>
                <a:ext cx="960" cy="336"/>
              </a:xfrm>
              <a:prstGeom prst="lightningBol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0096" name="AutoShape 48"/>
              <p:cNvSpPr>
                <a:spLocks noChangeArrowheads="1"/>
              </p:cNvSpPr>
              <p:nvPr/>
            </p:nvSpPr>
            <p:spPr bwMode="auto">
              <a:xfrm rot="-486284">
                <a:off x="768" y="1728"/>
                <a:ext cx="816" cy="1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30097" name="Rectangle 49"/>
            <p:cNvSpPr>
              <a:spLocks noChangeArrowheads="1"/>
            </p:cNvSpPr>
            <p:nvPr/>
          </p:nvSpPr>
          <p:spPr bwMode="auto">
            <a:xfrm>
              <a:off x="1440" y="2448"/>
              <a:ext cx="720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0098" name="AutoShape 50"/>
            <p:cNvSpPr>
              <a:spLocks noChangeArrowheads="1"/>
            </p:cNvSpPr>
            <p:nvPr/>
          </p:nvSpPr>
          <p:spPr bwMode="auto">
            <a:xfrm flipH="1">
              <a:off x="1440" y="2112"/>
              <a:ext cx="720" cy="336"/>
            </a:xfrm>
            <a:prstGeom prst="rtTriangle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0099" name="AutoShape 51"/>
            <p:cNvSpPr>
              <a:spLocks noChangeArrowheads="1"/>
            </p:cNvSpPr>
            <p:nvPr/>
          </p:nvSpPr>
          <p:spPr bwMode="auto">
            <a:xfrm flipV="1">
              <a:off x="1440" y="2784"/>
              <a:ext cx="720" cy="384"/>
            </a:xfrm>
            <a:prstGeom prst="rtTriangle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0100" name="Line 52"/>
            <p:cNvSpPr>
              <a:spLocks noChangeShapeType="1"/>
            </p:cNvSpPr>
            <p:nvPr/>
          </p:nvSpPr>
          <p:spPr bwMode="auto">
            <a:xfrm flipV="1">
              <a:off x="1440" y="2112"/>
              <a:ext cx="720" cy="38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30101" name="Line 53"/>
            <p:cNvSpPr>
              <a:spLocks noChangeShapeType="1"/>
            </p:cNvSpPr>
            <p:nvPr/>
          </p:nvSpPr>
          <p:spPr bwMode="auto">
            <a:xfrm>
              <a:off x="2160" y="2112"/>
              <a:ext cx="0" cy="67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30102" name="Line 54"/>
            <p:cNvSpPr>
              <a:spLocks noChangeShapeType="1"/>
            </p:cNvSpPr>
            <p:nvPr/>
          </p:nvSpPr>
          <p:spPr bwMode="auto">
            <a:xfrm>
              <a:off x="1440" y="2496"/>
              <a:ext cx="0" cy="67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30103" name="Line 55"/>
            <p:cNvSpPr>
              <a:spLocks noChangeShapeType="1"/>
            </p:cNvSpPr>
            <p:nvPr/>
          </p:nvSpPr>
          <p:spPr bwMode="auto">
            <a:xfrm>
              <a:off x="864" y="2304"/>
              <a:ext cx="0" cy="67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30104" name="Line 56"/>
            <p:cNvSpPr>
              <a:spLocks noChangeShapeType="1"/>
            </p:cNvSpPr>
            <p:nvPr/>
          </p:nvSpPr>
          <p:spPr bwMode="auto">
            <a:xfrm flipV="1">
              <a:off x="1440" y="2784"/>
              <a:ext cx="720" cy="38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30105" name="Line 57"/>
            <p:cNvSpPr>
              <a:spLocks noChangeShapeType="1"/>
            </p:cNvSpPr>
            <p:nvPr/>
          </p:nvSpPr>
          <p:spPr bwMode="auto">
            <a:xfrm flipV="1">
              <a:off x="864" y="2784"/>
              <a:ext cx="1296" cy="19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30106" name="Line 58"/>
            <p:cNvSpPr>
              <a:spLocks noChangeShapeType="1"/>
            </p:cNvSpPr>
            <p:nvPr/>
          </p:nvSpPr>
          <p:spPr bwMode="auto">
            <a:xfrm>
              <a:off x="864" y="2976"/>
              <a:ext cx="576" cy="19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30107" name="Line 59"/>
            <p:cNvSpPr>
              <a:spLocks noChangeShapeType="1"/>
            </p:cNvSpPr>
            <p:nvPr/>
          </p:nvSpPr>
          <p:spPr bwMode="auto">
            <a:xfrm>
              <a:off x="864" y="2304"/>
              <a:ext cx="576" cy="19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30108" name="Line 60"/>
            <p:cNvSpPr>
              <a:spLocks noChangeShapeType="1"/>
            </p:cNvSpPr>
            <p:nvPr/>
          </p:nvSpPr>
          <p:spPr bwMode="auto">
            <a:xfrm flipV="1">
              <a:off x="864" y="2112"/>
              <a:ext cx="1296" cy="19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grpSp>
        <p:nvGrpSpPr>
          <p:cNvPr id="7" name="Group 61"/>
          <p:cNvGrpSpPr>
            <a:grpSpLocks/>
          </p:cNvGrpSpPr>
          <p:nvPr/>
        </p:nvGrpSpPr>
        <p:grpSpPr bwMode="auto">
          <a:xfrm>
            <a:off x="6215074" y="1500174"/>
            <a:ext cx="2413030" cy="2635248"/>
            <a:chOff x="720" y="2016"/>
            <a:chExt cx="1200" cy="1296"/>
          </a:xfrm>
        </p:grpSpPr>
        <p:sp>
          <p:nvSpPr>
            <p:cNvPr id="130110" name="Rectangle 62"/>
            <p:cNvSpPr>
              <a:spLocks noChangeArrowheads="1"/>
            </p:cNvSpPr>
            <p:nvPr/>
          </p:nvSpPr>
          <p:spPr bwMode="auto">
            <a:xfrm rot="-17496">
              <a:off x="720" y="2255"/>
              <a:ext cx="288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0111" name="Rectangle 63"/>
            <p:cNvSpPr>
              <a:spLocks noChangeArrowheads="1"/>
            </p:cNvSpPr>
            <p:nvPr/>
          </p:nvSpPr>
          <p:spPr bwMode="auto">
            <a:xfrm rot="-17496">
              <a:off x="1536" y="2256"/>
              <a:ext cx="336" cy="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0112" name="Rectangle 64"/>
            <p:cNvSpPr>
              <a:spLocks noChangeArrowheads="1"/>
            </p:cNvSpPr>
            <p:nvPr/>
          </p:nvSpPr>
          <p:spPr bwMode="auto">
            <a:xfrm>
              <a:off x="1008" y="2256"/>
              <a:ext cx="528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0114" name="AutoShape 66"/>
            <p:cNvSpPr>
              <a:spLocks noChangeArrowheads="1"/>
            </p:cNvSpPr>
            <p:nvPr/>
          </p:nvSpPr>
          <p:spPr bwMode="auto">
            <a:xfrm flipH="1">
              <a:off x="1440" y="2112"/>
              <a:ext cx="432" cy="192"/>
            </a:xfrm>
            <a:prstGeom prst="rtTriangle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0115" name="AutoShape 67"/>
            <p:cNvSpPr>
              <a:spLocks noChangeArrowheads="1"/>
            </p:cNvSpPr>
            <p:nvPr/>
          </p:nvSpPr>
          <p:spPr bwMode="auto">
            <a:xfrm flipH="1" flipV="1">
              <a:off x="720" y="3168"/>
              <a:ext cx="288" cy="144"/>
            </a:xfrm>
            <a:prstGeom prst="rtTriangle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0116" name="AutoShape 68"/>
            <p:cNvSpPr>
              <a:spLocks noChangeArrowheads="1"/>
            </p:cNvSpPr>
            <p:nvPr/>
          </p:nvSpPr>
          <p:spPr bwMode="auto">
            <a:xfrm>
              <a:off x="720" y="2160"/>
              <a:ext cx="384" cy="144"/>
            </a:xfrm>
            <a:prstGeom prst="rtTriangle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0117" name="AutoShape 69"/>
            <p:cNvSpPr>
              <a:spLocks noChangeArrowheads="1"/>
            </p:cNvSpPr>
            <p:nvPr/>
          </p:nvSpPr>
          <p:spPr bwMode="auto">
            <a:xfrm>
              <a:off x="720" y="2016"/>
              <a:ext cx="1200" cy="240"/>
            </a:xfrm>
            <a:prstGeom prst="hexagon">
              <a:avLst>
                <a:gd name="adj" fmla="val 146250"/>
                <a:gd name="vf" fmla="val 11547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" name="Group 70"/>
            <p:cNvGrpSpPr>
              <a:grpSpLocks/>
            </p:cNvGrpSpPr>
            <p:nvPr/>
          </p:nvGrpSpPr>
          <p:grpSpPr bwMode="auto">
            <a:xfrm>
              <a:off x="720" y="2016"/>
              <a:ext cx="1152" cy="1296"/>
              <a:chOff x="720" y="2016"/>
              <a:chExt cx="1152" cy="1296"/>
            </a:xfrm>
          </p:grpSpPr>
          <p:sp>
            <p:nvSpPr>
              <p:cNvPr id="130119" name="Line 71"/>
              <p:cNvSpPr>
                <a:spLocks noChangeShapeType="1"/>
              </p:cNvSpPr>
              <p:nvPr/>
            </p:nvSpPr>
            <p:spPr bwMode="auto">
              <a:xfrm flipV="1">
                <a:off x="720" y="3072"/>
                <a:ext cx="384" cy="14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  <p:grpSp>
            <p:nvGrpSpPr>
              <p:cNvPr id="9" name="Group 72"/>
              <p:cNvGrpSpPr>
                <a:grpSpLocks/>
              </p:cNvGrpSpPr>
              <p:nvPr/>
            </p:nvGrpSpPr>
            <p:grpSpPr bwMode="auto">
              <a:xfrm>
                <a:off x="720" y="2016"/>
                <a:ext cx="1152" cy="1296"/>
                <a:chOff x="720" y="2160"/>
                <a:chExt cx="1152" cy="1296"/>
              </a:xfrm>
            </p:grpSpPr>
            <p:sp>
              <p:nvSpPr>
                <p:cNvPr id="130121" name="Line 73"/>
                <p:cNvSpPr>
                  <a:spLocks noChangeShapeType="1"/>
                </p:cNvSpPr>
                <p:nvPr/>
              </p:nvSpPr>
              <p:spPr bwMode="auto">
                <a:xfrm>
                  <a:off x="720" y="2304"/>
                  <a:ext cx="288" cy="96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30122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1536" y="2256"/>
                  <a:ext cx="336" cy="144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30123" name="Line 75"/>
                <p:cNvSpPr>
                  <a:spLocks noChangeShapeType="1"/>
                </p:cNvSpPr>
                <p:nvPr/>
              </p:nvSpPr>
              <p:spPr bwMode="auto">
                <a:xfrm>
                  <a:off x="1632" y="2160"/>
                  <a:ext cx="240" cy="96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30124" name="Line 76"/>
                <p:cNvSpPr>
                  <a:spLocks noChangeShapeType="1"/>
                </p:cNvSpPr>
                <p:nvPr/>
              </p:nvSpPr>
              <p:spPr bwMode="auto">
                <a:xfrm>
                  <a:off x="1104" y="2160"/>
                  <a:ext cx="528" cy="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30125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1536" y="3312"/>
                  <a:ext cx="336" cy="144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30126" name="Line 78"/>
                <p:cNvSpPr>
                  <a:spLocks noChangeShapeType="1"/>
                </p:cNvSpPr>
                <p:nvPr/>
              </p:nvSpPr>
              <p:spPr bwMode="auto">
                <a:xfrm>
                  <a:off x="1008" y="3456"/>
                  <a:ext cx="528" cy="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30127" name="Line 79"/>
                <p:cNvSpPr>
                  <a:spLocks noChangeShapeType="1"/>
                </p:cNvSpPr>
                <p:nvPr/>
              </p:nvSpPr>
              <p:spPr bwMode="auto">
                <a:xfrm>
                  <a:off x="730" y="3351"/>
                  <a:ext cx="278" cy="105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30128" name="Line 80"/>
                <p:cNvSpPr>
                  <a:spLocks noChangeShapeType="1"/>
                </p:cNvSpPr>
                <p:nvPr/>
              </p:nvSpPr>
              <p:spPr bwMode="auto">
                <a:xfrm>
                  <a:off x="1114" y="3207"/>
                  <a:ext cx="528" cy="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30129" name="Line 81"/>
                <p:cNvSpPr>
                  <a:spLocks noChangeShapeType="1"/>
                </p:cNvSpPr>
                <p:nvPr/>
              </p:nvSpPr>
              <p:spPr bwMode="auto">
                <a:xfrm>
                  <a:off x="1642" y="3207"/>
                  <a:ext cx="230" cy="105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30130" name="Line 82"/>
                <p:cNvSpPr>
                  <a:spLocks noChangeShapeType="1"/>
                </p:cNvSpPr>
                <p:nvPr/>
              </p:nvSpPr>
              <p:spPr bwMode="auto">
                <a:xfrm flipV="1">
                  <a:off x="720" y="2160"/>
                  <a:ext cx="384" cy="144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30131" name="Line 83"/>
                <p:cNvSpPr>
                  <a:spLocks noChangeShapeType="1"/>
                </p:cNvSpPr>
                <p:nvPr/>
              </p:nvSpPr>
              <p:spPr bwMode="auto">
                <a:xfrm flipH="1">
                  <a:off x="1104" y="2160"/>
                  <a:ext cx="0" cy="1056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30132" name="Line 84"/>
                <p:cNvSpPr>
                  <a:spLocks noChangeShapeType="1"/>
                </p:cNvSpPr>
                <p:nvPr/>
              </p:nvSpPr>
              <p:spPr bwMode="auto">
                <a:xfrm flipH="1">
                  <a:off x="1632" y="2160"/>
                  <a:ext cx="0" cy="1056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30133" name="Line 85"/>
                <p:cNvSpPr>
                  <a:spLocks noChangeShapeType="1"/>
                </p:cNvSpPr>
                <p:nvPr/>
              </p:nvSpPr>
              <p:spPr bwMode="auto">
                <a:xfrm flipH="1">
                  <a:off x="1008" y="2400"/>
                  <a:ext cx="0" cy="1056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30134" name="Line 86"/>
                <p:cNvSpPr>
                  <a:spLocks noChangeShapeType="1"/>
                </p:cNvSpPr>
                <p:nvPr/>
              </p:nvSpPr>
              <p:spPr bwMode="auto">
                <a:xfrm flipH="1">
                  <a:off x="1536" y="2400"/>
                  <a:ext cx="0" cy="1056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30135" name="Line 87"/>
                <p:cNvSpPr>
                  <a:spLocks noChangeShapeType="1"/>
                </p:cNvSpPr>
                <p:nvPr/>
              </p:nvSpPr>
              <p:spPr bwMode="auto">
                <a:xfrm flipH="1">
                  <a:off x="720" y="2304"/>
                  <a:ext cx="0" cy="1056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30136" name="Line 88"/>
                <p:cNvSpPr>
                  <a:spLocks noChangeShapeType="1"/>
                </p:cNvSpPr>
                <p:nvPr/>
              </p:nvSpPr>
              <p:spPr bwMode="auto">
                <a:xfrm flipH="1">
                  <a:off x="1872" y="2256"/>
                  <a:ext cx="0" cy="1056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  <p:sp>
              <p:nvSpPr>
                <p:cNvPr id="130137" name="Line 89"/>
                <p:cNvSpPr>
                  <a:spLocks noChangeShapeType="1"/>
                </p:cNvSpPr>
                <p:nvPr/>
              </p:nvSpPr>
              <p:spPr bwMode="auto">
                <a:xfrm>
                  <a:off x="1008" y="2400"/>
                  <a:ext cx="528" cy="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73" name="Text Box 131"/>
          <p:cNvSpPr txBox="1">
            <a:spLocks noChangeArrowheads="1"/>
          </p:cNvSpPr>
          <p:nvPr/>
        </p:nvSpPr>
        <p:spPr bwMode="auto">
          <a:xfrm>
            <a:off x="3357554" y="6072206"/>
            <a:ext cx="2105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Треугольная</a:t>
            </a:r>
          </a:p>
        </p:txBody>
      </p:sp>
      <p:sp>
        <p:nvSpPr>
          <p:cNvPr id="74" name="Text Box 85"/>
          <p:cNvSpPr txBox="1">
            <a:spLocks noChangeArrowheads="1"/>
          </p:cNvSpPr>
          <p:nvPr/>
        </p:nvSpPr>
        <p:spPr bwMode="auto">
          <a:xfrm>
            <a:off x="6000760" y="4286256"/>
            <a:ext cx="27416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Шестиугольная</a:t>
            </a:r>
          </a:p>
        </p:txBody>
      </p:sp>
      <p:sp>
        <p:nvSpPr>
          <p:cNvPr id="75" name="Text Box 84"/>
          <p:cNvSpPr txBox="1">
            <a:spLocks noChangeArrowheads="1"/>
          </p:cNvSpPr>
          <p:nvPr/>
        </p:nvSpPr>
        <p:spPr bwMode="auto">
          <a:xfrm>
            <a:off x="214282" y="3643314"/>
            <a:ext cx="30114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Четырехугольная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130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/>
      <p:bldP spid="73" grpId="0" autoUpdateAnimBg="0"/>
      <p:bldP spid="74" grpId="0" autoUpdateAnimBg="0"/>
      <p:bldP spid="7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73" name="Rectangle 37"/>
          <p:cNvSpPr>
            <a:spLocks noGrp="1" noChangeArrowheads="1"/>
          </p:cNvSpPr>
          <p:nvPr>
            <p:ph type="title" idx="4294967295"/>
          </p:nvPr>
        </p:nvSpPr>
        <p:spPr>
          <a:xfrm>
            <a:off x="2339975" y="981075"/>
            <a:ext cx="4895850" cy="711200"/>
          </a:xfrm>
        </p:spPr>
        <p:txBody>
          <a:bodyPr/>
          <a:lstStyle/>
          <a:p>
            <a:pPr algn="ctr"/>
            <a:r>
              <a:rPr lang="ru-RU" sz="4400" i="1" u="sng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Вершины</a:t>
            </a:r>
            <a:endParaRPr lang="ru-RU" sz="3200" i="1" u="sng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1293" name="Text Box 157"/>
          <p:cNvSpPr txBox="1">
            <a:spLocks noChangeArrowheads="1"/>
          </p:cNvSpPr>
          <p:nvPr/>
        </p:nvSpPr>
        <p:spPr bwMode="auto">
          <a:xfrm>
            <a:off x="5791200" y="286067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400"/>
          </a:p>
        </p:txBody>
      </p:sp>
      <p:sp>
        <p:nvSpPr>
          <p:cNvPr id="91341" name="Line 205"/>
          <p:cNvSpPr>
            <a:spLocks noChangeShapeType="1"/>
          </p:cNvSpPr>
          <p:nvPr/>
        </p:nvSpPr>
        <p:spPr bwMode="auto">
          <a:xfrm flipH="1">
            <a:off x="5562600" y="3200400"/>
            <a:ext cx="228600" cy="68580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91343" name="Line 207"/>
          <p:cNvSpPr>
            <a:spLocks noChangeShapeType="1"/>
          </p:cNvSpPr>
          <p:nvPr/>
        </p:nvSpPr>
        <p:spPr bwMode="auto">
          <a:xfrm flipH="1">
            <a:off x="5181600" y="3886200"/>
            <a:ext cx="381000" cy="1219200"/>
          </a:xfrm>
          <a:prstGeom prst="line">
            <a:avLst/>
          </a:prstGeom>
          <a:noFill/>
          <a:ln w="222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grpSp>
        <p:nvGrpSpPr>
          <p:cNvPr id="2" name="Group 343"/>
          <p:cNvGrpSpPr>
            <a:grpSpLocks/>
          </p:cNvGrpSpPr>
          <p:nvPr/>
        </p:nvGrpSpPr>
        <p:grpSpPr bwMode="auto">
          <a:xfrm>
            <a:off x="4343400" y="3200400"/>
            <a:ext cx="609600" cy="1905000"/>
            <a:chOff x="2736" y="2016"/>
            <a:chExt cx="384" cy="1200"/>
          </a:xfrm>
        </p:grpSpPr>
        <p:sp>
          <p:nvSpPr>
            <p:cNvPr id="91347" name="Line 211"/>
            <p:cNvSpPr>
              <a:spLocks noChangeShapeType="1"/>
            </p:cNvSpPr>
            <p:nvPr/>
          </p:nvSpPr>
          <p:spPr bwMode="auto">
            <a:xfrm flipH="1">
              <a:off x="2976" y="2016"/>
              <a:ext cx="144" cy="4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1348" name="Line 212"/>
            <p:cNvSpPr>
              <a:spLocks noChangeShapeType="1"/>
            </p:cNvSpPr>
            <p:nvPr/>
          </p:nvSpPr>
          <p:spPr bwMode="auto">
            <a:xfrm flipH="1">
              <a:off x="2736" y="2448"/>
              <a:ext cx="240" cy="76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91358" name="Line 222"/>
          <p:cNvSpPr>
            <a:spLocks noChangeShapeType="1"/>
          </p:cNvSpPr>
          <p:nvPr/>
        </p:nvSpPr>
        <p:spPr bwMode="auto">
          <a:xfrm>
            <a:off x="5029200" y="3657600"/>
            <a:ext cx="762000" cy="0"/>
          </a:xfrm>
          <a:prstGeom prst="line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grpSp>
        <p:nvGrpSpPr>
          <p:cNvPr id="3" name="Group 342"/>
          <p:cNvGrpSpPr>
            <a:grpSpLocks/>
          </p:cNvGrpSpPr>
          <p:nvPr/>
        </p:nvGrpSpPr>
        <p:grpSpPr bwMode="auto">
          <a:xfrm>
            <a:off x="3413125" y="2757488"/>
            <a:ext cx="3422650" cy="3216275"/>
            <a:chOff x="2150" y="1737"/>
            <a:chExt cx="2156" cy="2026"/>
          </a:xfrm>
        </p:grpSpPr>
        <p:sp>
          <p:nvSpPr>
            <p:cNvPr id="91315" name="Line 179"/>
            <p:cNvSpPr>
              <a:spLocks noChangeShapeType="1"/>
            </p:cNvSpPr>
            <p:nvPr/>
          </p:nvSpPr>
          <p:spPr bwMode="auto">
            <a:xfrm flipH="1">
              <a:off x="2640" y="2160"/>
              <a:ext cx="96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1316" name="Line 180"/>
            <p:cNvSpPr>
              <a:spLocks noChangeShapeType="1"/>
            </p:cNvSpPr>
            <p:nvPr/>
          </p:nvSpPr>
          <p:spPr bwMode="auto">
            <a:xfrm flipH="1">
              <a:off x="2352" y="2448"/>
              <a:ext cx="288" cy="91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1322" name="Line 186"/>
            <p:cNvSpPr>
              <a:spLocks noChangeShapeType="1"/>
            </p:cNvSpPr>
            <p:nvPr/>
          </p:nvSpPr>
          <p:spPr bwMode="auto">
            <a:xfrm flipH="1">
              <a:off x="3120" y="2304"/>
              <a:ext cx="48" cy="1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1323" name="Line 187"/>
            <p:cNvSpPr>
              <a:spLocks noChangeShapeType="1"/>
            </p:cNvSpPr>
            <p:nvPr/>
          </p:nvSpPr>
          <p:spPr bwMode="auto">
            <a:xfrm flipH="1">
              <a:off x="2784" y="2448"/>
              <a:ext cx="336" cy="105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1328" name="Line 192"/>
            <p:cNvSpPr>
              <a:spLocks noChangeShapeType="1"/>
            </p:cNvSpPr>
            <p:nvPr/>
          </p:nvSpPr>
          <p:spPr bwMode="auto">
            <a:xfrm flipH="1">
              <a:off x="3600" y="2304"/>
              <a:ext cx="48" cy="1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1329" name="Line 193"/>
            <p:cNvSpPr>
              <a:spLocks noChangeShapeType="1"/>
            </p:cNvSpPr>
            <p:nvPr/>
          </p:nvSpPr>
          <p:spPr bwMode="auto">
            <a:xfrm flipH="1">
              <a:off x="3264" y="2448"/>
              <a:ext cx="336" cy="105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1334" name="Line 198"/>
            <p:cNvSpPr>
              <a:spLocks noChangeShapeType="1"/>
            </p:cNvSpPr>
            <p:nvPr/>
          </p:nvSpPr>
          <p:spPr bwMode="auto">
            <a:xfrm flipH="1">
              <a:off x="3888" y="2160"/>
              <a:ext cx="96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1335" name="Line 199"/>
            <p:cNvSpPr>
              <a:spLocks noChangeShapeType="1"/>
            </p:cNvSpPr>
            <p:nvPr/>
          </p:nvSpPr>
          <p:spPr bwMode="auto">
            <a:xfrm flipH="1">
              <a:off x="3600" y="2448"/>
              <a:ext cx="288" cy="91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1357" name="Line 221"/>
            <p:cNvSpPr>
              <a:spLocks noChangeShapeType="1"/>
            </p:cNvSpPr>
            <p:nvPr/>
          </p:nvSpPr>
          <p:spPr bwMode="auto">
            <a:xfrm>
              <a:off x="2736" y="2160"/>
              <a:ext cx="432" cy="1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1359" name="Line 223"/>
            <p:cNvSpPr>
              <a:spLocks noChangeShapeType="1"/>
            </p:cNvSpPr>
            <p:nvPr/>
          </p:nvSpPr>
          <p:spPr bwMode="auto">
            <a:xfrm flipV="1">
              <a:off x="3648" y="2160"/>
              <a:ext cx="336" cy="1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1360" name="Line 224"/>
            <p:cNvSpPr>
              <a:spLocks noChangeShapeType="1"/>
            </p:cNvSpPr>
            <p:nvPr/>
          </p:nvSpPr>
          <p:spPr bwMode="auto">
            <a:xfrm flipV="1">
              <a:off x="2736" y="2016"/>
              <a:ext cx="384" cy="1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1361" name="Line 225"/>
            <p:cNvSpPr>
              <a:spLocks noChangeShapeType="1"/>
            </p:cNvSpPr>
            <p:nvPr/>
          </p:nvSpPr>
          <p:spPr bwMode="auto">
            <a:xfrm>
              <a:off x="3120" y="2016"/>
              <a:ext cx="528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1362" name="Line 226"/>
            <p:cNvSpPr>
              <a:spLocks noChangeShapeType="1"/>
            </p:cNvSpPr>
            <p:nvPr/>
          </p:nvSpPr>
          <p:spPr bwMode="auto">
            <a:xfrm>
              <a:off x="3648" y="2016"/>
              <a:ext cx="336" cy="1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1363" name="Line 227"/>
            <p:cNvSpPr>
              <a:spLocks noChangeShapeType="1"/>
            </p:cNvSpPr>
            <p:nvPr/>
          </p:nvSpPr>
          <p:spPr bwMode="auto">
            <a:xfrm>
              <a:off x="2352" y="3360"/>
              <a:ext cx="432" cy="1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1364" name="Line 228"/>
            <p:cNvSpPr>
              <a:spLocks noChangeShapeType="1"/>
            </p:cNvSpPr>
            <p:nvPr/>
          </p:nvSpPr>
          <p:spPr bwMode="auto">
            <a:xfrm>
              <a:off x="2784" y="3504"/>
              <a:ext cx="48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1365" name="Line 229"/>
            <p:cNvSpPr>
              <a:spLocks noChangeShapeType="1"/>
            </p:cNvSpPr>
            <p:nvPr/>
          </p:nvSpPr>
          <p:spPr bwMode="auto">
            <a:xfrm flipV="1">
              <a:off x="3264" y="3360"/>
              <a:ext cx="336" cy="1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1366" name="Line 230"/>
            <p:cNvSpPr>
              <a:spLocks noChangeShapeType="1"/>
            </p:cNvSpPr>
            <p:nvPr/>
          </p:nvSpPr>
          <p:spPr bwMode="auto">
            <a:xfrm>
              <a:off x="3264" y="3216"/>
              <a:ext cx="336" cy="1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1367" name="Line 231"/>
            <p:cNvSpPr>
              <a:spLocks noChangeShapeType="1"/>
            </p:cNvSpPr>
            <p:nvPr/>
          </p:nvSpPr>
          <p:spPr bwMode="auto">
            <a:xfrm>
              <a:off x="2736" y="3216"/>
              <a:ext cx="528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1368" name="Line 232"/>
            <p:cNvSpPr>
              <a:spLocks noChangeShapeType="1"/>
            </p:cNvSpPr>
            <p:nvPr/>
          </p:nvSpPr>
          <p:spPr bwMode="auto">
            <a:xfrm flipV="1">
              <a:off x="2352" y="3216"/>
              <a:ext cx="384" cy="1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91466" name="Text Box 330"/>
            <p:cNvSpPr txBox="1">
              <a:spLocks noChangeArrowheads="1"/>
            </p:cNvSpPr>
            <p:nvPr/>
          </p:nvSpPr>
          <p:spPr bwMode="auto">
            <a:xfrm>
              <a:off x="2438" y="1977"/>
              <a:ext cx="2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</a:t>
              </a:r>
              <a:r>
                <a:rPr lang="en-US" b="1" baseline="-20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1467" name="Text Box 331"/>
            <p:cNvSpPr txBox="1">
              <a:spLocks noChangeArrowheads="1"/>
            </p:cNvSpPr>
            <p:nvPr/>
          </p:nvSpPr>
          <p:spPr bwMode="auto">
            <a:xfrm>
              <a:off x="3206" y="2265"/>
              <a:ext cx="27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</a:t>
              </a:r>
              <a:r>
                <a:rPr lang="en-US" b="1" baseline="-20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1468" name="Text Box 332"/>
            <p:cNvSpPr txBox="1">
              <a:spLocks noChangeArrowheads="1"/>
            </p:cNvSpPr>
            <p:nvPr/>
          </p:nvSpPr>
          <p:spPr bwMode="auto">
            <a:xfrm>
              <a:off x="3638" y="2265"/>
              <a:ext cx="2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</a:t>
              </a:r>
              <a:r>
                <a:rPr lang="en-US" b="1" baseline="-20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1469" name="Text Box 333"/>
            <p:cNvSpPr txBox="1">
              <a:spLocks noChangeArrowheads="1"/>
            </p:cNvSpPr>
            <p:nvPr/>
          </p:nvSpPr>
          <p:spPr bwMode="auto">
            <a:xfrm>
              <a:off x="4022" y="1977"/>
              <a:ext cx="2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</a:t>
              </a:r>
              <a:r>
                <a:rPr lang="en-US" b="1" baseline="-20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1470" name="Text Box 334"/>
            <p:cNvSpPr txBox="1">
              <a:spLocks noChangeArrowheads="1"/>
            </p:cNvSpPr>
            <p:nvPr/>
          </p:nvSpPr>
          <p:spPr bwMode="auto">
            <a:xfrm>
              <a:off x="3638" y="1737"/>
              <a:ext cx="27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</a:t>
              </a:r>
              <a:r>
                <a:rPr lang="en-US" b="1" baseline="-20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1471" name="Text Box 335"/>
            <p:cNvSpPr txBox="1">
              <a:spLocks noChangeArrowheads="1"/>
            </p:cNvSpPr>
            <p:nvPr/>
          </p:nvSpPr>
          <p:spPr bwMode="auto">
            <a:xfrm>
              <a:off x="3110" y="1737"/>
              <a:ext cx="26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</a:t>
              </a:r>
              <a:r>
                <a:rPr lang="en-US" b="1" baseline="-20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1472" name="Text Box 336"/>
            <p:cNvSpPr txBox="1">
              <a:spLocks noChangeArrowheads="1"/>
            </p:cNvSpPr>
            <p:nvPr/>
          </p:nvSpPr>
          <p:spPr bwMode="auto">
            <a:xfrm>
              <a:off x="2150" y="3321"/>
              <a:ext cx="2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1473" name="Text Box 337"/>
            <p:cNvSpPr txBox="1">
              <a:spLocks noChangeArrowheads="1"/>
            </p:cNvSpPr>
            <p:nvPr/>
          </p:nvSpPr>
          <p:spPr bwMode="auto">
            <a:xfrm>
              <a:off x="2726" y="3513"/>
              <a:ext cx="22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1474" name="Text Box 338"/>
            <p:cNvSpPr txBox="1">
              <a:spLocks noChangeArrowheads="1"/>
            </p:cNvSpPr>
            <p:nvPr/>
          </p:nvSpPr>
          <p:spPr bwMode="auto">
            <a:xfrm>
              <a:off x="3302" y="3465"/>
              <a:ext cx="2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1475" name="Text Box 339"/>
            <p:cNvSpPr txBox="1">
              <a:spLocks noChangeArrowheads="1"/>
            </p:cNvSpPr>
            <p:nvPr/>
          </p:nvSpPr>
          <p:spPr bwMode="auto">
            <a:xfrm>
              <a:off x="3638" y="3273"/>
              <a:ext cx="2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1476" name="Text Box 340"/>
            <p:cNvSpPr txBox="1">
              <a:spLocks noChangeArrowheads="1"/>
            </p:cNvSpPr>
            <p:nvPr/>
          </p:nvSpPr>
          <p:spPr bwMode="auto">
            <a:xfrm>
              <a:off x="3062" y="2937"/>
              <a:ext cx="22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1477" name="Text Box 341"/>
            <p:cNvSpPr txBox="1">
              <a:spLocks noChangeArrowheads="1"/>
            </p:cNvSpPr>
            <p:nvPr/>
          </p:nvSpPr>
          <p:spPr bwMode="auto">
            <a:xfrm>
              <a:off x="2534" y="2985"/>
              <a:ext cx="21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</a:t>
              </a:r>
              <a:endParaRPr lang="ru-RU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4" name="Group 329"/>
          <p:cNvGrpSpPr>
            <a:grpSpLocks/>
          </p:cNvGrpSpPr>
          <p:nvPr/>
        </p:nvGrpSpPr>
        <p:grpSpPr bwMode="auto">
          <a:xfrm>
            <a:off x="3657600" y="3124200"/>
            <a:ext cx="2743200" cy="2514600"/>
            <a:chOff x="2304" y="1968"/>
            <a:chExt cx="1728" cy="1584"/>
          </a:xfrm>
        </p:grpSpPr>
        <p:sp>
          <p:nvSpPr>
            <p:cNvPr id="91370" name="Oval 234"/>
            <p:cNvSpPr>
              <a:spLocks noChangeArrowheads="1"/>
            </p:cNvSpPr>
            <p:nvPr/>
          </p:nvSpPr>
          <p:spPr bwMode="auto">
            <a:xfrm>
              <a:off x="2688" y="2112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71" name="Oval 235"/>
            <p:cNvSpPr>
              <a:spLocks noChangeArrowheads="1"/>
            </p:cNvSpPr>
            <p:nvPr/>
          </p:nvSpPr>
          <p:spPr bwMode="auto">
            <a:xfrm>
              <a:off x="3120" y="2256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72" name="Oval 236"/>
            <p:cNvSpPr>
              <a:spLocks noChangeArrowheads="1"/>
            </p:cNvSpPr>
            <p:nvPr/>
          </p:nvSpPr>
          <p:spPr bwMode="auto">
            <a:xfrm>
              <a:off x="3600" y="2256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73" name="Oval 237"/>
            <p:cNvSpPr>
              <a:spLocks noChangeArrowheads="1"/>
            </p:cNvSpPr>
            <p:nvPr/>
          </p:nvSpPr>
          <p:spPr bwMode="auto">
            <a:xfrm>
              <a:off x="3936" y="2112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74" name="Oval 238"/>
            <p:cNvSpPr>
              <a:spLocks noChangeArrowheads="1"/>
            </p:cNvSpPr>
            <p:nvPr/>
          </p:nvSpPr>
          <p:spPr bwMode="auto">
            <a:xfrm>
              <a:off x="3072" y="1968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75" name="Oval 239"/>
            <p:cNvSpPr>
              <a:spLocks noChangeArrowheads="1"/>
            </p:cNvSpPr>
            <p:nvPr/>
          </p:nvSpPr>
          <p:spPr bwMode="auto">
            <a:xfrm>
              <a:off x="3600" y="1968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76" name="Oval 240"/>
            <p:cNvSpPr>
              <a:spLocks noChangeArrowheads="1"/>
            </p:cNvSpPr>
            <p:nvPr/>
          </p:nvSpPr>
          <p:spPr bwMode="auto">
            <a:xfrm>
              <a:off x="2688" y="3168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77" name="Oval 241"/>
            <p:cNvSpPr>
              <a:spLocks noChangeArrowheads="1"/>
            </p:cNvSpPr>
            <p:nvPr/>
          </p:nvSpPr>
          <p:spPr bwMode="auto">
            <a:xfrm>
              <a:off x="3216" y="3168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78" name="Oval 242"/>
            <p:cNvSpPr>
              <a:spLocks noChangeArrowheads="1"/>
            </p:cNvSpPr>
            <p:nvPr/>
          </p:nvSpPr>
          <p:spPr bwMode="auto">
            <a:xfrm>
              <a:off x="3552" y="3312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79" name="Oval 243"/>
            <p:cNvSpPr>
              <a:spLocks noChangeArrowheads="1"/>
            </p:cNvSpPr>
            <p:nvPr/>
          </p:nvSpPr>
          <p:spPr bwMode="auto">
            <a:xfrm>
              <a:off x="3216" y="3456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80" name="Oval 244"/>
            <p:cNvSpPr>
              <a:spLocks noChangeArrowheads="1"/>
            </p:cNvSpPr>
            <p:nvPr/>
          </p:nvSpPr>
          <p:spPr bwMode="auto">
            <a:xfrm>
              <a:off x="2736" y="3456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81" name="Oval 245"/>
            <p:cNvSpPr>
              <a:spLocks noChangeArrowheads="1"/>
            </p:cNvSpPr>
            <p:nvPr/>
          </p:nvSpPr>
          <p:spPr bwMode="auto">
            <a:xfrm>
              <a:off x="2304" y="3312"/>
              <a:ext cx="96" cy="9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276"/>
          <p:cNvGrpSpPr>
            <a:grpSpLocks/>
          </p:cNvGrpSpPr>
          <p:nvPr/>
        </p:nvGrpSpPr>
        <p:grpSpPr bwMode="auto">
          <a:xfrm>
            <a:off x="3657600" y="3124200"/>
            <a:ext cx="2743200" cy="2514600"/>
            <a:chOff x="2304" y="1968"/>
            <a:chExt cx="1728" cy="1584"/>
          </a:xfrm>
        </p:grpSpPr>
        <p:sp>
          <p:nvSpPr>
            <p:cNvPr id="91382" name="Oval 246"/>
            <p:cNvSpPr>
              <a:spLocks noChangeArrowheads="1"/>
            </p:cNvSpPr>
            <p:nvPr/>
          </p:nvSpPr>
          <p:spPr bwMode="auto">
            <a:xfrm>
              <a:off x="2688" y="211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89" name="Oval 253"/>
            <p:cNvSpPr>
              <a:spLocks noChangeArrowheads="1"/>
            </p:cNvSpPr>
            <p:nvPr/>
          </p:nvSpPr>
          <p:spPr bwMode="auto">
            <a:xfrm>
              <a:off x="3120" y="225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90" name="Oval 254"/>
            <p:cNvSpPr>
              <a:spLocks noChangeArrowheads="1"/>
            </p:cNvSpPr>
            <p:nvPr/>
          </p:nvSpPr>
          <p:spPr bwMode="auto">
            <a:xfrm>
              <a:off x="3072" y="19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91" name="Oval 255"/>
            <p:cNvSpPr>
              <a:spLocks noChangeArrowheads="1"/>
            </p:cNvSpPr>
            <p:nvPr/>
          </p:nvSpPr>
          <p:spPr bwMode="auto">
            <a:xfrm>
              <a:off x="2304" y="331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92" name="Oval 256"/>
            <p:cNvSpPr>
              <a:spLocks noChangeArrowheads="1"/>
            </p:cNvSpPr>
            <p:nvPr/>
          </p:nvSpPr>
          <p:spPr bwMode="auto">
            <a:xfrm>
              <a:off x="2688" y="31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93" name="Oval 257"/>
            <p:cNvSpPr>
              <a:spLocks noChangeArrowheads="1"/>
            </p:cNvSpPr>
            <p:nvPr/>
          </p:nvSpPr>
          <p:spPr bwMode="auto">
            <a:xfrm>
              <a:off x="3216" y="31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94" name="Oval 258"/>
            <p:cNvSpPr>
              <a:spLocks noChangeArrowheads="1"/>
            </p:cNvSpPr>
            <p:nvPr/>
          </p:nvSpPr>
          <p:spPr bwMode="auto">
            <a:xfrm>
              <a:off x="2736" y="345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95" name="Oval 259"/>
            <p:cNvSpPr>
              <a:spLocks noChangeArrowheads="1"/>
            </p:cNvSpPr>
            <p:nvPr/>
          </p:nvSpPr>
          <p:spPr bwMode="auto">
            <a:xfrm>
              <a:off x="3936" y="211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96" name="Oval 260"/>
            <p:cNvSpPr>
              <a:spLocks noChangeArrowheads="1"/>
            </p:cNvSpPr>
            <p:nvPr/>
          </p:nvSpPr>
          <p:spPr bwMode="auto">
            <a:xfrm>
              <a:off x="3600" y="225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97" name="Oval 261"/>
            <p:cNvSpPr>
              <a:spLocks noChangeArrowheads="1"/>
            </p:cNvSpPr>
            <p:nvPr/>
          </p:nvSpPr>
          <p:spPr bwMode="auto">
            <a:xfrm>
              <a:off x="3600" y="19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98" name="Oval 262"/>
            <p:cNvSpPr>
              <a:spLocks noChangeArrowheads="1"/>
            </p:cNvSpPr>
            <p:nvPr/>
          </p:nvSpPr>
          <p:spPr bwMode="auto">
            <a:xfrm>
              <a:off x="3552" y="331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99" name="Oval 263"/>
            <p:cNvSpPr>
              <a:spLocks noChangeArrowheads="1"/>
            </p:cNvSpPr>
            <p:nvPr/>
          </p:nvSpPr>
          <p:spPr bwMode="auto">
            <a:xfrm>
              <a:off x="3216" y="345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277"/>
          <p:cNvGrpSpPr>
            <a:grpSpLocks/>
          </p:cNvGrpSpPr>
          <p:nvPr/>
        </p:nvGrpSpPr>
        <p:grpSpPr bwMode="auto">
          <a:xfrm>
            <a:off x="3657600" y="3124200"/>
            <a:ext cx="2743200" cy="2514600"/>
            <a:chOff x="2304" y="1968"/>
            <a:chExt cx="1728" cy="1584"/>
          </a:xfrm>
        </p:grpSpPr>
        <p:sp>
          <p:nvSpPr>
            <p:cNvPr id="91414" name="Oval 278"/>
            <p:cNvSpPr>
              <a:spLocks noChangeArrowheads="1"/>
            </p:cNvSpPr>
            <p:nvPr/>
          </p:nvSpPr>
          <p:spPr bwMode="auto">
            <a:xfrm>
              <a:off x="2688" y="211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15" name="Oval 279"/>
            <p:cNvSpPr>
              <a:spLocks noChangeArrowheads="1"/>
            </p:cNvSpPr>
            <p:nvPr/>
          </p:nvSpPr>
          <p:spPr bwMode="auto">
            <a:xfrm>
              <a:off x="3120" y="225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16" name="Oval 280"/>
            <p:cNvSpPr>
              <a:spLocks noChangeArrowheads="1"/>
            </p:cNvSpPr>
            <p:nvPr/>
          </p:nvSpPr>
          <p:spPr bwMode="auto">
            <a:xfrm>
              <a:off x="3072" y="19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17" name="Oval 281"/>
            <p:cNvSpPr>
              <a:spLocks noChangeArrowheads="1"/>
            </p:cNvSpPr>
            <p:nvPr/>
          </p:nvSpPr>
          <p:spPr bwMode="auto">
            <a:xfrm>
              <a:off x="2304" y="331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18" name="Oval 282"/>
            <p:cNvSpPr>
              <a:spLocks noChangeArrowheads="1"/>
            </p:cNvSpPr>
            <p:nvPr/>
          </p:nvSpPr>
          <p:spPr bwMode="auto">
            <a:xfrm>
              <a:off x="2688" y="31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19" name="Oval 283"/>
            <p:cNvSpPr>
              <a:spLocks noChangeArrowheads="1"/>
            </p:cNvSpPr>
            <p:nvPr/>
          </p:nvSpPr>
          <p:spPr bwMode="auto">
            <a:xfrm>
              <a:off x="3216" y="31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20" name="Oval 284"/>
            <p:cNvSpPr>
              <a:spLocks noChangeArrowheads="1"/>
            </p:cNvSpPr>
            <p:nvPr/>
          </p:nvSpPr>
          <p:spPr bwMode="auto">
            <a:xfrm>
              <a:off x="2736" y="345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21" name="Oval 285"/>
            <p:cNvSpPr>
              <a:spLocks noChangeArrowheads="1"/>
            </p:cNvSpPr>
            <p:nvPr/>
          </p:nvSpPr>
          <p:spPr bwMode="auto">
            <a:xfrm>
              <a:off x="3936" y="211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22" name="Oval 286"/>
            <p:cNvSpPr>
              <a:spLocks noChangeArrowheads="1"/>
            </p:cNvSpPr>
            <p:nvPr/>
          </p:nvSpPr>
          <p:spPr bwMode="auto">
            <a:xfrm>
              <a:off x="3600" y="225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23" name="Oval 287"/>
            <p:cNvSpPr>
              <a:spLocks noChangeArrowheads="1"/>
            </p:cNvSpPr>
            <p:nvPr/>
          </p:nvSpPr>
          <p:spPr bwMode="auto">
            <a:xfrm>
              <a:off x="3600" y="19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24" name="Oval 288"/>
            <p:cNvSpPr>
              <a:spLocks noChangeArrowheads="1"/>
            </p:cNvSpPr>
            <p:nvPr/>
          </p:nvSpPr>
          <p:spPr bwMode="auto">
            <a:xfrm>
              <a:off x="3552" y="331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25" name="Oval 289"/>
            <p:cNvSpPr>
              <a:spLocks noChangeArrowheads="1"/>
            </p:cNvSpPr>
            <p:nvPr/>
          </p:nvSpPr>
          <p:spPr bwMode="auto">
            <a:xfrm>
              <a:off x="3216" y="345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290"/>
          <p:cNvGrpSpPr>
            <a:grpSpLocks/>
          </p:cNvGrpSpPr>
          <p:nvPr/>
        </p:nvGrpSpPr>
        <p:grpSpPr bwMode="auto">
          <a:xfrm>
            <a:off x="3657600" y="3124200"/>
            <a:ext cx="2743200" cy="2514600"/>
            <a:chOff x="2304" y="1968"/>
            <a:chExt cx="1728" cy="1584"/>
          </a:xfrm>
        </p:grpSpPr>
        <p:sp>
          <p:nvSpPr>
            <p:cNvPr id="91427" name="Oval 291"/>
            <p:cNvSpPr>
              <a:spLocks noChangeArrowheads="1"/>
            </p:cNvSpPr>
            <p:nvPr/>
          </p:nvSpPr>
          <p:spPr bwMode="auto">
            <a:xfrm>
              <a:off x="2688" y="211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28" name="Oval 292"/>
            <p:cNvSpPr>
              <a:spLocks noChangeArrowheads="1"/>
            </p:cNvSpPr>
            <p:nvPr/>
          </p:nvSpPr>
          <p:spPr bwMode="auto">
            <a:xfrm>
              <a:off x="3120" y="225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29" name="Oval 293"/>
            <p:cNvSpPr>
              <a:spLocks noChangeArrowheads="1"/>
            </p:cNvSpPr>
            <p:nvPr/>
          </p:nvSpPr>
          <p:spPr bwMode="auto">
            <a:xfrm>
              <a:off x="3072" y="19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30" name="Oval 294"/>
            <p:cNvSpPr>
              <a:spLocks noChangeArrowheads="1"/>
            </p:cNvSpPr>
            <p:nvPr/>
          </p:nvSpPr>
          <p:spPr bwMode="auto">
            <a:xfrm>
              <a:off x="2304" y="331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31" name="Oval 295"/>
            <p:cNvSpPr>
              <a:spLocks noChangeArrowheads="1"/>
            </p:cNvSpPr>
            <p:nvPr/>
          </p:nvSpPr>
          <p:spPr bwMode="auto">
            <a:xfrm>
              <a:off x="2688" y="31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32" name="Oval 296"/>
            <p:cNvSpPr>
              <a:spLocks noChangeArrowheads="1"/>
            </p:cNvSpPr>
            <p:nvPr/>
          </p:nvSpPr>
          <p:spPr bwMode="auto">
            <a:xfrm>
              <a:off x="3216" y="31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33" name="Oval 297"/>
            <p:cNvSpPr>
              <a:spLocks noChangeArrowheads="1"/>
            </p:cNvSpPr>
            <p:nvPr/>
          </p:nvSpPr>
          <p:spPr bwMode="auto">
            <a:xfrm>
              <a:off x="2736" y="345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34" name="Oval 298"/>
            <p:cNvSpPr>
              <a:spLocks noChangeArrowheads="1"/>
            </p:cNvSpPr>
            <p:nvPr/>
          </p:nvSpPr>
          <p:spPr bwMode="auto">
            <a:xfrm>
              <a:off x="3936" y="211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35" name="Oval 299"/>
            <p:cNvSpPr>
              <a:spLocks noChangeArrowheads="1"/>
            </p:cNvSpPr>
            <p:nvPr/>
          </p:nvSpPr>
          <p:spPr bwMode="auto">
            <a:xfrm>
              <a:off x="3600" y="225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36" name="Oval 300"/>
            <p:cNvSpPr>
              <a:spLocks noChangeArrowheads="1"/>
            </p:cNvSpPr>
            <p:nvPr/>
          </p:nvSpPr>
          <p:spPr bwMode="auto">
            <a:xfrm>
              <a:off x="3600" y="19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37" name="Oval 301"/>
            <p:cNvSpPr>
              <a:spLocks noChangeArrowheads="1"/>
            </p:cNvSpPr>
            <p:nvPr/>
          </p:nvSpPr>
          <p:spPr bwMode="auto">
            <a:xfrm>
              <a:off x="3552" y="331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38" name="Oval 302"/>
            <p:cNvSpPr>
              <a:spLocks noChangeArrowheads="1"/>
            </p:cNvSpPr>
            <p:nvPr/>
          </p:nvSpPr>
          <p:spPr bwMode="auto">
            <a:xfrm>
              <a:off x="3216" y="345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303"/>
          <p:cNvGrpSpPr>
            <a:grpSpLocks/>
          </p:cNvGrpSpPr>
          <p:nvPr/>
        </p:nvGrpSpPr>
        <p:grpSpPr bwMode="auto">
          <a:xfrm>
            <a:off x="3657600" y="3124200"/>
            <a:ext cx="2743200" cy="2514600"/>
            <a:chOff x="2304" y="1968"/>
            <a:chExt cx="1728" cy="1584"/>
          </a:xfrm>
        </p:grpSpPr>
        <p:sp>
          <p:nvSpPr>
            <p:cNvPr id="91440" name="Oval 304"/>
            <p:cNvSpPr>
              <a:spLocks noChangeArrowheads="1"/>
            </p:cNvSpPr>
            <p:nvPr/>
          </p:nvSpPr>
          <p:spPr bwMode="auto">
            <a:xfrm>
              <a:off x="2688" y="211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41" name="Oval 305"/>
            <p:cNvSpPr>
              <a:spLocks noChangeArrowheads="1"/>
            </p:cNvSpPr>
            <p:nvPr/>
          </p:nvSpPr>
          <p:spPr bwMode="auto">
            <a:xfrm>
              <a:off x="3120" y="225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42" name="Oval 306"/>
            <p:cNvSpPr>
              <a:spLocks noChangeArrowheads="1"/>
            </p:cNvSpPr>
            <p:nvPr/>
          </p:nvSpPr>
          <p:spPr bwMode="auto">
            <a:xfrm>
              <a:off x="3072" y="19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43" name="Oval 307"/>
            <p:cNvSpPr>
              <a:spLocks noChangeArrowheads="1"/>
            </p:cNvSpPr>
            <p:nvPr/>
          </p:nvSpPr>
          <p:spPr bwMode="auto">
            <a:xfrm>
              <a:off x="2304" y="331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44" name="Oval 308"/>
            <p:cNvSpPr>
              <a:spLocks noChangeArrowheads="1"/>
            </p:cNvSpPr>
            <p:nvPr/>
          </p:nvSpPr>
          <p:spPr bwMode="auto">
            <a:xfrm>
              <a:off x="2688" y="31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45" name="Oval 309"/>
            <p:cNvSpPr>
              <a:spLocks noChangeArrowheads="1"/>
            </p:cNvSpPr>
            <p:nvPr/>
          </p:nvSpPr>
          <p:spPr bwMode="auto">
            <a:xfrm>
              <a:off x="3216" y="31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46" name="Oval 310"/>
            <p:cNvSpPr>
              <a:spLocks noChangeArrowheads="1"/>
            </p:cNvSpPr>
            <p:nvPr/>
          </p:nvSpPr>
          <p:spPr bwMode="auto">
            <a:xfrm>
              <a:off x="2736" y="345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47" name="Oval 311"/>
            <p:cNvSpPr>
              <a:spLocks noChangeArrowheads="1"/>
            </p:cNvSpPr>
            <p:nvPr/>
          </p:nvSpPr>
          <p:spPr bwMode="auto">
            <a:xfrm>
              <a:off x="3936" y="211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48" name="Oval 312"/>
            <p:cNvSpPr>
              <a:spLocks noChangeArrowheads="1"/>
            </p:cNvSpPr>
            <p:nvPr/>
          </p:nvSpPr>
          <p:spPr bwMode="auto">
            <a:xfrm>
              <a:off x="3600" y="225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49" name="Oval 313"/>
            <p:cNvSpPr>
              <a:spLocks noChangeArrowheads="1"/>
            </p:cNvSpPr>
            <p:nvPr/>
          </p:nvSpPr>
          <p:spPr bwMode="auto">
            <a:xfrm>
              <a:off x="3600" y="19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50" name="Oval 314"/>
            <p:cNvSpPr>
              <a:spLocks noChangeArrowheads="1"/>
            </p:cNvSpPr>
            <p:nvPr/>
          </p:nvSpPr>
          <p:spPr bwMode="auto">
            <a:xfrm>
              <a:off x="3552" y="331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51" name="Oval 315"/>
            <p:cNvSpPr>
              <a:spLocks noChangeArrowheads="1"/>
            </p:cNvSpPr>
            <p:nvPr/>
          </p:nvSpPr>
          <p:spPr bwMode="auto">
            <a:xfrm>
              <a:off x="3216" y="345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316"/>
          <p:cNvGrpSpPr>
            <a:grpSpLocks/>
          </p:cNvGrpSpPr>
          <p:nvPr/>
        </p:nvGrpSpPr>
        <p:grpSpPr bwMode="auto">
          <a:xfrm>
            <a:off x="3657600" y="3124200"/>
            <a:ext cx="2743200" cy="2514600"/>
            <a:chOff x="2304" y="1968"/>
            <a:chExt cx="1728" cy="1584"/>
          </a:xfrm>
        </p:grpSpPr>
        <p:sp>
          <p:nvSpPr>
            <p:cNvPr id="91453" name="Oval 317"/>
            <p:cNvSpPr>
              <a:spLocks noChangeArrowheads="1"/>
            </p:cNvSpPr>
            <p:nvPr/>
          </p:nvSpPr>
          <p:spPr bwMode="auto">
            <a:xfrm>
              <a:off x="2688" y="211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54" name="Oval 318"/>
            <p:cNvSpPr>
              <a:spLocks noChangeArrowheads="1"/>
            </p:cNvSpPr>
            <p:nvPr/>
          </p:nvSpPr>
          <p:spPr bwMode="auto">
            <a:xfrm>
              <a:off x="3120" y="225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55" name="Oval 319"/>
            <p:cNvSpPr>
              <a:spLocks noChangeArrowheads="1"/>
            </p:cNvSpPr>
            <p:nvPr/>
          </p:nvSpPr>
          <p:spPr bwMode="auto">
            <a:xfrm>
              <a:off x="3072" y="19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56" name="Oval 320"/>
            <p:cNvSpPr>
              <a:spLocks noChangeArrowheads="1"/>
            </p:cNvSpPr>
            <p:nvPr/>
          </p:nvSpPr>
          <p:spPr bwMode="auto">
            <a:xfrm>
              <a:off x="2304" y="331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57" name="Oval 321"/>
            <p:cNvSpPr>
              <a:spLocks noChangeArrowheads="1"/>
            </p:cNvSpPr>
            <p:nvPr/>
          </p:nvSpPr>
          <p:spPr bwMode="auto">
            <a:xfrm>
              <a:off x="2688" y="31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58" name="Oval 322"/>
            <p:cNvSpPr>
              <a:spLocks noChangeArrowheads="1"/>
            </p:cNvSpPr>
            <p:nvPr/>
          </p:nvSpPr>
          <p:spPr bwMode="auto">
            <a:xfrm>
              <a:off x="3216" y="31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59" name="Oval 323"/>
            <p:cNvSpPr>
              <a:spLocks noChangeArrowheads="1"/>
            </p:cNvSpPr>
            <p:nvPr/>
          </p:nvSpPr>
          <p:spPr bwMode="auto">
            <a:xfrm>
              <a:off x="2736" y="345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60" name="Oval 324"/>
            <p:cNvSpPr>
              <a:spLocks noChangeArrowheads="1"/>
            </p:cNvSpPr>
            <p:nvPr/>
          </p:nvSpPr>
          <p:spPr bwMode="auto">
            <a:xfrm>
              <a:off x="3936" y="211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61" name="Oval 325"/>
            <p:cNvSpPr>
              <a:spLocks noChangeArrowheads="1"/>
            </p:cNvSpPr>
            <p:nvPr/>
          </p:nvSpPr>
          <p:spPr bwMode="auto">
            <a:xfrm>
              <a:off x="3600" y="225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62" name="Oval 326"/>
            <p:cNvSpPr>
              <a:spLocks noChangeArrowheads="1"/>
            </p:cNvSpPr>
            <p:nvPr/>
          </p:nvSpPr>
          <p:spPr bwMode="auto">
            <a:xfrm>
              <a:off x="3600" y="19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63" name="Oval 327"/>
            <p:cNvSpPr>
              <a:spLocks noChangeArrowheads="1"/>
            </p:cNvSpPr>
            <p:nvPr/>
          </p:nvSpPr>
          <p:spPr bwMode="auto">
            <a:xfrm>
              <a:off x="3552" y="331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464" name="Oval 328"/>
            <p:cNvSpPr>
              <a:spLocks noChangeArrowheads="1"/>
            </p:cNvSpPr>
            <p:nvPr/>
          </p:nvSpPr>
          <p:spPr bwMode="auto">
            <a:xfrm>
              <a:off x="3216" y="345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1480" name="AutoShape 34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8200" y="6324600"/>
            <a:ext cx="433388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1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969</TotalTime>
  <Words>317</Words>
  <Application>Microsoft Office PowerPoint</Application>
  <PresentationFormat>Экран (4:3)</PresentationFormat>
  <Paragraphs>217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 Александрийский маяк </vt:lpstr>
      <vt:lpstr> Египетские пирамиды </vt:lpstr>
      <vt:lpstr> Москва - СИТИ  здания в форме параллелепипеда.</vt:lpstr>
      <vt:lpstr> Спасская башня Казанского Кремля </vt:lpstr>
      <vt:lpstr>Арсенальная башня Московского кремля.</vt:lpstr>
      <vt:lpstr>Тайницкая башня Московского кремля.</vt:lpstr>
      <vt:lpstr> Призма</vt:lpstr>
      <vt:lpstr>Вершины</vt:lpstr>
      <vt:lpstr>Ребра основания </vt:lpstr>
      <vt:lpstr>Боковые ребра</vt:lpstr>
      <vt:lpstr>Грани основания</vt:lpstr>
      <vt:lpstr>Боковые грани</vt:lpstr>
      <vt:lpstr>Пирамида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Даша</dc:creator>
  <cp:lastModifiedBy>RePack by SPecialiST</cp:lastModifiedBy>
  <cp:revision>95</cp:revision>
  <dcterms:created xsi:type="dcterms:W3CDTF">2011-03-18T06:59:48Z</dcterms:created>
  <dcterms:modified xsi:type="dcterms:W3CDTF">2018-07-23T16:54:59Z</dcterms:modified>
</cp:coreProperties>
</file>