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87" r:id="rId2"/>
    <p:sldId id="284" r:id="rId3"/>
    <p:sldId id="285" r:id="rId4"/>
    <p:sldId id="286" r:id="rId5"/>
    <p:sldId id="256" r:id="rId6"/>
    <p:sldId id="266" r:id="rId7"/>
    <p:sldId id="274" r:id="rId8"/>
    <p:sldId id="275" r:id="rId9"/>
    <p:sldId id="276" r:id="rId10"/>
    <p:sldId id="267" r:id="rId11"/>
    <p:sldId id="262" r:id="rId12"/>
    <p:sldId id="268" r:id="rId13"/>
    <p:sldId id="269" r:id="rId14"/>
    <p:sldId id="270" r:id="rId15"/>
    <p:sldId id="272" r:id="rId16"/>
    <p:sldId id="271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73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A3B2C1"/>
    <a:srgbClr val="EBEEF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A345DB4-F98A-464F-A36C-248989ED3C9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CD158F-7C6E-421B-B2CA-B5A47EEDAF9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3DBA34-E432-407A-B561-01DD520A6F9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88BBD807-9D87-4B32-BF46-7E04AFC1B9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E00BE-F331-48FF-BB7F-FA59FBB2562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1359F1-E2DC-494D-B6CD-0162BDED2F3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72DC2D-AB35-4EAB-9DEF-BFF8652F730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7DE69F-8F5B-4AB6-803E-6F3E86DC03F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32C8A9-D1B8-4E8E-8C5E-29CE4E1969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5C27ED-3D21-4B73-A3FC-D4028D2B8F9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BB5104-9DB6-4AC1-B9E7-4886F8FA3C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2A7B7B-62BE-43EE-927E-039B44986D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 sz="2400">
              <a:latin typeface="Times New Roman" pitchFamily="18" charset="0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ru-RU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70CC26D-F606-4074-A403-C74AD287551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304925" indent="-3952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</a:defRPr>
      </a:lvl3pPr>
      <a:lvl4pPr marL="1693863" indent="-3873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939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600" dirty="0" smtClean="0"/>
              <a:t>«</a:t>
            </a:r>
            <a:r>
              <a:rPr lang="ru-RU" sz="3600" dirty="0"/>
              <a:t>Угол между прямой и плоскостью»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>
                <a:solidFill>
                  <a:srgbClr val="000000"/>
                </a:solidFill>
                <a:cs typeface="Times New Roman" pitchFamily="18" charset="0"/>
              </a:rPr>
              <a:t>Докажем, что проекцией прямой а на плоскость</a:t>
            </a:r>
            <a:r>
              <a:rPr lang="ru-RU" sz="3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</a:t>
            </a:r>
            <a:r>
              <a:rPr lang="ru-RU" sz="3400">
                <a:solidFill>
                  <a:srgbClr val="000000"/>
                </a:solidFill>
                <a:cs typeface="Times New Roman" pitchFamily="18" charset="0"/>
              </a:rPr>
              <a:t>, не перпендикулярную этой прямой, является прямая.</a:t>
            </a:r>
            <a:r>
              <a:rPr lang="ru-RU" sz="3400"/>
              <a:t> </a:t>
            </a:r>
          </a:p>
        </p:txBody>
      </p:sp>
      <p:sp>
        <p:nvSpPr>
          <p:cNvPr id="29701" name="AutoShape 5"/>
          <p:cNvSpPr>
            <a:spLocks noChangeArrowheads="1"/>
          </p:cNvSpPr>
          <p:nvPr/>
        </p:nvSpPr>
        <p:spPr bwMode="auto">
          <a:xfrm>
            <a:off x="2124075" y="2997200"/>
            <a:ext cx="6335713" cy="2447925"/>
          </a:xfrm>
          <a:prstGeom prst="parallelogram">
            <a:avLst>
              <a:gd name="adj" fmla="val 64705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02" name="Line 6"/>
          <p:cNvSpPr>
            <a:spLocks noChangeShapeType="1"/>
          </p:cNvSpPr>
          <p:nvPr/>
        </p:nvSpPr>
        <p:spPr bwMode="auto">
          <a:xfrm flipH="1">
            <a:off x="3132138" y="4149725"/>
            <a:ext cx="1584325" cy="1223963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14" name="Rectangle 18"/>
          <p:cNvSpPr>
            <a:spLocks noChangeArrowheads="1"/>
          </p:cNvSpPr>
          <p:nvPr/>
        </p:nvSpPr>
        <p:spPr bwMode="auto">
          <a:xfrm>
            <a:off x="2916238" y="1628775"/>
            <a:ext cx="4752975" cy="2519363"/>
          </a:xfrm>
          <a:prstGeom prst="rect">
            <a:avLst/>
          </a:prstGeom>
          <a:solidFill>
            <a:srgbClr val="FF99FF">
              <a:alpha val="41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03" name="Line 7"/>
          <p:cNvSpPr>
            <a:spLocks noChangeShapeType="1"/>
          </p:cNvSpPr>
          <p:nvPr/>
        </p:nvSpPr>
        <p:spPr bwMode="auto">
          <a:xfrm flipH="1">
            <a:off x="4716463" y="1052513"/>
            <a:ext cx="3959225" cy="30972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6516688" y="1916113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/>
              <a:t>а</a:t>
            </a: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6300788" y="4941888"/>
            <a:ext cx="647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 sz="1800" i="1">
                <a:sym typeface="Symbol" pitchFamily="18" charset="2"/>
              </a:rPr>
              <a:t></a:t>
            </a:r>
          </a:p>
        </p:txBody>
      </p:sp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4427538" y="3716338"/>
            <a:ext cx="43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</a:t>
            </a:r>
          </a:p>
        </p:txBody>
      </p:sp>
      <p:sp>
        <p:nvSpPr>
          <p:cNvPr id="29709" name="AutoShape 13"/>
          <p:cNvSpPr>
            <a:spLocks noChangeArrowheads="1"/>
          </p:cNvSpPr>
          <p:nvPr/>
        </p:nvSpPr>
        <p:spPr bwMode="auto">
          <a:xfrm>
            <a:off x="4572000" y="4076700"/>
            <a:ext cx="144463" cy="144463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10" name="Text Box 14"/>
          <p:cNvSpPr txBox="1">
            <a:spLocks noChangeArrowheads="1"/>
          </p:cNvSpPr>
          <p:nvPr/>
        </p:nvSpPr>
        <p:spPr bwMode="auto">
          <a:xfrm>
            <a:off x="6804025" y="2349500"/>
            <a:ext cx="360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/>
              <a:t>М</a:t>
            </a:r>
          </a:p>
        </p:txBody>
      </p:sp>
      <p:sp>
        <p:nvSpPr>
          <p:cNvPr id="29711" name="Line 15"/>
          <p:cNvSpPr>
            <a:spLocks noChangeShapeType="1"/>
          </p:cNvSpPr>
          <p:nvPr/>
        </p:nvSpPr>
        <p:spPr bwMode="auto">
          <a:xfrm>
            <a:off x="6732588" y="2565400"/>
            <a:ext cx="0" cy="1655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12" name="AutoShape 16"/>
          <p:cNvSpPr>
            <a:spLocks noChangeArrowheads="1"/>
          </p:cNvSpPr>
          <p:nvPr/>
        </p:nvSpPr>
        <p:spPr bwMode="auto">
          <a:xfrm>
            <a:off x="6659563" y="4076700"/>
            <a:ext cx="144462" cy="146050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13" name="Text Box 17"/>
          <p:cNvSpPr txBox="1">
            <a:spLocks noChangeArrowheads="1"/>
          </p:cNvSpPr>
          <p:nvPr/>
        </p:nvSpPr>
        <p:spPr bwMode="auto">
          <a:xfrm>
            <a:off x="6877050" y="4076700"/>
            <a:ext cx="2873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/>
              <a:t>Н</a:t>
            </a:r>
          </a:p>
        </p:txBody>
      </p:sp>
      <p:sp>
        <p:nvSpPr>
          <p:cNvPr id="29715" name="Text Box 19"/>
          <p:cNvSpPr txBox="1">
            <a:spLocks noChangeArrowheads="1"/>
          </p:cNvSpPr>
          <p:nvPr/>
        </p:nvSpPr>
        <p:spPr bwMode="auto">
          <a:xfrm>
            <a:off x="3132138" y="1844675"/>
            <a:ext cx="3603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>
                <a:sym typeface="Symbol" pitchFamily="18" charset="2"/>
              </a:rPr>
              <a:t></a:t>
            </a:r>
          </a:p>
        </p:txBody>
      </p:sp>
      <p:sp>
        <p:nvSpPr>
          <p:cNvPr id="29708" name="AutoShape 12"/>
          <p:cNvSpPr>
            <a:spLocks noChangeArrowheads="1"/>
          </p:cNvSpPr>
          <p:nvPr/>
        </p:nvSpPr>
        <p:spPr bwMode="auto">
          <a:xfrm flipV="1">
            <a:off x="6659563" y="2492375"/>
            <a:ext cx="144462" cy="142875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16" name="Line 20"/>
          <p:cNvSpPr>
            <a:spLocks noChangeShapeType="1"/>
          </p:cNvSpPr>
          <p:nvPr/>
        </p:nvSpPr>
        <p:spPr bwMode="auto">
          <a:xfrm>
            <a:off x="3059113" y="4149725"/>
            <a:ext cx="4608512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17" name="Text Box 21"/>
          <p:cNvSpPr txBox="1">
            <a:spLocks noChangeArrowheads="1"/>
          </p:cNvSpPr>
          <p:nvPr/>
        </p:nvSpPr>
        <p:spPr bwMode="auto">
          <a:xfrm>
            <a:off x="3348038" y="4221163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/>
              <a:t>а</a:t>
            </a:r>
            <a:r>
              <a:rPr lang="ru-RU" sz="1800" baseline="-25000"/>
              <a:t>1</a:t>
            </a:r>
            <a:endParaRPr lang="ru-RU" sz="1800"/>
          </a:p>
        </p:txBody>
      </p:sp>
      <p:sp>
        <p:nvSpPr>
          <p:cNvPr id="29718" name="AutoShape 22"/>
          <p:cNvSpPr>
            <a:spLocks noChangeArrowheads="1"/>
          </p:cNvSpPr>
          <p:nvPr/>
        </p:nvSpPr>
        <p:spPr bwMode="auto">
          <a:xfrm>
            <a:off x="5867400" y="3141663"/>
            <a:ext cx="73025" cy="142875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19" name="Text Box 23"/>
          <p:cNvSpPr txBox="1">
            <a:spLocks noChangeArrowheads="1"/>
          </p:cNvSpPr>
          <p:nvPr/>
        </p:nvSpPr>
        <p:spPr bwMode="auto">
          <a:xfrm>
            <a:off x="5364163" y="2852738"/>
            <a:ext cx="5762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/>
              <a:t>М</a:t>
            </a:r>
            <a:r>
              <a:rPr lang="ru-RU" sz="1800" baseline="-25000"/>
              <a:t>1</a:t>
            </a:r>
            <a:endParaRPr lang="ru-RU" sz="1800"/>
          </a:p>
        </p:txBody>
      </p:sp>
      <p:sp>
        <p:nvSpPr>
          <p:cNvPr id="29720" name="Line 24"/>
          <p:cNvSpPr>
            <a:spLocks noChangeShapeType="1"/>
          </p:cNvSpPr>
          <p:nvPr/>
        </p:nvSpPr>
        <p:spPr bwMode="auto">
          <a:xfrm>
            <a:off x="5867400" y="3213100"/>
            <a:ext cx="0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21" name="AutoShape 25"/>
          <p:cNvSpPr>
            <a:spLocks noChangeArrowheads="1"/>
          </p:cNvSpPr>
          <p:nvPr/>
        </p:nvSpPr>
        <p:spPr bwMode="auto">
          <a:xfrm>
            <a:off x="5795963" y="4076700"/>
            <a:ext cx="144462" cy="144463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22" name="Text Box 26"/>
          <p:cNvSpPr txBox="1">
            <a:spLocks noChangeArrowheads="1"/>
          </p:cNvSpPr>
          <p:nvPr/>
        </p:nvSpPr>
        <p:spPr bwMode="auto">
          <a:xfrm>
            <a:off x="5651500" y="4149725"/>
            <a:ext cx="504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/>
              <a:t>Н</a:t>
            </a:r>
            <a:r>
              <a:rPr lang="ru-RU" sz="1800" baseline="-25000"/>
              <a:t>1</a:t>
            </a:r>
            <a:endParaRPr lang="ru-RU" sz="1800"/>
          </a:p>
        </p:txBody>
      </p:sp>
      <p:sp>
        <p:nvSpPr>
          <p:cNvPr id="29723" name="Text Box 27"/>
          <p:cNvSpPr txBox="1">
            <a:spLocks noChangeArrowheads="1"/>
          </p:cNvSpPr>
          <p:nvPr/>
        </p:nvSpPr>
        <p:spPr bwMode="auto">
          <a:xfrm>
            <a:off x="179388" y="2349500"/>
            <a:ext cx="22320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/>
              <a:t>МН</a:t>
            </a:r>
            <a:r>
              <a:rPr lang="ru-RU" sz="1800">
                <a:sym typeface="Symbol" pitchFamily="18" charset="2"/>
              </a:rPr>
              <a:t>М</a:t>
            </a:r>
            <a:r>
              <a:rPr lang="ru-RU" sz="1800" baseline="-25000">
                <a:sym typeface="Symbol" pitchFamily="18" charset="2"/>
              </a:rPr>
              <a:t>1</a:t>
            </a:r>
            <a:r>
              <a:rPr lang="ru-RU" sz="1800">
                <a:sym typeface="Symbol" pitchFamily="18" charset="2"/>
              </a:rPr>
              <a:t>Н</a:t>
            </a:r>
            <a:r>
              <a:rPr lang="ru-RU" sz="1800" baseline="-25000">
                <a:sym typeface="Symbol" pitchFamily="18" charset="2"/>
              </a:rPr>
              <a:t>1</a:t>
            </a:r>
            <a:endParaRPr lang="ru-RU" sz="1800">
              <a:sym typeface="Symbol" pitchFamily="18" charset="2"/>
            </a:endParaRPr>
          </a:p>
        </p:txBody>
      </p:sp>
      <p:sp>
        <p:nvSpPr>
          <p:cNvPr id="29724" name="Rectangle 28"/>
          <p:cNvSpPr>
            <a:spLocks noChangeArrowheads="1"/>
          </p:cNvSpPr>
          <p:nvPr/>
        </p:nvSpPr>
        <p:spPr bwMode="auto">
          <a:xfrm>
            <a:off x="6732588" y="3933825"/>
            <a:ext cx="21590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25" name="Text Box 29"/>
          <p:cNvSpPr txBox="1">
            <a:spLocks noChangeArrowheads="1"/>
          </p:cNvSpPr>
          <p:nvPr/>
        </p:nvSpPr>
        <p:spPr bwMode="auto">
          <a:xfrm>
            <a:off x="250825" y="2852738"/>
            <a:ext cx="1225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/>
              <a:t>МН</a:t>
            </a:r>
            <a:r>
              <a:rPr lang="ru-RU" sz="1800">
                <a:sym typeface="Symbol" pitchFamily="18" charset="2"/>
              </a:rPr>
              <a:t></a:t>
            </a:r>
          </a:p>
        </p:txBody>
      </p:sp>
      <p:sp>
        <p:nvSpPr>
          <p:cNvPr id="29726" name="AutoShape 30"/>
          <p:cNvSpPr>
            <a:spLocks/>
          </p:cNvSpPr>
          <p:nvPr/>
        </p:nvSpPr>
        <p:spPr bwMode="auto">
          <a:xfrm>
            <a:off x="1547813" y="2205038"/>
            <a:ext cx="288925" cy="1223962"/>
          </a:xfrm>
          <a:prstGeom prst="rightBrace">
            <a:avLst>
              <a:gd name="adj1" fmla="val 3530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27" name="Text Box 31"/>
          <p:cNvSpPr txBox="1">
            <a:spLocks noChangeArrowheads="1"/>
          </p:cNvSpPr>
          <p:nvPr/>
        </p:nvSpPr>
        <p:spPr bwMode="auto">
          <a:xfrm>
            <a:off x="1908175" y="2636838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>
                <a:sym typeface="Symbol" pitchFamily="18" charset="2"/>
              </a:rPr>
              <a:t></a:t>
            </a:r>
          </a:p>
        </p:txBody>
      </p:sp>
      <p:sp>
        <p:nvSpPr>
          <p:cNvPr id="29728" name="Text Box 32"/>
          <p:cNvSpPr txBox="1">
            <a:spLocks noChangeArrowheads="1"/>
          </p:cNvSpPr>
          <p:nvPr/>
        </p:nvSpPr>
        <p:spPr bwMode="auto">
          <a:xfrm>
            <a:off x="323850" y="3644900"/>
            <a:ext cx="504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>
                <a:sym typeface="Symbol" pitchFamily="18" charset="2"/>
              </a:rPr>
              <a:t></a:t>
            </a:r>
          </a:p>
        </p:txBody>
      </p:sp>
      <p:sp>
        <p:nvSpPr>
          <p:cNvPr id="29729" name="Text Box 33"/>
          <p:cNvSpPr txBox="1">
            <a:spLocks noChangeArrowheads="1"/>
          </p:cNvSpPr>
          <p:nvPr/>
        </p:nvSpPr>
        <p:spPr bwMode="auto">
          <a:xfrm>
            <a:off x="684213" y="3644900"/>
            <a:ext cx="20161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/>
              <a:t>М</a:t>
            </a:r>
            <a:r>
              <a:rPr lang="ru-RU" sz="1800" baseline="-25000"/>
              <a:t>1</a:t>
            </a:r>
            <a:r>
              <a:rPr lang="ru-RU" sz="1800"/>
              <a:t>Н</a:t>
            </a:r>
            <a:r>
              <a:rPr lang="ru-RU" sz="1800" baseline="-25000"/>
              <a:t>1</a:t>
            </a:r>
            <a:r>
              <a:rPr lang="ru-RU" sz="1800">
                <a:sym typeface="Symbol" pitchFamily="18" charset="2"/>
              </a:rPr>
              <a:t> ( по свойству параллельных прямых)</a:t>
            </a:r>
          </a:p>
        </p:txBody>
      </p:sp>
      <p:sp>
        <p:nvSpPr>
          <p:cNvPr id="29730" name="Text Box 34"/>
          <p:cNvSpPr txBox="1">
            <a:spLocks noChangeArrowheads="1"/>
          </p:cNvSpPr>
          <p:nvPr/>
        </p:nvSpPr>
        <p:spPr bwMode="auto">
          <a:xfrm>
            <a:off x="250825" y="5300663"/>
            <a:ext cx="2592388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/>
              <a:t>тН – проекция т М</a:t>
            </a:r>
          </a:p>
          <a:p>
            <a:pPr>
              <a:spcBef>
                <a:spcPct val="50000"/>
              </a:spcBef>
            </a:pPr>
            <a:r>
              <a:rPr lang="ru-RU" sz="1800"/>
              <a:t>тН</a:t>
            </a:r>
            <a:r>
              <a:rPr lang="ru-RU" sz="1800" baseline="-25000"/>
              <a:t>1</a:t>
            </a:r>
            <a:r>
              <a:rPr lang="ru-RU" sz="1800"/>
              <a:t>-проекция т М</a:t>
            </a:r>
            <a:r>
              <a:rPr lang="ru-RU" sz="1800" baseline="-25000"/>
              <a:t>1</a:t>
            </a:r>
            <a:endParaRPr lang="ru-RU" sz="1800"/>
          </a:p>
        </p:txBody>
      </p:sp>
      <p:sp>
        <p:nvSpPr>
          <p:cNvPr id="29733" name="Text Box 37"/>
          <p:cNvSpPr txBox="1">
            <a:spLocks noChangeArrowheads="1"/>
          </p:cNvSpPr>
          <p:nvPr/>
        </p:nvSpPr>
        <p:spPr bwMode="auto">
          <a:xfrm>
            <a:off x="3779838" y="5661025"/>
            <a:ext cx="230505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/>
              <a:t>а</a:t>
            </a:r>
            <a:r>
              <a:rPr lang="ru-RU" sz="1800" baseline="-25000"/>
              <a:t>1</a:t>
            </a:r>
            <a:r>
              <a:rPr lang="ru-RU" sz="1800"/>
              <a:t>- проекция а</a:t>
            </a:r>
          </a:p>
          <a:p>
            <a:pPr algn="r">
              <a:spcBef>
                <a:spcPct val="50000"/>
              </a:spcBef>
            </a:pPr>
            <a:r>
              <a:rPr lang="ru-RU" sz="1800">
                <a:sym typeface="Wingdings" pitchFamily="2" charset="2"/>
              </a:rPr>
              <a:t></a:t>
            </a:r>
          </a:p>
        </p:txBody>
      </p:sp>
      <p:sp>
        <p:nvSpPr>
          <p:cNvPr id="29734" name="AutoShape 38"/>
          <p:cNvSpPr>
            <a:spLocks/>
          </p:cNvSpPr>
          <p:nvPr/>
        </p:nvSpPr>
        <p:spPr bwMode="auto">
          <a:xfrm>
            <a:off x="2482850" y="5157788"/>
            <a:ext cx="288925" cy="1223962"/>
          </a:xfrm>
          <a:prstGeom prst="rightBrace">
            <a:avLst>
              <a:gd name="adj1" fmla="val 3530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35" name="Text Box 39"/>
          <p:cNvSpPr txBox="1">
            <a:spLocks noChangeArrowheads="1"/>
          </p:cNvSpPr>
          <p:nvPr/>
        </p:nvSpPr>
        <p:spPr bwMode="auto">
          <a:xfrm>
            <a:off x="2843213" y="5589588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>
                <a:sym typeface="Symbol" pitchFamily="18" charset="2"/>
              </a:rPr>
              <a:t>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0" dur="1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1" dur="1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3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4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6" dur="10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7" dur="10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9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9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9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9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9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29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29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29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5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8" dur="1000" fill="hold"/>
                                        <p:tgtEl>
                                          <p:spTgt spid="29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35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0" dur="10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000"/>
                            </p:stCondLst>
                            <p:childTnLst>
                              <p:par>
                                <p:cTn id="10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29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5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8" dur="10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0" dur="1000" fill="hold"/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29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9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"/>
                            </p:stCondLst>
                            <p:childTnLst>
                              <p:par>
                                <p:cTn id="1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29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000"/>
                            </p:stCondLst>
                            <p:childTnLst>
                              <p:par>
                                <p:cTn id="1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29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"/>
                            </p:stCondLst>
                            <p:childTnLst>
                              <p:par>
                                <p:cTn id="1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29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000"/>
                            </p:stCondLst>
                            <p:childTnLst>
                              <p:par>
                                <p:cTn id="1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29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29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29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000"/>
                            </p:stCondLst>
                            <p:childTnLst>
                              <p:par>
                                <p:cTn id="1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29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29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500"/>
                            </p:stCondLst>
                            <p:childTnLst>
                              <p:par>
                                <p:cTn id="1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297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 animBg="1"/>
      <p:bldP spid="29702" grpId="0" animBg="1"/>
      <p:bldP spid="29714" grpId="0" animBg="1"/>
      <p:bldP spid="29703" grpId="0" animBg="1"/>
      <p:bldP spid="29704" grpId="0"/>
      <p:bldP spid="29705" grpId="0"/>
      <p:bldP spid="29707" grpId="0"/>
      <p:bldP spid="29709" grpId="0" animBg="1"/>
      <p:bldP spid="29710" grpId="0"/>
      <p:bldP spid="29711" grpId="0" animBg="1"/>
      <p:bldP spid="29711" grpId="1" animBg="1"/>
      <p:bldP spid="29711" grpId="2" animBg="1"/>
      <p:bldP spid="29712" grpId="0" animBg="1"/>
      <p:bldP spid="29713" grpId="0"/>
      <p:bldP spid="29715" grpId="0"/>
      <p:bldP spid="29708" grpId="0" animBg="1"/>
      <p:bldP spid="29716" grpId="0" animBg="1"/>
      <p:bldP spid="29716" grpId="1" animBg="1"/>
      <p:bldP spid="29717" grpId="0"/>
      <p:bldP spid="29718" grpId="0" animBg="1"/>
      <p:bldP spid="29719" grpId="0"/>
      <p:bldP spid="29720" grpId="0" animBg="1"/>
      <p:bldP spid="29720" grpId="1" animBg="1"/>
      <p:bldP spid="29721" grpId="0" animBg="1"/>
      <p:bldP spid="29722" grpId="0"/>
      <p:bldP spid="29723" grpId="0"/>
      <p:bldP spid="29724" grpId="0" animBg="1"/>
      <p:bldP spid="29725" grpId="0"/>
      <p:bldP spid="29726" grpId="0" animBg="1"/>
      <p:bldP spid="29727" grpId="0"/>
      <p:bldP spid="29728" grpId="0"/>
      <p:bldP spid="29729" grpId="0"/>
      <p:bldP spid="29730" grpId="0"/>
      <p:bldP spid="29734" grpId="0" animBg="1"/>
      <p:bldP spid="297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/>
              <a:t>Изображения плоских фигур на стереометрических чертежах.</a:t>
            </a:r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1187450" y="2420938"/>
            <a:ext cx="2232025" cy="1295400"/>
          </a:xfrm>
          <a:prstGeom prst="parallelogram">
            <a:avLst>
              <a:gd name="adj" fmla="val 43076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auto">
          <a:xfrm>
            <a:off x="1187450" y="3429000"/>
            <a:ext cx="431800" cy="287338"/>
          </a:xfrm>
          <a:prstGeom prst="parallelogram">
            <a:avLst>
              <a:gd name="adj" fmla="val 37569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38" name="AutoShape 6"/>
          <p:cNvSpPr>
            <a:spLocks noChangeArrowheads="1"/>
          </p:cNvSpPr>
          <p:nvPr/>
        </p:nvSpPr>
        <p:spPr bwMode="auto">
          <a:xfrm>
            <a:off x="1619250" y="4365625"/>
            <a:ext cx="2305050" cy="1511300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39" name="AutoShape 7"/>
          <p:cNvSpPr>
            <a:spLocks noChangeArrowheads="1"/>
          </p:cNvSpPr>
          <p:nvPr/>
        </p:nvSpPr>
        <p:spPr bwMode="auto">
          <a:xfrm rot="230262">
            <a:off x="1619250" y="5589588"/>
            <a:ext cx="431800" cy="287337"/>
          </a:xfrm>
          <a:prstGeom prst="parallelogram">
            <a:avLst>
              <a:gd name="adj" fmla="val 74679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8448" name="Group 16"/>
          <p:cNvGrpSpPr>
            <a:grpSpLocks/>
          </p:cNvGrpSpPr>
          <p:nvPr/>
        </p:nvGrpSpPr>
        <p:grpSpPr bwMode="auto">
          <a:xfrm>
            <a:off x="5580063" y="2349500"/>
            <a:ext cx="2665412" cy="1728788"/>
            <a:chOff x="3424" y="2523"/>
            <a:chExt cx="1679" cy="1089"/>
          </a:xfrm>
        </p:grpSpPr>
        <p:sp>
          <p:nvSpPr>
            <p:cNvPr id="18440" name="AutoShape 8"/>
            <p:cNvSpPr>
              <a:spLocks noChangeArrowheads="1"/>
            </p:cNvSpPr>
            <p:nvPr/>
          </p:nvSpPr>
          <p:spPr bwMode="auto">
            <a:xfrm>
              <a:off x="3424" y="2523"/>
              <a:ext cx="1679" cy="1043"/>
            </a:xfrm>
            <a:prstGeom prst="triangle">
              <a:avLst>
                <a:gd name="adj" fmla="val 78259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41" name="Line 9"/>
            <p:cNvSpPr>
              <a:spLocks noChangeShapeType="1"/>
            </p:cNvSpPr>
            <p:nvPr/>
          </p:nvSpPr>
          <p:spPr bwMode="auto">
            <a:xfrm>
              <a:off x="4286" y="3521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8442" name="Line 10"/>
            <p:cNvSpPr>
              <a:spLocks noChangeShapeType="1"/>
            </p:cNvSpPr>
            <p:nvPr/>
          </p:nvSpPr>
          <p:spPr bwMode="auto">
            <a:xfrm>
              <a:off x="4014" y="3022"/>
              <a:ext cx="136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8443" name="Line 11"/>
            <p:cNvSpPr>
              <a:spLocks noChangeShapeType="1"/>
            </p:cNvSpPr>
            <p:nvPr/>
          </p:nvSpPr>
          <p:spPr bwMode="auto">
            <a:xfrm flipH="1">
              <a:off x="4876" y="3022"/>
              <a:ext cx="136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445" name="Text Box 13"/>
          <p:cNvSpPr txBox="1">
            <a:spLocks noChangeArrowheads="1"/>
          </p:cNvSpPr>
          <p:nvPr/>
        </p:nvSpPr>
        <p:spPr bwMode="auto">
          <a:xfrm>
            <a:off x="1476375" y="1916113"/>
            <a:ext cx="2305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/>
              <a:t>Прямоугольник </a:t>
            </a:r>
          </a:p>
        </p:txBody>
      </p:sp>
      <p:sp>
        <p:nvSpPr>
          <p:cNvPr id="18446" name="Text Box 14"/>
          <p:cNvSpPr txBox="1">
            <a:spLocks noChangeArrowheads="1"/>
          </p:cNvSpPr>
          <p:nvPr/>
        </p:nvSpPr>
        <p:spPr bwMode="auto">
          <a:xfrm>
            <a:off x="468313" y="4149725"/>
            <a:ext cx="31670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/>
              <a:t>Прямоугольный треугольник</a:t>
            </a:r>
          </a:p>
        </p:txBody>
      </p:sp>
      <p:sp>
        <p:nvSpPr>
          <p:cNvPr id="18447" name="Text Box 15"/>
          <p:cNvSpPr txBox="1">
            <a:spLocks noChangeArrowheads="1"/>
          </p:cNvSpPr>
          <p:nvPr/>
        </p:nvSpPr>
        <p:spPr bwMode="auto">
          <a:xfrm>
            <a:off x="5867400" y="1773238"/>
            <a:ext cx="2881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/>
              <a:t>Равносторонний треугольник</a:t>
            </a:r>
          </a:p>
        </p:txBody>
      </p:sp>
      <p:grpSp>
        <p:nvGrpSpPr>
          <p:cNvPr id="18455" name="Group 23"/>
          <p:cNvGrpSpPr>
            <a:grpSpLocks/>
          </p:cNvGrpSpPr>
          <p:nvPr/>
        </p:nvGrpSpPr>
        <p:grpSpPr bwMode="auto">
          <a:xfrm>
            <a:off x="4643438" y="4797425"/>
            <a:ext cx="4032250" cy="1223963"/>
            <a:chOff x="2880" y="2886"/>
            <a:chExt cx="2540" cy="771"/>
          </a:xfrm>
        </p:grpSpPr>
        <p:sp>
          <p:nvSpPr>
            <p:cNvPr id="18449" name="Line 17"/>
            <p:cNvSpPr>
              <a:spLocks noChangeShapeType="1"/>
            </p:cNvSpPr>
            <p:nvPr/>
          </p:nvSpPr>
          <p:spPr bwMode="auto">
            <a:xfrm>
              <a:off x="2880" y="2931"/>
              <a:ext cx="1089" cy="7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8450" name="Line 18"/>
            <p:cNvSpPr>
              <a:spLocks noChangeShapeType="1"/>
            </p:cNvSpPr>
            <p:nvPr/>
          </p:nvSpPr>
          <p:spPr bwMode="auto">
            <a:xfrm flipV="1">
              <a:off x="3969" y="2886"/>
              <a:ext cx="1451" cy="7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8451" name="Line 19"/>
            <p:cNvSpPr>
              <a:spLocks noChangeShapeType="1"/>
            </p:cNvSpPr>
            <p:nvPr/>
          </p:nvSpPr>
          <p:spPr bwMode="auto">
            <a:xfrm flipH="1">
              <a:off x="2880" y="2886"/>
              <a:ext cx="2540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8454" name="Freeform 22"/>
            <p:cNvSpPr>
              <a:spLocks/>
            </p:cNvSpPr>
            <p:nvPr/>
          </p:nvSpPr>
          <p:spPr bwMode="auto">
            <a:xfrm>
              <a:off x="3833" y="3475"/>
              <a:ext cx="317" cy="182"/>
            </a:xfrm>
            <a:custGeom>
              <a:avLst/>
              <a:gdLst/>
              <a:ahLst/>
              <a:cxnLst>
                <a:cxn ang="0">
                  <a:pos x="0" y="91"/>
                </a:cxn>
                <a:cxn ang="0">
                  <a:pos x="181" y="0"/>
                </a:cxn>
                <a:cxn ang="0">
                  <a:pos x="317" y="91"/>
                </a:cxn>
                <a:cxn ang="0">
                  <a:pos x="136" y="182"/>
                </a:cxn>
                <a:cxn ang="0">
                  <a:pos x="0" y="91"/>
                </a:cxn>
              </a:cxnLst>
              <a:rect l="0" t="0" r="r" b="b"/>
              <a:pathLst>
                <a:path w="317" h="182">
                  <a:moveTo>
                    <a:pt x="0" y="91"/>
                  </a:moveTo>
                  <a:lnTo>
                    <a:pt x="181" y="0"/>
                  </a:lnTo>
                  <a:lnTo>
                    <a:pt x="317" y="91"/>
                  </a:lnTo>
                  <a:lnTo>
                    <a:pt x="136" y="182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nimBg="1"/>
      <p:bldP spid="18437" grpId="0" animBg="1"/>
      <p:bldP spid="18438" grpId="0" animBg="1"/>
      <p:bldP spid="18439" grpId="0" animBg="1"/>
      <p:bldP spid="18445" grpId="0"/>
      <p:bldP spid="18446" grpId="0"/>
      <p:bldP spid="1844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/>
          <p:cNvSpPr>
            <a:spLocks noChangeArrowheads="1"/>
          </p:cNvSpPr>
          <p:nvPr/>
        </p:nvSpPr>
        <p:spPr bwMode="auto">
          <a:xfrm>
            <a:off x="2124075" y="2997200"/>
            <a:ext cx="6335713" cy="2447925"/>
          </a:xfrm>
          <a:prstGeom prst="parallelogram">
            <a:avLst>
              <a:gd name="adj" fmla="val 64705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/>
              <a:t>Угол между прямой и плоскостью</a:t>
            </a:r>
          </a:p>
        </p:txBody>
      </p:sp>
      <p:sp>
        <p:nvSpPr>
          <p:cNvPr id="31749" name="Line 5"/>
          <p:cNvSpPr>
            <a:spLocks noChangeShapeType="1"/>
          </p:cNvSpPr>
          <p:nvPr/>
        </p:nvSpPr>
        <p:spPr bwMode="auto">
          <a:xfrm flipH="1">
            <a:off x="3132138" y="4149725"/>
            <a:ext cx="1584325" cy="1223963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50" name="Line 6"/>
          <p:cNvSpPr>
            <a:spLocks noChangeShapeType="1"/>
          </p:cNvSpPr>
          <p:nvPr/>
        </p:nvSpPr>
        <p:spPr bwMode="auto">
          <a:xfrm>
            <a:off x="2916238" y="4149725"/>
            <a:ext cx="482441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51" name="Line 7"/>
          <p:cNvSpPr>
            <a:spLocks noChangeShapeType="1"/>
          </p:cNvSpPr>
          <p:nvPr/>
        </p:nvSpPr>
        <p:spPr bwMode="auto">
          <a:xfrm flipH="1">
            <a:off x="4716463" y="1916113"/>
            <a:ext cx="2808287" cy="22336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6516688" y="1916113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/>
              <a:t>а</a:t>
            </a:r>
          </a:p>
        </p:txBody>
      </p:sp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2987675" y="4221163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/>
              <a:t>а</a:t>
            </a:r>
            <a:r>
              <a:rPr lang="ru-RU" sz="1800" baseline="-25000"/>
              <a:t>1</a:t>
            </a:r>
            <a:endParaRPr lang="ru-RU" sz="1800"/>
          </a:p>
        </p:txBody>
      </p:sp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6300788" y="4941888"/>
            <a:ext cx="647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 sz="1800" i="1">
                <a:sym typeface="Symbol" pitchFamily="18" charset="2"/>
              </a:rPr>
              <a:t></a:t>
            </a:r>
          </a:p>
        </p:txBody>
      </p:sp>
      <p:sp>
        <p:nvSpPr>
          <p:cNvPr id="31756" name="Arc 12"/>
          <p:cNvSpPr>
            <a:spLocks/>
          </p:cNvSpPr>
          <p:nvPr/>
        </p:nvSpPr>
        <p:spPr bwMode="auto">
          <a:xfrm>
            <a:off x="5076825" y="3860800"/>
            <a:ext cx="142875" cy="28892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57" name="Text Box 13"/>
          <p:cNvSpPr txBox="1">
            <a:spLocks noChangeArrowheads="1"/>
          </p:cNvSpPr>
          <p:nvPr/>
        </p:nvSpPr>
        <p:spPr bwMode="auto">
          <a:xfrm>
            <a:off x="5219700" y="3716338"/>
            <a:ext cx="647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 sz="1800" i="1"/>
              <a:t>φ</a:t>
            </a:r>
            <a:r>
              <a:rPr lang="ru-RU" sz="1800" i="1" baseline="-25000"/>
              <a:t>0</a:t>
            </a:r>
            <a:endParaRPr lang="el-GR" sz="1800" i="1"/>
          </a:p>
        </p:txBody>
      </p:sp>
      <p:sp>
        <p:nvSpPr>
          <p:cNvPr id="31758" name="Line 14"/>
          <p:cNvSpPr>
            <a:spLocks noChangeShapeType="1"/>
          </p:cNvSpPr>
          <p:nvPr/>
        </p:nvSpPr>
        <p:spPr bwMode="auto">
          <a:xfrm flipH="1" flipV="1">
            <a:off x="4716463" y="4149725"/>
            <a:ext cx="1511300" cy="13668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59" name="Line 15"/>
          <p:cNvSpPr>
            <a:spLocks noChangeShapeType="1"/>
          </p:cNvSpPr>
          <p:nvPr/>
        </p:nvSpPr>
        <p:spPr bwMode="auto">
          <a:xfrm flipH="1" flipV="1">
            <a:off x="3851275" y="3284538"/>
            <a:ext cx="865188" cy="86518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60" name="Text Box 16"/>
          <p:cNvSpPr txBox="1">
            <a:spLocks noChangeArrowheads="1"/>
          </p:cNvSpPr>
          <p:nvPr/>
        </p:nvSpPr>
        <p:spPr bwMode="auto">
          <a:xfrm>
            <a:off x="5292725" y="4797425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/>
              <a:t>с</a:t>
            </a:r>
          </a:p>
        </p:txBody>
      </p:sp>
      <p:sp>
        <p:nvSpPr>
          <p:cNvPr id="31761" name="Arc 17"/>
          <p:cNvSpPr>
            <a:spLocks/>
          </p:cNvSpPr>
          <p:nvPr/>
        </p:nvSpPr>
        <p:spPr bwMode="auto">
          <a:xfrm>
            <a:off x="5292725" y="3644900"/>
            <a:ext cx="358775" cy="136842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62" name="Arc 18"/>
          <p:cNvSpPr>
            <a:spLocks/>
          </p:cNvSpPr>
          <p:nvPr/>
        </p:nvSpPr>
        <p:spPr bwMode="auto">
          <a:xfrm>
            <a:off x="5508625" y="3573463"/>
            <a:ext cx="358775" cy="158432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63" name="Text Box 19"/>
          <p:cNvSpPr txBox="1">
            <a:spLocks noChangeArrowheads="1"/>
          </p:cNvSpPr>
          <p:nvPr/>
        </p:nvSpPr>
        <p:spPr bwMode="auto">
          <a:xfrm>
            <a:off x="5795963" y="4365625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 sz="1800"/>
              <a:t>φ</a:t>
            </a:r>
          </a:p>
        </p:txBody>
      </p:sp>
      <p:sp>
        <p:nvSpPr>
          <p:cNvPr id="31764" name="Line 20"/>
          <p:cNvSpPr>
            <a:spLocks noChangeShapeType="1"/>
          </p:cNvSpPr>
          <p:nvPr/>
        </p:nvSpPr>
        <p:spPr bwMode="auto">
          <a:xfrm flipH="1">
            <a:off x="3708400" y="2997200"/>
            <a:ext cx="403225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66" name="Line 22"/>
          <p:cNvSpPr>
            <a:spLocks noChangeShapeType="1"/>
          </p:cNvSpPr>
          <p:nvPr/>
        </p:nvSpPr>
        <p:spPr bwMode="auto">
          <a:xfrm>
            <a:off x="6877050" y="2420938"/>
            <a:ext cx="0" cy="1728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67" name="Rectangle 23"/>
          <p:cNvSpPr>
            <a:spLocks noChangeArrowheads="1"/>
          </p:cNvSpPr>
          <p:nvPr/>
        </p:nvSpPr>
        <p:spPr bwMode="auto">
          <a:xfrm>
            <a:off x="6659563" y="3932238"/>
            <a:ext cx="217487" cy="2174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68" name="Text Box 24"/>
          <p:cNvSpPr txBox="1">
            <a:spLocks noChangeArrowheads="1"/>
          </p:cNvSpPr>
          <p:nvPr/>
        </p:nvSpPr>
        <p:spPr bwMode="auto">
          <a:xfrm>
            <a:off x="6877050" y="4221163"/>
            <a:ext cx="3587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H</a:t>
            </a:r>
            <a:endParaRPr lang="ru-RU" sz="1800"/>
          </a:p>
        </p:txBody>
      </p:sp>
      <p:sp>
        <p:nvSpPr>
          <p:cNvPr id="31769" name="Text Box 25"/>
          <p:cNvSpPr txBox="1">
            <a:spLocks noChangeArrowheads="1"/>
          </p:cNvSpPr>
          <p:nvPr/>
        </p:nvSpPr>
        <p:spPr bwMode="auto">
          <a:xfrm>
            <a:off x="6948488" y="2492375"/>
            <a:ext cx="3603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M</a:t>
            </a:r>
            <a:endParaRPr lang="ru-RU" sz="1800"/>
          </a:p>
        </p:txBody>
      </p:sp>
      <p:sp>
        <p:nvSpPr>
          <p:cNvPr id="31770" name="Text Box 26"/>
          <p:cNvSpPr txBox="1">
            <a:spLocks noChangeArrowheads="1"/>
          </p:cNvSpPr>
          <p:nvPr/>
        </p:nvSpPr>
        <p:spPr bwMode="auto">
          <a:xfrm>
            <a:off x="4427538" y="3789363"/>
            <a:ext cx="2873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O</a:t>
            </a:r>
            <a:endParaRPr lang="ru-RU" sz="1800"/>
          </a:p>
        </p:txBody>
      </p:sp>
      <p:sp>
        <p:nvSpPr>
          <p:cNvPr id="31771" name="Text Box 27"/>
          <p:cNvSpPr txBox="1">
            <a:spLocks noChangeArrowheads="1"/>
          </p:cNvSpPr>
          <p:nvPr/>
        </p:nvSpPr>
        <p:spPr bwMode="auto">
          <a:xfrm>
            <a:off x="611188" y="5373688"/>
            <a:ext cx="73437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 u="sng"/>
              <a:t>Определение.</a:t>
            </a:r>
            <a:r>
              <a:rPr lang="ru-RU"/>
              <a:t> Угол между прямой и плоскостью, пересекающей эту прямую и не перпендикулярно к ней, называется угол между прямой и её проекцией на эту плоскость.</a:t>
            </a:r>
          </a:p>
        </p:txBody>
      </p:sp>
      <p:sp>
        <p:nvSpPr>
          <p:cNvPr id="31772" name="Line 28"/>
          <p:cNvSpPr>
            <a:spLocks noChangeShapeType="1"/>
          </p:cNvSpPr>
          <p:nvPr/>
        </p:nvSpPr>
        <p:spPr bwMode="auto">
          <a:xfrm>
            <a:off x="2916238" y="6381750"/>
            <a:ext cx="576262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73" name="Line 29"/>
          <p:cNvSpPr>
            <a:spLocks noChangeShapeType="1"/>
          </p:cNvSpPr>
          <p:nvPr/>
        </p:nvSpPr>
        <p:spPr bwMode="auto">
          <a:xfrm>
            <a:off x="4572000" y="6381750"/>
            <a:ext cx="3095625" cy="0"/>
          </a:xfrm>
          <a:prstGeom prst="line">
            <a:avLst/>
          </a:prstGeom>
          <a:noFill/>
          <a:ln w="28575">
            <a:solidFill>
              <a:schemeClr val="folHlink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74" name="AutoShape 30"/>
          <p:cNvSpPr>
            <a:spLocks noChangeArrowheads="1"/>
          </p:cNvSpPr>
          <p:nvPr/>
        </p:nvSpPr>
        <p:spPr bwMode="auto">
          <a:xfrm>
            <a:off x="4643438" y="4076700"/>
            <a:ext cx="144462" cy="144463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75" name="AutoShape 31"/>
          <p:cNvSpPr>
            <a:spLocks noChangeArrowheads="1"/>
          </p:cNvSpPr>
          <p:nvPr/>
        </p:nvSpPr>
        <p:spPr bwMode="auto">
          <a:xfrm>
            <a:off x="6804025" y="2349500"/>
            <a:ext cx="146050" cy="142875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76" name="AutoShape 32"/>
          <p:cNvSpPr>
            <a:spLocks noChangeArrowheads="1"/>
          </p:cNvSpPr>
          <p:nvPr/>
        </p:nvSpPr>
        <p:spPr bwMode="auto">
          <a:xfrm>
            <a:off x="6804025" y="4076700"/>
            <a:ext cx="144463" cy="144463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77" name="Text Box 33"/>
          <p:cNvSpPr txBox="1">
            <a:spLocks noChangeArrowheads="1"/>
          </p:cNvSpPr>
          <p:nvPr/>
        </p:nvSpPr>
        <p:spPr bwMode="auto">
          <a:xfrm>
            <a:off x="395288" y="2420938"/>
            <a:ext cx="1439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ym typeface="Symbol" pitchFamily="18" charset="2"/>
              </a:rPr>
              <a:t></a:t>
            </a:r>
            <a:r>
              <a:rPr lang="ru-RU" b="1" baseline="-25000"/>
              <a:t>0</a:t>
            </a:r>
            <a:r>
              <a:rPr lang="ru-RU" b="1"/>
              <a:t>&lt;</a:t>
            </a:r>
            <a:r>
              <a:rPr lang="ru-RU" b="1">
                <a:sym typeface="Symbol" pitchFamily="18" charset="2"/>
              </a:rPr>
              <a:t></a:t>
            </a:r>
            <a:r>
              <a:rPr lang="ru-RU" b="1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1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1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1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1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1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1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1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1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1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31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31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31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31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31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31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31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317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animBg="1"/>
      <p:bldP spid="31749" grpId="0" animBg="1"/>
      <p:bldP spid="31750" grpId="0" animBg="1"/>
      <p:bldP spid="31751" grpId="0" animBg="1"/>
      <p:bldP spid="31752" grpId="0"/>
      <p:bldP spid="31753" grpId="0"/>
      <p:bldP spid="31754" grpId="0"/>
      <p:bldP spid="31756" grpId="0" animBg="1"/>
      <p:bldP spid="31757" grpId="0"/>
      <p:bldP spid="31758" grpId="0" animBg="1"/>
      <p:bldP spid="31759" grpId="0" animBg="1"/>
      <p:bldP spid="31760" grpId="0"/>
      <p:bldP spid="31761" grpId="0" animBg="1"/>
      <p:bldP spid="31762" grpId="0" animBg="1"/>
      <p:bldP spid="31763" grpId="0"/>
      <p:bldP spid="31764" grpId="0" animBg="1"/>
      <p:bldP spid="31766" grpId="0" animBg="1"/>
      <p:bldP spid="31767" grpId="0" animBg="1"/>
      <p:bldP spid="31768" grpId="0"/>
      <p:bldP spid="31769" grpId="0"/>
      <p:bldP spid="31770" grpId="0"/>
      <p:bldP spid="31771" grpId="0"/>
      <p:bldP spid="31772" grpId="0" animBg="1"/>
      <p:bldP spid="31773" grpId="0" animBg="1"/>
      <p:bldP spid="31774" grpId="0" animBg="1"/>
      <p:bldP spid="31775" grpId="0" animBg="1"/>
      <p:bldP spid="3177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/>
          <p:cNvSpPr>
            <a:spLocks noChangeArrowheads="1"/>
          </p:cNvSpPr>
          <p:nvPr/>
        </p:nvSpPr>
        <p:spPr bwMode="auto">
          <a:xfrm>
            <a:off x="2124075" y="2997200"/>
            <a:ext cx="6335713" cy="2447925"/>
          </a:xfrm>
          <a:prstGeom prst="parallelogram">
            <a:avLst>
              <a:gd name="adj" fmla="val 64705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/>
              <a:t>Угол между прямой и плоскостью</a:t>
            </a:r>
          </a:p>
        </p:txBody>
      </p:sp>
      <p:sp>
        <p:nvSpPr>
          <p:cNvPr id="35845" name="Line 5"/>
          <p:cNvSpPr>
            <a:spLocks noChangeShapeType="1"/>
          </p:cNvSpPr>
          <p:nvPr/>
        </p:nvSpPr>
        <p:spPr bwMode="auto">
          <a:xfrm flipH="1">
            <a:off x="4716463" y="4149725"/>
            <a:ext cx="0" cy="1223963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46" name="Line 6"/>
          <p:cNvSpPr>
            <a:spLocks noChangeShapeType="1"/>
          </p:cNvSpPr>
          <p:nvPr/>
        </p:nvSpPr>
        <p:spPr bwMode="auto">
          <a:xfrm>
            <a:off x="2916238" y="4149725"/>
            <a:ext cx="482441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47" name="Line 7"/>
          <p:cNvSpPr>
            <a:spLocks noChangeShapeType="1"/>
          </p:cNvSpPr>
          <p:nvPr/>
        </p:nvSpPr>
        <p:spPr bwMode="auto">
          <a:xfrm flipH="1">
            <a:off x="4716463" y="1773238"/>
            <a:ext cx="0" cy="23764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48" name="Text Box 8"/>
          <p:cNvSpPr txBox="1">
            <a:spLocks noChangeArrowheads="1"/>
          </p:cNvSpPr>
          <p:nvPr/>
        </p:nvSpPr>
        <p:spPr bwMode="auto">
          <a:xfrm>
            <a:off x="4787900" y="1916113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/>
              <a:t>а</a:t>
            </a:r>
          </a:p>
        </p:txBody>
      </p:sp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2987675" y="4221163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/>
              <a:t>а</a:t>
            </a:r>
            <a:r>
              <a:rPr lang="ru-RU" sz="1800" baseline="-25000"/>
              <a:t>1</a:t>
            </a:r>
            <a:endParaRPr lang="ru-RU" sz="1800"/>
          </a:p>
        </p:txBody>
      </p:sp>
      <p:sp>
        <p:nvSpPr>
          <p:cNvPr id="35850" name="Text Box 10"/>
          <p:cNvSpPr txBox="1">
            <a:spLocks noChangeArrowheads="1"/>
          </p:cNvSpPr>
          <p:nvPr/>
        </p:nvSpPr>
        <p:spPr bwMode="auto">
          <a:xfrm>
            <a:off x="6300788" y="4941888"/>
            <a:ext cx="647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 sz="1800" i="1">
                <a:sym typeface="Symbol" pitchFamily="18" charset="2"/>
              </a:rPr>
              <a:t></a:t>
            </a:r>
          </a:p>
        </p:txBody>
      </p:sp>
      <p:sp>
        <p:nvSpPr>
          <p:cNvPr id="35853" name="Text Box 13"/>
          <p:cNvSpPr txBox="1">
            <a:spLocks noChangeArrowheads="1"/>
          </p:cNvSpPr>
          <p:nvPr/>
        </p:nvSpPr>
        <p:spPr bwMode="auto">
          <a:xfrm>
            <a:off x="4859338" y="3573463"/>
            <a:ext cx="647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 sz="1800" i="1"/>
              <a:t>φ</a:t>
            </a:r>
            <a:r>
              <a:rPr lang="ru-RU" sz="1800" i="1" baseline="-25000"/>
              <a:t>0</a:t>
            </a:r>
            <a:endParaRPr lang="el-GR" sz="1800" i="1"/>
          </a:p>
        </p:txBody>
      </p:sp>
      <p:sp>
        <p:nvSpPr>
          <p:cNvPr id="35860" name="Line 20"/>
          <p:cNvSpPr>
            <a:spLocks noChangeShapeType="1"/>
          </p:cNvSpPr>
          <p:nvPr/>
        </p:nvSpPr>
        <p:spPr bwMode="auto">
          <a:xfrm flipH="1">
            <a:off x="3708400" y="2997200"/>
            <a:ext cx="403225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61" name="Line 21"/>
          <p:cNvSpPr>
            <a:spLocks noChangeShapeType="1"/>
          </p:cNvSpPr>
          <p:nvPr/>
        </p:nvSpPr>
        <p:spPr bwMode="auto">
          <a:xfrm flipH="1">
            <a:off x="2843213" y="2997200"/>
            <a:ext cx="865187" cy="1295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63" name="Rectangle 23"/>
          <p:cNvSpPr>
            <a:spLocks noChangeArrowheads="1"/>
          </p:cNvSpPr>
          <p:nvPr/>
        </p:nvSpPr>
        <p:spPr bwMode="auto">
          <a:xfrm>
            <a:off x="4716463" y="3933825"/>
            <a:ext cx="217487" cy="2174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66" name="Text Box 26"/>
          <p:cNvSpPr txBox="1">
            <a:spLocks noChangeArrowheads="1"/>
          </p:cNvSpPr>
          <p:nvPr/>
        </p:nvSpPr>
        <p:spPr bwMode="auto">
          <a:xfrm>
            <a:off x="4427538" y="3789363"/>
            <a:ext cx="2873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O</a:t>
            </a:r>
            <a:endParaRPr lang="ru-RU" sz="1800"/>
          </a:p>
        </p:txBody>
      </p:sp>
      <p:sp>
        <p:nvSpPr>
          <p:cNvPr id="35870" name="AutoShape 30"/>
          <p:cNvSpPr>
            <a:spLocks noChangeArrowheads="1"/>
          </p:cNvSpPr>
          <p:nvPr/>
        </p:nvSpPr>
        <p:spPr bwMode="auto">
          <a:xfrm>
            <a:off x="4643438" y="4076700"/>
            <a:ext cx="144462" cy="144463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73" name="Text Box 33"/>
          <p:cNvSpPr txBox="1">
            <a:spLocks noChangeArrowheads="1"/>
          </p:cNvSpPr>
          <p:nvPr/>
        </p:nvSpPr>
        <p:spPr bwMode="auto">
          <a:xfrm>
            <a:off x="1042988" y="5805488"/>
            <a:ext cx="58340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Если </a:t>
            </a:r>
            <a:r>
              <a:rPr lang="ru-RU" i="1"/>
              <a:t>а</a:t>
            </a:r>
            <a:r>
              <a:rPr lang="ru-RU">
                <a:sym typeface="Symbol" pitchFamily="18" charset="2"/>
              </a:rPr>
              <a:t></a:t>
            </a:r>
            <a:r>
              <a:rPr lang="ru-RU"/>
              <a:t>, то</a:t>
            </a:r>
            <a:r>
              <a:rPr lang="ru-RU">
                <a:sym typeface="Symbol" pitchFamily="18" charset="2"/>
              </a:rPr>
              <a:t></a:t>
            </a:r>
            <a:r>
              <a:rPr lang="ru-RU" baseline="-25000"/>
              <a:t>0</a:t>
            </a:r>
            <a:r>
              <a:rPr lang="ru-RU"/>
              <a:t>=90</a:t>
            </a:r>
            <a:r>
              <a:rPr lang="ru-RU">
                <a:sym typeface="Symbol" pitchFamily="18" charset="2"/>
              </a:rPr>
              <a:t>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5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5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5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5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5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5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5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animBg="1"/>
      <p:bldP spid="35845" grpId="0" animBg="1"/>
      <p:bldP spid="35846" grpId="0" animBg="1"/>
      <p:bldP spid="35847" grpId="0" animBg="1"/>
      <p:bldP spid="35848" grpId="0"/>
      <p:bldP spid="35849" grpId="0"/>
      <p:bldP spid="35850" grpId="0"/>
      <p:bldP spid="35853" grpId="0"/>
      <p:bldP spid="35860" grpId="0" animBg="1"/>
      <p:bldP spid="35861" grpId="0" animBg="1"/>
      <p:bldP spid="35863" grpId="0" animBg="1"/>
      <p:bldP spid="35866" grpId="0"/>
      <p:bldP spid="35870" grpId="0" animBg="1"/>
      <p:bldP spid="3587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2"/>
          <p:cNvSpPr>
            <a:spLocks noChangeArrowheads="1"/>
          </p:cNvSpPr>
          <p:nvPr/>
        </p:nvSpPr>
        <p:spPr bwMode="auto">
          <a:xfrm>
            <a:off x="2124075" y="2997200"/>
            <a:ext cx="6335713" cy="2447925"/>
          </a:xfrm>
          <a:prstGeom prst="parallelogram">
            <a:avLst>
              <a:gd name="adj" fmla="val 64705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/>
              <a:t>Угол между прямой и плоскостью</a:t>
            </a:r>
          </a:p>
        </p:txBody>
      </p:sp>
      <p:sp>
        <p:nvSpPr>
          <p:cNvPr id="36871" name="Line 7"/>
          <p:cNvSpPr>
            <a:spLocks noChangeShapeType="1"/>
          </p:cNvSpPr>
          <p:nvPr/>
        </p:nvSpPr>
        <p:spPr bwMode="auto">
          <a:xfrm flipH="1">
            <a:off x="3276600" y="2133600"/>
            <a:ext cx="525621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7380288" y="1628775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/>
              <a:t>а</a:t>
            </a:r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6300788" y="4941888"/>
            <a:ext cx="647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 sz="1800" i="1">
                <a:sym typeface="Symbol" pitchFamily="18" charset="2"/>
              </a:rPr>
              <a:t></a:t>
            </a:r>
          </a:p>
        </p:txBody>
      </p:sp>
      <p:sp>
        <p:nvSpPr>
          <p:cNvPr id="36877" name="Line 13"/>
          <p:cNvSpPr>
            <a:spLocks noChangeShapeType="1"/>
          </p:cNvSpPr>
          <p:nvPr/>
        </p:nvSpPr>
        <p:spPr bwMode="auto">
          <a:xfrm flipH="1">
            <a:off x="3708400" y="2997200"/>
            <a:ext cx="403225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78" name="Line 14"/>
          <p:cNvSpPr>
            <a:spLocks noChangeShapeType="1"/>
          </p:cNvSpPr>
          <p:nvPr/>
        </p:nvSpPr>
        <p:spPr bwMode="auto">
          <a:xfrm flipH="1">
            <a:off x="2843213" y="2997200"/>
            <a:ext cx="865187" cy="1295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82" name="Text Box 18"/>
          <p:cNvSpPr txBox="1">
            <a:spLocks noChangeArrowheads="1"/>
          </p:cNvSpPr>
          <p:nvPr/>
        </p:nvSpPr>
        <p:spPr bwMode="auto">
          <a:xfrm>
            <a:off x="1042988" y="5805488"/>
            <a:ext cx="5834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ym typeface="Symbol" pitchFamily="18" charset="2"/>
              </a:rPr>
              <a:t>Если </a:t>
            </a:r>
            <a:r>
              <a:rPr lang="ru-RU" sz="2400" i="1">
                <a:sym typeface="Symbol" pitchFamily="18" charset="2"/>
              </a:rPr>
              <a:t>а</a:t>
            </a:r>
            <a:r>
              <a:rPr lang="ru-RU" sz="2400">
                <a:sym typeface="Symbol" pitchFamily="18" charset="2"/>
              </a:rPr>
              <a:t>, то </a:t>
            </a:r>
            <a:r>
              <a:rPr lang="ru-RU" sz="2400" baseline="-25000"/>
              <a:t>0</a:t>
            </a:r>
            <a:r>
              <a:rPr lang="ru-RU" sz="2400"/>
              <a:t>=0</a:t>
            </a:r>
            <a:r>
              <a:rPr lang="ru-RU" sz="2400">
                <a:sym typeface="Symbol" pitchFamily="18" charset="2"/>
              </a:rPr>
              <a:t>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6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animBg="1"/>
      <p:bldP spid="36871" grpId="0" animBg="1"/>
      <p:bldP spid="36872" grpId="0"/>
      <p:bldP spid="36874" grpId="0"/>
      <p:bldP spid="36877" grpId="0" animBg="1"/>
      <p:bldP spid="36878" grpId="0" animBg="1"/>
      <p:bldP spid="3688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78" name="Rectangle 42"/>
          <p:cNvSpPr>
            <a:spLocks noGrp="1" noChangeArrowheads="1"/>
          </p:cNvSpPr>
          <p:nvPr>
            <p:ph type="title"/>
          </p:nvPr>
        </p:nvSpPr>
        <p:spPr>
          <a:xfrm>
            <a:off x="611188" y="1052513"/>
            <a:ext cx="8001000" cy="4033837"/>
          </a:xfrm>
        </p:spPr>
        <p:txBody>
          <a:bodyPr/>
          <a:lstStyle/>
          <a:p>
            <a:pPr algn="r"/>
            <a:r>
              <a:rPr lang="ru-RU" sz="3200">
                <a:solidFill>
                  <a:srgbClr val="000000"/>
                </a:solidFill>
                <a:cs typeface="Times New Roman" pitchFamily="18" charset="0"/>
              </a:rPr>
              <a:t>Рано или поздно всякая правильная математическая идея находит применение в том или ином деле.</a:t>
            </a:r>
            <a:r>
              <a:rPr lang="ru-RU" sz="3200">
                <a:solidFill>
                  <a:srgbClr val="000000"/>
                </a:solidFill>
              </a:rPr>
              <a:t/>
            </a:r>
            <a:br>
              <a:rPr lang="ru-RU" sz="3200">
                <a:solidFill>
                  <a:srgbClr val="000000"/>
                </a:solidFill>
              </a:rPr>
            </a:br>
            <a:r>
              <a:rPr lang="ru-RU" sz="3200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ru-RU" sz="3200">
                <a:solidFill>
                  <a:srgbClr val="000000"/>
                </a:solidFill>
                <a:cs typeface="Times New Roman" pitchFamily="18" charset="0"/>
              </a:rPr>
            </a:br>
            <a:r>
              <a:rPr lang="ru-RU" sz="3200">
                <a:solidFill>
                  <a:srgbClr val="000000"/>
                </a:solidFill>
                <a:cs typeface="Times New Roman" pitchFamily="18" charset="0"/>
              </a:rPr>
              <a:t>Алексей Николаевич Крылов </a:t>
            </a:r>
            <a:r>
              <a:rPr lang="ru-RU" sz="3200">
                <a:solidFill>
                  <a:srgbClr val="000000"/>
                </a:solidFill>
              </a:rPr>
              <a:t/>
            </a:r>
            <a:br>
              <a:rPr lang="ru-RU" sz="3200">
                <a:solidFill>
                  <a:srgbClr val="000000"/>
                </a:solidFill>
              </a:rPr>
            </a:br>
            <a:r>
              <a:rPr lang="ru-RU" sz="3200">
                <a:solidFill>
                  <a:srgbClr val="000000"/>
                </a:solidFill>
                <a:cs typeface="Times New Roman" pitchFamily="18" charset="0"/>
              </a:rPr>
              <a:t>(1863-1945) </a:t>
            </a:r>
            <a:r>
              <a:rPr lang="ru-RU" sz="3200">
                <a:solidFill>
                  <a:srgbClr val="000000"/>
                </a:solidFill>
              </a:rPr>
              <a:t/>
            </a:r>
            <a:br>
              <a:rPr lang="ru-RU" sz="3200">
                <a:solidFill>
                  <a:srgbClr val="000000"/>
                </a:solidFill>
              </a:rPr>
            </a:br>
            <a:r>
              <a:rPr lang="ru-RU" sz="3200">
                <a:solidFill>
                  <a:srgbClr val="000000"/>
                </a:solidFill>
                <a:cs typeface="Times New Roman" pitchFamily="18" charset="0"/>
              </a:rPr>
              <a:t>Советский кораблестроитель, механик</a:t>
            </a:r>
            <a:r>
              <a:rPr lang="ru-RU" sz="3200">
                <a:solidFill>
                  <a:srgbClr val="000000"/>
                </a:solidFill>
              </a:rPr>
              <a:t> </a:t>
            </a:r>
            <a:r>
              <a:rPr lang="ru-RU" sz="3200">
                <a:solidFill>
                  <a:srgbClr val="000000"/>
                </a:solidFill>
                <a:latin typeface="Times New Roman" pitchFamily="18" charset="0"/>
              </a:rPr>
              <a:t>и</a:t>
            </a:r>
            <a:r>
              <a:rPr lang="ru-RU" sz="3200">
                <a:solidFill>
                  <a:srgbClr val="000000"/>
                </a:solidFill>
                <a:cs typeface="Times New Roman" pitchFamily="18" charset="0"/>
              </a:rPr>
              <a:t> математик, академик</a:t>
            </a:r>
          </a:p>
        </p:txBody>
      </p:sp>
      <p:sp>
        <p:nvSpPr>
          <p:cNvPr id="39968" name="AutoShape 32"/>
          <p:cNvSpPr>
            <a:spLocks noChangeArrowheads="1"/>
          </p:cNvSpPr>
          <p:nvPr/>
        </p:nvSpPr>
        <p:spPr bwMode="auto">
          <a:xfrm>
            <a:off x="3635375" y="4581525"/>
            <a:ext cx="5329238" cy="1943100"/>
          </a:xfrm>
          <a:prstGeom prst="parallelogram">
            <a:avLst>
              <a:gd name="adj" fmla="val 68566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323850" y="260350"/>
            <a:ext cx="66246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С каким новым понятием познакомились?</a:t>
            </a:r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539750" y="765175"/>
            <a:ext cx="54721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folHlink"/>
                </a:solidFill>
              </a:rPr>
              <a:t>Угол между прямой и плоскостью</a:t>
            </a:r>
          </a:p>
        </p:txBody>
      </p:sp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611188" y="1773238"/>
            <a:ext cx="66246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Что называется углом между прямой и плоскостью?</a:t>
            </a:r>
          </a:p>
        </p:txBody>
      </p:sp>
      <p:sp>
        <p:nvSpPr>
          <p:cNvPr id="39943" name="Text Box 7"/>
          <p:cNvSpPr txBox="1">
            <a:spLocks noChangeArrowheads="1"/>
          </p:cNvSpPr>
          <p:nvPr/>
        </p:nvSpPr>
        <p:spPr bwMode="auto">
          <a:xfrm>
            <a:off x="2484438" y="2060575"/>
            <a:ext cx="6659562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folHlink"/>
                </a:solidFill>
              </a:rPr>
              <a:t>Углом между прямой и плоскостью, пересекающей эту прямую и не перпендикулярно к ней, называется угол между прямой и её проекцией на эту плоскость.</a:t>
            </a:r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684213" y="3429000"/>
            <a:ext cx="741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Как построить угол между прямой </a:t>
            </a:r>
            <a:r>
              <a:rPr lang="ru-RU" i="1"/>
              <a:t>а</a:t>
            </a:r>
            <a:r>
              <a:rPr lang="ru-RU"/>
              <a:t> и плоскостью </a:t>
            </a:r>
            <a:r>
              <a:rPr lang="ru-RU">
                <a:sym typeface="Symbol" pitchFamily="18" charset="2"/>
              </a:rPr>
              <a:t></a:t>
            </a:r>
            <a:r>
              <a:rPr lang="ru-RU"/>
              <a:t>?</a:t>
            </a:r>
          </a:p>
        </p:txBody>
      </p:sp>
      <p:sp>
        <p:nvSpPr>
          <p:cNvPr id="39945" name="Line 9"/>
          <p:cNvSpPr>
            <a:spLocks noChangeShapeType="1"/>
          </p:cNvSpPr>
          <p:nvPr/>
        </p:nvSpPr>
        <p:spPr bwMode="auto">
          <a:xfrm flipH="1">
            <a:off x="4330700" y="5727700"/>
            <a:ext cx="1392238" cy="86995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9947" name="Text Box 11"/>
          <p:cNvSpPr txBox="1">
            <a:spLocks noChangeArrowheads="1"/>
          </p:cNvSpPr>
          <p:nvPr/>
        </p:nvSpPr>
        <p:spPr bwMode="auto">
          <a:xfrm>
            <a:off x="7304088" y="4138613"/>
            <a:ext cx="3794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/>
              <a:t>а</a:t>
            </a:r>
          </a:p>
        </p:txBody>
      </p: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7019925" y="6165850"/>
            <a:ext cx="568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 sz="1800" i="1">
                <a:sym typeface="Symbol" pitchFamily="18" charset="2"/>
              </a:rPr>
              <a:t></a:t>
            </a:r>
          </a:p>
        </p:txBody>
      </p:sp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5435600" y="5300663"/>
            <a:ext cx="3794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</a:t>
            </a:r>
          </a:p>
        </p:txBody>
      </p:sp>
      <p:sp>
        <p:nvSpPr>
          <p:cNvPr id="39950" name="AutoShape 14"/>
          <p:cNvSpPr>
            <a:spLocks noChangeArrowheads="1"/>
          </p:cNvSpPr>
          <p:nvPr/>
        </p:nvSpPr>
        <p:spPr bwMode="auto">
          <a:xfrm>
            <a:off x="5595938" y="5675313"/>
            <a:ext cx="127000" cy="103187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51" name="Text Box 15"/>
          <p:cNvSpPr txBox="1">
            <a:spLocks noChangeArrowheads="1"/>
          </p:cNvSpPr>
          <p:nvPr/>
        </p:nvSpPr>
        <p:spPr bwMode="auto">
          <a:xfrm>
            <a:off x="7556500" y="4446588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/>
              <a:t>М</a:t>
            </a:r>
          </a:p>
        </p:txBody>
      </p:sp>
      <p:sp>
        <p:nvSpPr>
          <p:cNvPr id="39952" name="Line 16"/>
          <p:cNvSpPr>
            <a:spLocks noChangeShapeType="1"/>
          </p:cNvSpPr>
          <p:nvPr/>
        </p:nvSpPr>
        <p:spPr bwMode="auto">
          <a:xfrm>
            <a:off x="7494588" y="4600575"/>
            <a:ext cx="0" cy="1177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9953" name="AutoShape 17"/>
          <p:cNvSpPr>
            <a:spLocks noChangeArrowheads="1"/>
          </p:cNvSpPr>
          <p:nvPr/>
        </p:nvSpPr>
        <p:spPr bwMode="auto">
          <a:xfrm>
            <a:off x="7429500" y="5675313"/>
            <a:ext cx="127000" cy="103187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54" name="Text Box 18"/>
          <p:cNvSpPr txBox="1">
            <a:spLocks noChangeArrowheads="1"/>
          </p:cNvSpPr>
          <p:nvPr/>
        </p:nvSpPr>
        <p:spPr bwMode="auto">
          <a:xfrm>
            <a:off x="7621588" y="5675313"/>
            <a:ext cx="2524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/>
              <a:t>Н</a:t>
            </a:r>
          </a:p>
        </p:txBody>
      </p:sp>
      <p:sp>
        <p:nvSpPr>
          <p:cNvPr id="39956" name="AutoShape 20"/>
          <p:cNvSpPr>
            <a:spLocks noChangeArrowheads="1"/>
          </p:cNvSpPr>
          <p:nvPr/>
        </p:nvSpPr>
        <p:spPr bwMode="auto">
          <a:xfrm flipV="1">
            <a:off x="7429500" y="4548188"/>
            <a:ext cx="127000" cy="101600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57" name="Line 21"/>
          <p:cNvSpPr>
            <a:spLocks noChangeShapeType="1"/>
          </p:cNvSpPr>
          <p:nvPr/>
        </p:nvSpPr>
        <p:spPr bwMode="auto">
          <a:xfrm>
            <a:off x="4211638" y="5734050"/>
            <a:ext cx="4049712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9958" name="Text Box 22"/>
          <p:cNvSpPr txBox="1">
            <a:spLocks noChangeArrowheads="1"/>
          </p:cNvSpPr>
          <p:nvPr/>
        </p:nvSpPr>
        <p:spPr bwMode="auto">
          <a:xfrm>
            <a:off x="4519613" y="5778500"/>
            <a:ext cx="844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/>
              <a:t>а</a:t>
            </a:r>
            <a:r>
              <a:rPr lang="ru-RU" sz="1800" baseline="-25000"/>
              <a:t>1</a:t>
            </a:r>
            <a:endParaRPr lang="ru-RU" sz="1800"/>
          </a:p>
        </p:txBody>
      </p:sp>
      <p:sp>
        <p:nvSpPr>
          <p:cNvPr id="39964" name="Rectangle 28"/>
          <p:cNvSpPr>
            <a:spLocks noChangeArrowheads="1"/>
          </p:cNvSpPr>
          <p:nvPr/>
        </p:nvSpPr>
        <p:spPr bwMode="auto">
          <a:xfrm>
            <a:off x="7478713" y="5589588"/>
            <a:ext cx="188912" cy="1539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66" name="Text Box 30"/>
          <p:cNvSpPr txBox="1">
            <a:spLocks noChangeArrowheads="1"/>
          </p:cNvSpPr>
          <p:nvPr/>
        </p:nvSpPr>
        <p:spPr bwMode="auto">
          <a:xfrm>
            <a:off x="468313" y="3789363"/>
            <a:ext cx="3887787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sz="1800"/>
              <a:t>План</a:t>
            </a:r>
          </a:p>
          <a:p>
            <a:pPr marL="342900" indent="-342900">
              <a:buFontTx/>
              <a:buAutoNum type="arabicPeriod"/>
            </a:pPr>
            <a:r>
              <a:rPr lang="ru-RU" sz="1800"/>
              <a:t>Выбрать т. М на прямой а</a:t>
            </a:r>
          </a:p>
          <a:p>
            <a:pPr marL="342900" indent="-342900">
              <a:buFontTx/>
              <a:buAutoNum type="arabicPeriod"/>
            </a:pPr>
            <a:r>
              <a:rPr lang="ru-RU" sz="1800"/>
              <a:t>Опустить МН</a:t>
            </a:r>
            <a:r>
              <a:rPr lang="ru-RU" sz="1800">
                <a:sym typeface="Symbol" pitchFamily="18" charset="2"/>
              </a:rPr>
              <a:t></a:t>
            </a:r>
            <a:endParaRPr lang="ru-RU" sz="1800"/>
          </a:p>
          <a:p>
            <a:pPr marL="342900" indent="-342900">
              <a:buFontTx/>
              <a:buAutoNum type="arabicPeriod"/>
            </a:pPr>
            <a:r>
              <a:rPr lang="ru-RU" sz="1800"/>
              <a:t>Построить ОН=</a:t>
            </a:r>
            <a:r>
              <a:rPr lang="ru-RU" sz="1800" i="1"/>
              <a:t>а</a:t>
            </a:r>
            <a:r>
              <a:rPr lang="ru-RU" sz="1800" baseline="-25000"/>
              <a:t>1</a:t>
            </a:r>
            <a:r>
              <a:rPr lang="ru-RU" sz="1800"/>
              <a:t>- проекция прямой </a:t>
            </a:r>
            <a:r>
              <a:rPr lang="ru-RU" sz="1800" i="1"/>
              <a:t>а</a:t>
            </a:r>
            <a:endParaRPr lang="ru-RU" sz="1800"/>
          </a:p>
          <a:p>
            <a:pPr marL="342900" indent="-342900">
              <a:buFontTx/>
              <a:buAutoNum type="arabicPeriod"/>
            </a:pPr>
            <a:r>
              <a:rPr lang="ru-RU" sz="1800">
                <a:sym typeface="Symbol" pitchFamily="18" charset="2"/>
              </a:rPr>
              <a:t></a:t>
            </a:r>
            <a:r>
              <a:rPr lang="ru-RU" sz="1800"/>
              <a:t>=</a:t>
            </a:r>
            <a:r>
              <a:rPr lang="ru-RU" sz="1800">
                <a:sym typeface="Symbol" pitchFamily="18" charset="2"/>
              </a:rPr>
              <a:t></a:t>
            </a:r>
            <a:r>
              <a:rPr lang="ru-RU" sz="1800"/>
              <a:t>(</a:t>
            </a:r>
            <a:r>
              <a:rPr lang="ru-RU" sz="1800" i="1"/>
              <a:t>а</a:t>
            </a:r>
            <a:r>
              <a:rPr lang="ru-RU" sz="1800"/>
              <a:t>, </a:t>
            </a:r>
            <a:r>
              <a:rPr lang="ru-RU" sz="1800">
                <a:sym typeface="Symbol" pitchFamily="18" charset="2"/>
              </a:rPr>
              <a:t></a:t>
            </a:r>
            <a:r>
              <a:rPr lang="ru-RU" sz="1800"/>
              <a:t>)- искомый.</a:t>
            </a:r>
          </a:p>
          <a:p>
            <a:pPr marL="342900" indent="-342900">
              <a:spcBef>
                <a:spcPct val="50000"/>
              </a:spcBef>
            </a:pPr>
            <a:endParaRPr lang="ru-RU" sz="1800"/>
          </a:p>
        </p:txBody>
      </p:sp>
      <p:sp>
        <p:nvSpPr>
          <p:cNvPr id="39967" name="Line 31"/>
          <p:cNvSpPr>
            <a:spLocks noChangeShapeType="1"/>
          </p:cNvSpPr>
          <p:nvPr/>
        </p:nvSpPr>
        <p:spPr bwMode="auto">
          <a:xfrm flipV="1">
            <a:off x="5651500" y="4149725"/>
            <a:ext cx="2449513" cy="158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9969" name="Text Box 33"/>
          <p:cNvSpPr txBox="1">
            <a:spLocks noChangeArrowheads="1"/>
          </p:cNvSpPr>
          <p:nvPr/>
        </p:nvSpPr>
        <p:spPr bwMode="auto">
          <a:xfrm>
            <a:off x="6084888" y="5373688"/>
            <a:ext cx="3587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>
                <a:sym typeface="Symbol" pitchFamily="18" charset="2"/>
              </a:rPr>
              <a:t></a:t>
            </a:r>
          </a:p>
        </p:txBody>
      </p:sp>
      <p:sp>
        <p:nvSpPr>
          <p:cNvPr id="39970" name="Arc 34"/>
          <p:cNvSpPr>
            <a:spLocks/>
          </p:cNvSpPr>
          <p:nvPr/>
        </p:nvSpPr>
        <p:spPr bwMode="auto">
          <a:xfrm>
            <a:off x="5867400" y="5589588"/>
            <a:ext cx="144463" cy="14446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99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99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99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checkerboard(across)">
                                      <p:cBhvr>
                                        <p:cTn id="13" dur="500"/>
                                        <p:tgtEl>
                                          <p:spTgt spid="399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9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9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9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9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9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99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9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39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39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39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39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39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39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399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39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39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399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39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39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78" grpId="0"/>
      <p:bldP spid="39978" grpId="1"/>
      <p:bldP spid="39968" grpId="0" animBg="1"/>
      <p:bldP spid="39940" grpId="0"/>
      <p:bldP spid="39941" grpId="0"/>
      <p:bldP spid="39942" grpId="0"/>
      <p:bldP spid="39943" grpId="0"/>
      <p:bldP spid="39944" grpId="0"/>
      <p:bldP spid="39945" grpId="0" animBg="1"/>
      <p:bldP spid="39947" grpId="0"/>
      <p:bldP spid="39948" grpId="0"/>
      <p:bldP spid="39949" grpId="0"/>
      <p:bldP spid="39950" grpId="0" animBg="1"/>
      <p:bldP spid="39951" grpId="0"/>
      <p:bldP spid="39952" grpId="0" animBg="1"/>
      <p:bldP spid="39953" grpId="0" animBg="1"/>
      <p:bldP spid="39954" grpId="0"/>
      <p:bldP spid="39956" grpId="0" animBg="1"/>
      <p:bldP spid="39957" grpId="0" animBg="1"/>
      <p:bldP spid="39958" grpId="0"/>
      <p:bldP spid="39964" grpId="0" animBg="1"/>
      <p:bldP spid="39966" grpId="0" uiExpand="1" build="p"/>
      <p:bldP spid="39967" grpId="0" animBg="1"/>
      <p:bldP spid="39969" grpId="0"/>
      <p:bldP spid="3997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Помните!</a:t>
            </a:r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79388" indent="-28575">
              <a:buFont typeface="Wingdings" pitchFamily="2" charset="2"/>
              <a:buNone/>
            </a:pPr>
            <a:r>
              <a:rPr lang="ru-RU" i="1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Недостаточно лишь понять задачу, необходимо желание решить её. Без сильного желания решить трудную задачу невозможно, но при наличии такового – возможно. Где есть желание, найдется путь!</a:t>
            </a:r>
          </a:p>
          <a:p>
            <a:pPr marL="179388" indent="-28575" algn="r">
              <a:buFont typeface="Wingdings" pitchFamily="2" charset="2"/>
              <a:buNone/>
            </a:pPr>
            <a:r>
              <a:rPr lang="ru-RU" i="1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Пойя. 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48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78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78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78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395288" y="404813"/>
            <a:ext cx="8137525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/>
              <a:t>Найдите угол между </a:t>
            </a:r>
            <a:endParaRPr lang="en-US" sz="2400"/>
          </a:p>
          <a:p>
            <a:pPr>
              <a:spcBef>
                <a:spcPct val="50000"/>
              </a:spcBef>
            </a:pPr>
            <a:r>
              <a:rPr lang="ru-RU" sz="2400"/>
              <a:t>В</a:t>
            </a:r>
            <a:r>
              <a:rPr lang="ru-RU" sz="2400" baseline="-25000"/>
              <a:t>1</a:t>
            </a:r>
            <a:r>
              <a:rPr lang="en-US" sz="2400"/>
              <a:t>D</a:t>
            </a:r>
            <a:r>
              <a:rPr lang="ru-RU" sz="2400"/>
              <a:t> и (</a:t>
            </a:r>
            <a:r>
              <a:rPr lang="en-US" sz="2400"/>
              <a:t>ABC</a:t>
            </a:r>
            <a:r>
              <a:rPr lang="ru-RU" sz="2400"/>
              <a:t>); </a:t>
            </a:r>
            <a:r>
              <a:rPr lang="en-US" sz="2400"/>
              <a:t>				</a:t>
            </a:r>
            <a:r>
              <a:rPr lang="ru-RU" sz="2400"/>
              <a:t> В</a:t>
            </a:r>
            <a:r>
              <a:rPr lang="ru-RU" sz="2400" baseline="-25000"/>
              <a:t>1</a:t>
            </a:r>
            <a:r>
              <a:rPr lang="en-US" sz="2400"/>
              <a:t>D</a:t>
            </a:r>
            <a:r>
              <a:rPr lang="ru-RU" sz="2400"/>
              <a:t> и (</a:t>
            </a:r>
            <a:r>
              <a:rPr lang="en-US" sz="2400"/>
              <a:t>DD</a:t>
            </a:r>
            <a:r>
              <a:rPr lang="en-US" sz="2400" baseline="-25000"/>
              <a:t>1</a:t>
            </a:r>
            <a:r>
              <a:rPr lang="en-US" sz="2400"/>
              <a:t>C</a:t>
            </a:r>
            <a:r>
              <a:rPr lang="en-US" sz="2400" baseline="-25000"/>
              <a:t>1</a:t>
            </a:r>
            <a:r>
              <a:rPr lang="ru-RU" sz="2400"/>
              <a:t>)</a:t>
            </a:r>
          </a:p>
        </p:txBody>
      </p:sp>
      <p:grpSp>
        <p:nvGrpSpPr>
          <p:cNvPr id="50181" name="Group 5"/>
          <p:cNvGrpSpPr>
            <a:grpSpLocks noChangeAspect="1"/>
          </p:cNvGrpSpPr>
          <p:nvPr/>
        </p:nvGrpSpPr>
        <p:grpSpPr bwMode="auto">
          <a:xfrm>
            <a:off x="0" y="1989138"/>
            <a:ext cx="5113338" cy="4224337"/>
            <a:chOff x="3625" y="993"/>
            <a:chExt cx="2401" cy="1957"/>
          </a:xfrm>
        </p:grpSpPr>
        <p:sp>
          <p:nvSpPr>
            <p:cNvPr id="50182" name="AutoShape 6"/>
            <p:cNvSpPr>
              <a:spLocks noChangeAspect="1" noChangeArrowheads="1"/>
            </p:cNvSpPr>
            <p:nvPr/>
          </p:nvSpPr>
          <p:spPr bwMode="auto">
            <a:xfrm>
              <a:off x="3625" y="993"/>
              <a:ext cx="2401" cy="19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50183" name="Group 7"/>
            <p:cNvGrpSpPr>
              <a:grpSpLocks/>
            </p:cNvGrpSpPr>
            <p:nvPr/>
          </p:nvGrpSpPr>
          <p:grpSpPr bwMode="auto">
            <a:xfrm>
              <a:off x="3907" y="1272"/>
              <a:ext cx="1554" cy="419"/>
              <a:chOff x="3907" y="1272"/>
              <a:chExt cx="1554" cy="419"/>
            </a:xfrm>
          </p:grpSpPr>
          <p:sp>
            <p:nvSpPr>
              <p:cNvPr id="50184" name="Line 8"/>
              <p:cNvSpPr>
                <a:spLocks noChangeShapeType="1"/>
              </p:cNvSpPr>
              <p:nvPr/>
            </p:nvSpPr>
            <p:spPr bwMode="auto">
              <a:xfrm>
                <a:off x="4331" y="1272"/>
                <a:ext cx="112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185" name="Line 9"/>
              <p:cNvSpPr>
                <a:spLocks noChangeShapeType="1"/>
              </p:cNvSpPr>
              <p:nvPr/>
            </p:nvSpPr>
            <p:spPr bwMode="auto">
              <a:xfrm>
                <a:off x="3907" y="1690"/>
                <a:ext cx="113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186" name="Line 10"/>
              <p:cNvSpPr>
                <a:spLocks noChangeShapeType="1"/>
              </p:cNvSpPr>
              <p:nvPr/>
            </p:nvSpPr>
            <p:spPr bwMode="auto">
              <a:xfrm flipV="1">
                <a:off x="3907" y="1272"/>
                <a:ext cx="424" cy="41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187" name="Line 11"/>
              <p:cNvSpPr>
                <a:spLocks noChangeShapeType="1"/>
              </p:cNvSpPr>
              <p:nvPr/>
            </p:nvSpPr>
            <p:spPr bwMode="auto">
              <a:xfrm flipV="1">
                <a:off x="5037" y="1272"/>
                <a:ext cx="424" cy="41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0188" name="Line 12"/>
            <p:cNvSpPr>
              <a:spLocks noChangeShapeType="1"/>
            </p:cNvSpPr>
            <p:nvPr/>
          </p:nvSpPr>
          <p:spPr bwMode="auto">
            <a:xfrm>
              <a:off x="4331" y="2387"/>
              <a:ext cx="113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89" name="Line 13"/>
            <p:cNvSpPr>
              <a:spLocks noChangeShapeType="1"/>
            </p:cNvSpPr>
            <p:nvPr/>
          </p:nvSpPr>
          <p:spPr bwMode="auto">
            <a:xfrm>
              <a:off x="3907" y="2805"/>
              <a:ext cx="1132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90" name="Line 14"/>
            <p:cNvSpPr>
              <a:spLocks noChangeShapeType="1"/>
            </p:cNvSpPr>
            <p:nvPr/>
          </p:nvSpPr>
          <p:spPr bwMode="auto">
            <a:xfrm flipV="1">
              <a:off x="3907" y="2387"/>
              <a:ext cx="424" cy="4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91" name="Line 15"/>
            <p:cNvSpPr>
              <a:spLocks noChangeShapeType="1"/>
            </p:cNvSpPr>
            <p:nvPr/>
          </p:nvSpPr>
          <p:spPr bwMode="auto">
            <a:xfrm flipV="1">
              <a:off x="5038" y="2387"/>
              <a:ext cx="424" cy="4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92" name="Line 16"/>
            <p:cNvSpPr>
              <a:spLocks noChangeShapeType="1"/>
            </p:cNvSpPr>
            <p:nvPr/>
          </p:nvSpPr>
          <p:spPr bwMode="auto">
            <a:xfrm>
              <a:off x="4331" y="1272"/>
              <a:ext cx="0" cy="11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93" name="Line 17"/>
            <p:cNvSpPr>
              <a:spLocks noChangeShapeType="1"/>
            </p:cNvSpPr>
            <p:nvPr/>
          </p:nvSpPr>
          <p:spPr bwMode="auto">
            <a:xfrm>
              <a:off x="3907" y="1690"/>
              <a:ext cx="1" cy="11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94" name="Line 18"/>
            <p:cNvSpPr>
              <a:spLocks noChangeShapeType="1"/>
            </p:cNvSpPr>
            <p:nvPr/>
          </p:nvSpPr>
          <p:spPr bwMode="auto">
            <a:xfrm>
              <a:off x="5460" y="1272"/>
              <a:ext cx="2" cy="11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95" name="Line 19"/>
            <p:cNvSpPr>
              <a:spLocks noChangeShapeType="1"/>
            </p:cNvSpPr>
            <p:nvPr/>
          </p:nvSpPr>
          <p:spPr bwMode="auto">
            <a:xfrm>
              <a:off x="5037" y="1690"/>
              <a:ext cx="1" cy="11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96" name="Line 20"/>
            <p:cNvSpPr>
              <a:spLocks noChangeShapeType="1"/>
            </p:cNvSpPr>
            <p:nvPr/>
          </p:nvSpPr>
          <p:spPr bwMode="auto">
            <a:xfrm>
              <a:off x="4331" y="1272"/>
              <a:ext cx="706" cy="15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97" name="Text Box 21"/>
            <p:cNvSpPr txBox="1">
              <a:spLocks noChangeArrowheads="1"/>
            </p:cNvSpPr>
            <p:nvPr/>
          </p:nvSpPr>
          <p:spPr bwMode="auto">
            <a:xfrm>
              <a:off x="4190" y="993"/>
              <a:ext cx="564" cy="2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2400"/>
                <a:t>В</a:t>
              </a:r>
              <a:r>
                <a:rPr lang="ru-RU" sz="2400" baseline="-25000"/>
                <a:t>1</a:t>
              </a:r>
              <a:endParaRPr lang="ru-RU" sz="2400"/>
            </a:p>
          </p:txBody>
        </p:sp>
        <p:sp>
          <p:nvSpPr>
            <p:cNvPr id="50198" name="Text Box 22"/>
            <p:cNvSpPr txBox="1">
              <a:spLocks noChangeArrowheads="1"/>
            </p:cNvSpPr>
            <p:nvPr/>
          </p:nvSpPr>
          <p:spPr bwMode="auto">
            <a:xfrm>
              <a:off x="5319" y="993"/>
              <a:ext cx="564" cy="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2400"/>
                <a:t>С</a:t>
              </a:r>
              <a:r>
                <a:rPr lang="ru-RU" sz="2400" baseline="-25000"/>
                <a:t>1</a:t>
              </a:r>
              <a:endParaRPr lang="ru-RU" sz="2400"/>
            </a:p>
          </p:txBody>
        </p:sp>
        <p:sp>
          <p:nvSpPr>
            <p:cNvPr id="50199" name="Text Box 23"/>
            <p:cNvSpPr txBox="1">
              <a:spLocks noChangeArrowheads="1"/>
            </p:cNvSpPr>
            <p:nvPr/>
          </p:nvSpPr>
          <p:spPr bwMode="auto">
            <a:xfrm>
              <a:off x="4754" y="1411"/>
              <a:ext cx="565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2400"/>
                <a:t>D</a:t>
              </a:r>
              <a:r>
                <a:rPr lang="ru-RU" sz="2400" baseline="-25000"/>
                <a:t>1</a:t>
              </a:r>
              <a:endParaRPr lang="ru-RU" sz="2400"/>
            </a:p>
          </p:txBody>
        </p:sp>
        <p:sp>
          <p:nvSpPr>
            <p:cNvPr id="50200" name="Text Box 24"/>
            <p:cNvSpPr txBox="1">
              <a:spLocks noChangeArrowheads="1"/>
            </p:cNvSpPr>
            <p:nvPr/>
          </p:nvSpPr>
          <p:spPr bwMode="auto">
            <a:xfrm>
              <a:off x="3625" y="1411"/>
              <a:ext cx="566" cy="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2400"/>
                <a:t>А</a:t>
              </a:r>
              <a:r>
                <a:rPr lang="ru-RU" sz="2400" baseline="-25000"/>
                <a:t>1</a:t>
              </a:r>
              <a:endParaRPr lang="ru-RU" sz="2400"/>
            </a:p>
          </p:txBody>
        </p:sp>
        <p:sp>
          <p:nvSpPr>
            <p:cNvPr id="50201" name="Text Box 25"/>
            <p:cNvSpPr txBox="1">
              <a:spLocks noChangeArrowheads="1"/>
            </p:cNvSpPr>
            <p:nvPr/>
          </p:nvSpPr>
          <p:spPr bwMode="auto">
            <a:xfrm>
              <a:off x="3625" y="2666"/>
              <a:ext cx="566" cy="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2400"/>
                <a:t>А</a:t>
              </a:r>
            </a:p>
          </p:txBody>
        </p:sp>
        <p:sp>
          <p:nvSpPr>
            <p:cNvPr id="50202" name="Text Box 26"/>
            <p:cNvSpPr txBox="1">
              <a:spLocks noChangeArrowheads="1"/>
            </p:cNvSpPr>
            <p:nvPr/>
          </p:nvSpPr>
          <p:spPr bwMode="auto">
            <a:xfrm>
              <a:off x="4049" y="2108"/>
              <a:ext cx="566" cy="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2400"/>
                <a:t>В</a:t>
              </a:r>
            </a:p>
          </p:txBody>
        </p:sp>
        <p:sp>
          <p:nvSpPr>
            <p:cNvPr id="50203" name="Text Box 27"/>
            <p:cNvSpPr txBox="1">
              <a:spLocks noChangeArrowheads="1"/>
            </p:cNvSpPr>
            <p:nvPr/>
          </p:nvSpPr>
          <p:spPr bwMode="auto">
            <a:xfrm>
              <a:off x="5460" y="2108"/>
              <a:ext cx="566" cy="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2400"/>
                <a:t>С</a:t>
              </a:r>
            </a:p>
          </p:txBody>
        </p:sp>
        <p:sp>
          <p:nvSpPr>
            <p:cNvPr id="50204" name="Text Box 28"/>
            <p:cNvSpPr txBox="1">
              <a:spLocks noChangeArrowheads="1"/>
            </p:cNvSpPr>
            <p:nvPr/>
          </p:nvSpPr>
          <p:spPr bwMode="auto">
            <a:xfrm>
              <a:off x="5037" y="2666"/>
              <a:ext cx="565" cy="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2400"/>
                <a:t>D</a:t>
              </a:r>
              <a:endParaRPr lang="ru-RU" sz="2400"/>
            </a:p>
          </p:txBody>
        </p:sp>
      </p:grpSp>
      <p:grpSp>
        <p:nvGrpSpPr>
          <p:cNvPr id="50205" name="Group 29"/>
          <p:cNvGrpSpPr>
            <a:grpSpLocks noChangeAspect="1"/>
          </p:cNvGrpSpPr>
          <p:nvPr/>
        </p:nvGrpSpPr>
        <p:grpSpPr bwMode="auto">
          <a:xfrm>
            <a:off x="4859338" y="1989138"/>
            <a:ext cx="5113337" cy="4224337"/>
            <a:chOff x="3625" y="993"/>
            <a:chExt cx="2401" cy="1957"/>
          </a:xfrm>
        </p:grpSpPr>
        <p:sp>
          <p:nvSpPr>
            <p:cNvPr id="50206" name="AutoShape 30"/>
            <p:cNvSpPr>
              <a:spLocks noChangeAspect="1" noChangeArrowheads="1"/>
            </p:cNvSpPr>
            <p:nvPr/>
          </p:nvSpPr>
          <p:spPr bwMode="auto">
            <a:xfrm>
              <a:off x="3625" y="993"/>
              <a:ext cx="2401" cy="19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50207" name="Group 31"/>
            <p:cNvGrpSpPr>
              <a:grpSpLocks/>
            </p:cNvGrpSpPr>
            <p:nvPr/>
          </p:nvGrpSpPr>
          <p:grpSpPr bwMode="auto">
            <a:xfrm>
              <a:off x="3907" y="1272"/>
              <a:ext cx="1554" cy="419"/>
              <a:chOff x="3907" y="1272"/>
              <a:chExt cx="1554" cy="419"/>
            </a:xfrm>
          </p:grpSpPr>
          <p:sp>
            <p:nvSpPr>
              <p:cNvPr id="50208" name="Line 32"/>
              <p:cNvSpPr>
                <a:spLocks noChangeShapeType="1"/>
              </p:cNvSpPr>
              <p:nvPr/>
            </p:nvSpPr>
            <p:spPr bwMode="auto">
              <a:xfrm>
                <a:off x="4331" y="1272"/>
                <a:ext cx="112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209" name="Line 33"/>
              <p:cNvSpPr>
                <a:spLocks noChangeShapeType="1"/>
              </p:cNvSpPr>
              <p:nvPr/>
            </p:nvSpPr>
            <p:spPr bwMode="auto">
              <a:xfrm>
                <a:off x="3907" y="1690"/>
                <a:ext cx="113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210" name="Line 34"/>
              <p:cNvSpPr>
                <a:spLocks noChangeShapeType="1"/>
              </p:cNvSpPr>
              <p:nvPr/>
            </p:nvSpPr>
            <p:spPr bwMode="auto">
              <a:xfrm flipV="1">
                <a:off x="3907" y="1272"/>
                <a:ext cx="424" cy="41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211" name="Line 35"/>
              <p:cNvSpPr>
                <a:spLocks noChangeShapeType="1"/>
              </p:cNvSpPr>
              <p:nvPr/>
            </p:nvSpPr>
            <p:spPr bwMode="auto">
              <a:xfrm flipV="1">
                <a:off x="5037" y="1272"/>
                <a:ext cx="424" cy="41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0212" name="Line 36"/>
            <p:cNvSpPr>
              <a:spLocks noChangeShapeType="1"/>
            </p:cNvSpPr>
            <p:nvPr/>
          </p:nvSpPr>
          <p:spPr bwMode="auto">
            <a:xfrm>
              <a:off x="4331" y="2387"/>
              <a:ext cx="113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213" name="Line 37"/>
            <p:cNvSpPr>
              <a:spLocks noChangeShapeType="1"/>
            </p:cNvSpPr>
            <p:nvPr/>
          </p:nvSpPr>
          <p:spPr bwMode="auto">
            <a:xfrm>
              <a:off x="3907" y="2805"/>
              <a:ext cx="1132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214" name="Line 38"/>
            <p:cNvSpPr>
              <a:spLocks noChangeShapeType="1"/>
            </p:cNvSpPr>
            <p:nvPr/>
          </p:nvSpPr>
          <p:spPr bwMode="auto">
            <a:xfrm flipV="1">
              <a:off x="3907" y="2387"/>
              <a:ext cx="424" cy="4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215" name="Line 39"/>
            <p:cNvSpPr>
              <a:spLocks noChangeShapeType="1"/>
            </p:cNvSpPr>
            <p:nvPr/>
          </p:nvSpPr>
          <p:spPr bwMode="auto">
            <a:xfrm flipV="1">
              <a:off x="5038" y="2387"/>
              <a:ext cx="424" cy="4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216" name="Line 40"/>
            <p:cNvSpPr>
              <a:spLocks noChangeShapeType="1"/>
            </p:cNvSpPr>
            <p:nvPr/>
          </p:nvSpPr>
          <p:spPr bwMode="auto">
            <a:xfrm>
              <a:off x="4331" y="1272"/>
              <a:ext cx="0" cy="11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217" name="Line 41"/>
            <p:cNvSpPr>
              <a:spLocks noChangeShapeType="1"/>
            </p:cNvSpPr>
            <p:nvPr/>
          </p:nvSpPr>
          <p:spPr bwMode="auto">
            <a:xfrm>
              <a:off x="3907" y="1690"/>
              <a:ext cx="1" cy="11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218" name="Line 42"/>
            <p:cNvSpPr>
              <a:spLocks noChangeShapeType="1"/>
            </p:cNvSpPr>
            <p:nvPr/>
          </p:nvSpPr>
          <p:spPr bwMode="auto">
            <a:xfrm>
              <a:off x="5460" y="1272"/>
              <a:ext cx="2" cy="11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219" name="Line 43"/>
            <p:cNvSpPr>
              <a:spLocks noChangeShapeType="1"/>
            </p:cNvSpPr>
            <p:nvPr/>
          </p:nvSpPr>
          <p:spPr bwMode="auto">
            <a:xfrm>
              <a:off x="5037" y="1690"/>
              <a:ext cx="1" cy="11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220" name="Line 44"/>
            <p:cNvSpPr>
              <a:spLocks noChangeShapeType="1"/>
            </p:cNvSpPr>
            <p:nvPr/>
          </p:nvSpPr>
          <p:spPr bwMode="auto">
            <a:xfrm>
              <a:off x="4331" y="1272"/>
              <a:ext cx="706" cy="15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221" name="Text Box 45"/>
            <p:cNvSpPr txBox="1">
              <a:spLocks noChangeArrowheads="1"/>
            </p:cNvSpPr>
            <p:nvPr/>
          </p:nvSpPr>
          <p:spPr bwMode="auto">
            <a:xfrm>
              <a:off x="4190" y="993"/>
              <a:ext cx="564" cy="2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2400"/>
                <a:t>В</a:t>
              </a:r>
              <a:r>
                <a:rPr lang="ru-RU" sz="2400" baseline="-25000"/>
                <a:t>1</a:t>
              </a:r>
              <a:endParaRPr lang="ru-RU" sz="2400"/>
            </a:p>
          </p:txBody>
        </p:sp>
        <p:sp>
          <p:nvSpPr>
            <p:cNvPr id="50222" name="Text Box 46"/>
            <p:cNvSpPr txBox="1">
              <a:spLocks noChangeArrowheads="1"/>
            </p:cNvSpPr>
            <p:nvPr/>
          </p:nvSpPr>
          <p:spPr bwMode="auto">
            <a:xfrm>
              <a:off x="5319" y="993"/>
              <a:ext cx="564" cy="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2400"/>
                <a:t>С</a:t>
              </a:r>
              <a:r>
                <a:rPr lang="ru-RU" sz="2400" baseline="-25000"/>
                <a:t>1</a:t>
              </a:r>
              <a:endParaRPr lang="ru-RU" sz="2400"/>
            </a:p>
          </p:txBody>
        </p:sp>
        <p:sp>
          <p:nvSpPr>
            <p:cNvPr id="50223" name="Text Box 47"/>
            <p:cNvSpPr txBox="1">
              <a:spLocks noChangeArrowheads="1"/>
            </p:cNvSpPr>
            <p:nvPr/>
          </p:nvSpPr>
          <p:spPr bwMode="auto">
            <a:xfrm>
              <a:off x="4754" y="1411"/>
              <a:ext cx="565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2400"/>
                <a:t>D</a:t>
              </a:r>
              <a:r>
                <a:rPr lang="ru-RU" sz="2400" baseline="-25000"/>
                <a:t>1</a:t>
              </a:r>
              <a:endParaRPr lang="ru-RU" sz="2400"/>
            </a:p>
          </p:txBody>
        </p:sp>
        <p:sp>
          <p:nvSpPr>
            <p:cNvPr id="50224" name="Text Box 48"/>
            <p:cNvSpPr txBox="1">
              <a:spLocks noChangeArrowheads="1"/>
            </p:cNvSpPr>
            <p:nvPr/>
          </p:nvSpPr>
          <p:spPr bwMode="auto">
            <a:xfrm>
              <a:off x="3625" y="1411"/>
              <a:ext cx="566" cy="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2400"/>
                <a:t>А</a:t>
              </a:r>
              <a:r>
                <a:rPr lang="ru-RU" sz="2400" baseline="-25000"/>
                <a:t>1</a:t>
              </a:r>
              <a:endParaRPr lang="ru-RU" sz="2400"/>
            </a:p>
          </p:txBody>
        </p:sp>
        <p:sp>
          <p:nvSpPr>
            <p:cNvPr id="50225" name="Text Box 49"/>
            <p:cNvSpPr txBox="1">
              <a:spLocks noChangeArrowheads="1"/>
            </p:cNvSpPr>
            <p:nvPr/>
          </p:nvSpPr>
          <p:spPr bwMode="auto">
            <a:xfrm>
              <a:off x="3625" y="2666"/>
              <a:ext cx="566" cy="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2400"/>
                <a:t>А</a:t>
              </a:r>
            </a:p>
          </p:txBody>
        </p:sp>
        <p:sp>
          <p:nvSpPr>
            <p:cNvPr id="50226" name="Text Box 50"/>
            <p:cNvSpPr txBox="1">
              <a:spLocks noChangeArrowheads="1"/>
            </p:cNvSpPr>
            <p:nvPr/>
          </p:nvSpPr>
          <p:spPr bwMode="auto">
            <a:xfrm>
              <a:off x="4049" y="2108"/>
              <a:ext cx="566" cy="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2400"/>
                <a:t>В</a:t>
              </a:r>
            </a:p>
          </p:txBody>
        </p:sp>
        <p:sp>
          <p:nvSpPr>
            <p:cNvPr id="50227" name="Text Box 51"/>
            <p:cNvSpPr txBox="1">
              <a:spLocks noChangeArrowheads="1"/>
            </p:cNvSpPr>
            <p:nvPr/>
          </p:nvSpPr>
          <p:spPr bwMode="auto">
            <a:xfrm>
              <a:off x="5460" y="2108"/>
              <a:ext cx="566" cy="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2400"/>
                <a:t>С</a:t>
              </a:r>
            </a:p>
          </p:txBody>
        </p:sp>
        <p:sp>
          <p:nvSpPr>
            <p:cNvPr id="50228" name="Text Box 52"/>
            <p:cNvSpPr txBox="1">
              <a:spLocks noChangeArrowheads="1"/>
            </p:cNvSpPr>
            <p:nvPr/>
          </p:nvSpPr>
          <p:spPr bwMode="auto">
            <a:xfrm>
              <a:off x="5037" y="2666"/>
              <a:ext cx="565" cy="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2400"/>
                <a:t>D</a:t>
              </a:r>
              <a:endParaRPr lang="ru-RU" sz="2400"/>
            </a:p>
          </p:txBody>
        </p:sp>
      </p:grpSp>
      <p:sp>
        <p:nvSpPr>
          <p:cNvPr id="50229" name="Line 53"/>
          <p:cNvSpPr>
            <a:spLocks noChangeShapeType="1"/>
          </p:cNvSpPr>
          <p:nvPr/>
        </p:nvSpPr>
        <p:spPr bwMode="auto">
          <a:xfrm>
            <a:off x="4572000" y="1628775"/>
            <a:ext cx="0" cy="4537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230" name="Text Box 54"/>
          <p:cNvSpPr txBox="1">
            <a:spLocks noChangeArrowheads="1"/>
          </p:cNvSpPr>
          <p:nvPr/>
        </p:nvSpPr>
        <p:spPr bwMode="auto">
          <a:xfrm>
            <a:off x="539750" y="5805488"/>
            <a:ext cx="3960813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АВС</a:t>
            </a:r>
            <a:r>
              <a:rPr lang="en-US" b="1"/>
              <a:t>D</a:t>
            </a:r>
            <a:r>
              <a:rPr lang="ru-RU" b="1"/>
              <a:t>- прямоугольник,</a:t>
            </a:r>
            <a:r>
              <a:rPr lang="ru-RU" sz="1800"/>
              <a:t> </a:t>
            </a:r>
            <a:endParaRPr lang="en-US" sz="1800"/>
          </a:p>
          <a:p>
            <a:pPr>
              <a:spcBef>
                <a:spcPct val="50000"/>
              </a:spcBef>
            </a:pPr>
            <a:r>
              <a:rPr lang="ru-RU" b="1"/>
              <a:t>АА</a:t>
            </a:r>
            <a:r>
              <a:rPr lang="ru-RU" b="1" baseline="-25000"/>
              <a:t>1</a:t>
            </a:r>
            <a:r>
              <a:rPr lang="ru-RU" b="1">
                <a:sym typeface="Symbol" pitchFamily="18" charset="2"/>
              </a:rPr>
              <a:t></a:t>
            </a:r>
            <a:r>
              <a:rPr lang="ru-RU" b="1"/>
              <a:t>(АВС)</a:t>
            </a:r>
            <a:r>
              <a:rPr lang="ru-RU" sz="1800"/>
              <a:t> </a:t>
            </a:r>
          </a:p>
        </p:txBody>
      </p:sp>
      <p:sp>
        <p:nvSpPr>
          <p:cNvPr id="50231" name="Text Box 55"/>
          <p:cNvSpPr txBox="1">
            <a:spLocks noChangeArrowheads="1"/>
          </p:cNvSpPr>
          <p:nvPr/>
        </p:nvSpPr>
        <p:spPr bwMode="auto">
          <a:xfrm>
            <a:off x="5183188" y="6003925"/>
            <a:ext cx="3960812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АВС</a:t>
            </a:r>
            <a:r>
              <a:rPr lang="en-US" b="1"/>
              <a:t>D</a:t>
            </a:r>
            <a:r>
              <a:rPr lang="ru-RU" b="1"/>
              <a:t>- параллелограмм,</a:t>
            </a:r>
            <a:r>
              <a:rPr lang="ru-RU" sz="1800"/>
              <a:t> </a:t>
            </a:r>
            <a:endParaRPr lang="en-US" sz="1800"/>
          </a:p>
          <a:p>
            <a:pPr>
              <a:spcBef>
                <a:spcPct val="50000"/>
              </a:spcBef>
            </a:pPr>
            <a:r>
              <a:rPr lang="ru-RU" b="1"/>
              <a:t>АА</a:t>
            </a:r>
            <a:r>
              <a:rPr lang="ru-RU" b="1" baseline="-25000"/>
              <a:t>1</a:t>
            </a:r>
            <a:r>
              <a:rPr lang="ru-RU" b="1">
                <a:sym typeface="Symbol" pitchFamily="18" charset="2"/>
              </a:rPr>
              <a:t></a:t>
            </a:r>
            <a:r>
              <a:rPr lang="ru-RU" b="1"/>
              <a:t>(АВС)</a:t>
            </a:r>
            <a:r>
              <a:rPr lang="ru-RU" sz="18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0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0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0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0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230" grpId="0"/>
      <p:bldP spid="502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/>
              <a:t>ВВ</a:t>
            </a:r>
            <a:r>
              <a:rPr lang="ru-RU" sz="3400" baseline="-25000"/>
              <a:t>1</a:t>
            </a:r>
            <a:r>
              <a:rPr lang="ru-RU" sz="3400">
                <a:sym typeface="Symbol" pitchFamily="18" charset="2"/>
              </a:rPr>
              <a:t></a:t>
            </a:r>
            <a:r>
              <a:rPr lang="ru-RU" sz="3400"/>
              <a:t>(АВС).Найдите угол между ВС</a:t>
            </a:r>
            <a:r>
              <a:rPr lang="ru-RU" sz="3400" baseline="-25000"/>
              <a:t>1</a:t>
            </a:r>
            <a:r>
              <a:rPr lang="ru-RU" sz="3400"/>
              <a:t> и (АА</a:t>
            </a:r>
            <a:r>
              <a:rPr lang="ru-RU" sz="3400" baseline="-25000"/>
              <a:t>1</a:t>
            </a:r>
            <a:r>
              <a:rPr lang="ru-RU" sz="3400"/>
              <a:t>В</a:t>
            </a:r>
            <a:r>
              <a:rPr lang="ru-RU" sz="3400" baseline="-25000"/>
              <a:t>1</a:t>
            </a:r>
            <a:r>
              <a:rPr lang="ru-RU" sz="3400"/>
              <a:t>). </a:t>
            </a:r>
          </a:p>
        </p:txBody>
      </p:sp>
      <p:grpSp>
        <p:nvGrpSpPr>
          <p:cNvPr id="51240" name="Group 40"/>
          <p:cNvGrpSpPr>
            <a:grpSpLocks/>
          </p:cNvGrpSpPr>
          <p:nvPr/>
        </p:nvGrpSpPr>
        <p:grpSpPr bwMode="auto">
          <a:xfrm>
            <a:off x="250825" y="1773238"/>
            <a:ext cx="3671888" cy="3678237"/>
            <a:chOff x="158" y="1117"/>
            <a:chExt cx="2313" cy="2317"/>
          </a:xfrm>
        </p:grpSpPr>
        <p:sp>
          <p:nvSpPr>
            <p:cNvPr id="51216" name="Text Box 16"/>
            <p:cNvSpPr txBox="1">
              <a:spLocks noChangeArrowheads="1"/>
            </p:cNvSpPr>
            <p:nvPr/>
          </p:nvSpPr>
          <p:spPr bwMode="auto">
            <a:xfrm>
              <a:off x="1020" y="3203"/>
              <a:ext cx="2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/>
                <a:t>В</a:t>
              </a:r>
            </a:p>
          </p:txBody>
        </p:sp>
        <p:grpSp>
          <p:nvGrpSpPr>
            <p:cNvPr id="51221" name="Group 21"/>
            <p:cNvGrpSpPr>
              <a:grpSpLocks/>
            </p:cNvGrpSpPr>
            <p:nvPr/>
          </p:nvGrpSpPr>
          <p:grpSpPr bwMode="auto">
            <a:xfrm>
              <a:off x="158" y="1117"/>
              <a:ext cx="2313" cy="2087"/>
              <a:chOff x="431" y="1298"/>
              <a:chExt cx="2313" cy="2087"/>
            </a:xfrm>
          </p:grpSpPr>
          <p:sp>
            <p:nvSpPr>
              <p:cNvPr id="51205" name="Line 5"/>
              <p:cNvSpPr>
                <a:spLocks noChangeShapeType="1"/>
              </p:cNvSpPr>
              <p:nvPr/>
            </p:nvSpPr>
            <p:spPr bwMode="auto">
              <a:xfrm>
                <a:off x="748" y="2976"/>
                <a:ext cx="172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06" name="Line 6"/>
              <p:cNvSpPr>
                <a:spLocks noChangeShapeType="1"/>
              </p:cNvSpPr>
              <p:nvPr/>
            </p:nvSpPr>
            <p:spPr bwMode="auto">
              <a:xfrm>
                <a:off x="703" y="1570"/>
                <a:ext cx="172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07" name="Line 7"/>
              <p:cNvSpPr>
                <a:spLocks noChangeShapeType="1"/>
              </p:cNvSpPr>
              <p:nvPr/>
            </p:nvSpPr>
            <p:spPr bwMode="auto">
              <a:xfrm>
                <a:off x="703" y="1570"/>
                <a:ext cx="499" cy="40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08" name="Line 8"/>
              <p:cNvSpPr>
                <a:spLocks noChangeShapeType="1"/>
              </p:cNvSpPr>
              <p:nvPr/>
            </p:nvSpPr>
            <p:spPr bwMode="auto">
              <a:xfrm>
                <a:off x="703" y="2976"/>
                <a:ext cx="499" cy="40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09" name="Line 9"/>
              <p:cNvSpPr>
                <a:spLocks noChangeShapeType="1"/>
              </p:cNvSpPr>
              <p:nvPr/>
            </p:nvSpPr>
            <p:spPr bwMode="auto">
              <a:xfrm flipV="1">
                <a:off x="1202" y="2976"/>
                <a:ext cx="1270" cy="40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10" name="Line 10"/>
              <p:cNvSpPr>
                <a:spLocks noChangeShapeType="1"/>
              </p:cNvSpPr>
              <p:nvPr/>
            </p:nvSpPr>
            <p:spPr bwMode="auto">
              <a:xfrm flipV="1">
                <a:off x="1202" y="1570"/>
                <a:ext cx="1270" cy="40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11" name="Line 11"/>
              <p:cNvSpPr>
                <a:spLocks noChangeShapeType="1"/>
              </p:cNvSpPr>
              <p:nvPr/>
            </p:nvSpPr>
            <p:spPr bwMode="auto">
              <a:xfrm>
                <a:off x="2472" y="1570"/>
                <a:ext cx="0" cy="140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12" name="Line 12"/>
              <p:cNvSpPr>
                <a:spLocks noChangeShapeType="1"/>
              </p:cNvSpPr>
              <p:nvPr/>
            </p:nvSpPr>
            <p:spPr bwMode="auto">
              <a:xfrm>
                <a:off x="1202" y="1979"/>
                <a:ext cx="0" cy="140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13" name="Line 13"/>
              <p:cNvSpPr>
                <a:spLocks noChangeShapeType="1"/>
              </p:cNvSpPr>
              <p:nvPr/>
            </p:nvSpPr>
            <p:spPr bwMode="auto">
              <a:xfrm>
                <a:off x="703" y="1570"/>
                <a:ext cx="0" cy="140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14" name="Line 14"/>
              <p:cNvSpPr>
                <a:spLocks noChangeShapeType="1"/>
              </p:cNvSpPr>
              <p:nvPr/>
            </p:nvSpPr>
            <p:spPr bwMode="auto">
              <a:xfrm flipV="1">
                <a:off x="1202" y="1570"/>
                <a:ext cx="1270" cy="181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15" name="Text Box 15"/>
              <p:cNvSpPr txBox="1">
                <a:spLocks noChangeArrowheads="1"/>
              </p:cNvSpPr>
              <p:nvPr/>
            </p:nvSpPr>
            <p:spPr bwMode="auto">
              <a:xfrm>
                <a:off x="431" y="3022"/>
                <a:ext cx="27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800"/>
                  <a:t>А</a:t>
                </a:r>
              </a:p>
            </p:txBody>
          </p:sp>
          <p:sp>
            <p:nvSpPr>
              <p:cNvPr id="51217" name="Text Box 17"/>
              <p:cNvSpPr txBox="1">
                <a:spLocks noChangeArrowheads="1"/>
              </p:cNvSpPr>
              <p:nvPr/>
            </p:nvSpPr>
            <p:spPr bwMode="auto">
              <a:xfrm>
                <a:off x="2426" y="2931"/>
                <a:ext cx="27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800"/>
                  <a:t>С</a:t>
                </a:r>
              </a:p>
            </p:txBody>
          </p:sp>
          <p:sp>
            <p:nvSpPr>
              <p:cNvPr id="51218" name="Text Box 18"/>
              <p:cNvSpPr txBox="1">
                <a:spLocks noChangeArrowheads="1"/>
              </p:cNvSpPr>
              <p:nvPr/>
            </p:nvSpPr>
            <p:spPr bwMode="auto">
              <a:xfrm>
                <a:off x="2426" y="1344"/>
                <a:ext cx="318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800"/>
                  <a:t>С</a:t>
                </a:r>
                <a:r>
                  <a:rPr lang="ru-RU" sz="1800" baseline="-25000"/>
                  <a:t>1</a:t>
                </a:r>
                <a:endParaRPr lang="ru-RU" sz="1800"/>
              </a:p>
            </p:txBody>
          </p:sp>
          <p:sp>
            <p:nvSpPr>
              <p:cNvPr id="51219" name="Text Box 19"/>
              <p:cNvSpPr txBox="1">
                <a:spLocks noChangeArrowheads="1"/>
              </p:cNvSpPr>
              <p:nvPr/>
            </p:nvSpPr>
            <p:spPr bwMode="auto">
              <a:xfrm>
                <a:off x="567" y="1298"/>
                <a:ext cx="318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800"/>
                  <a:t>А</a:t>
                </a:r>
                <a:r>
                  <a:rPr lang="ru-RU" sz="1800" baseline="-25000"/>
                  <a:t>1</a:t>
                </a:r>
                <a:endParaRPr lang="ru-RU" sz="1800"/>
              </a:p>
            </p:txBody>
          </p:sp>
          <p:sp>
            <p:nvSpPr>
              <p:cNvPr id="51220" name="Text Box 20"/>
              <p:cNvSpPr txBox="1">
                <a:spLocks noChangeArrowheads="1"/>
              </p:cNvSpPr>
              <p:nvPr/>
            </p:nvSpPr>
            <p:spPr bwMode="auto">
              <a:xfrm>
                <a:off x="1247" y="2024"/>
                <a:ext cx="318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800"/>
                  <a:t>В</a:t>
                </a:r>
                <a:r>
                  <a:rPr lang="ru-RU" sz="1800" baseline="-25000"/>
                  <a:t>1</a:t>
                </a:r>
                <a:endParaRPr lang="ru-RU" sz="1800"/>
              </a:p>
            </p:txBody>
          </p:sp>
        </p:grpSp>
      </p:grpSp>
      <p:grpSp>
        <p:nvGrpSpPr>
          <p:cNvPr id="51239" name="Group 39"/>
          <p:cNvGrpSpPr>
            <a:grpSpLocks/>
          </p:cNvGrpSpPr>
          <p:nvPr/>
        </p:nvGrpSpPr>
        <p:grpSpPr bwMode="auto">
          <a:xfrm>
            <a:off x="5148263" y="1700213"/>
            <a:ext cx="3671887" cy="3679825"/>
            <a:chOff x="3243" y="1071"/>
            <a:chExt cx="2313" cy="2318"/>
          </a:xfrm>
        </p:grpSpPr>
        <p:grpSp>
          <p:nvGrpSpPr>
            <p:cNvPr id="51222" name="Group 22"/>
            <p:cNvGrpSpPr>
              <a:grpSpLocks/>
            </p:cNvGrpSpPr>
            <p:nvPr/>
          </p:nvGrpSpPr>
          <p:grpSpPr bwMode="auto">
            <a:xfrm>
              <a:off x="3243" y="1071"/>
              <a:ext cx="2313" cy="2087"/>
              <a:chOff x="431" y="1298"/>
              <a:chExt cx="2313" cy="2087"/>
            </a:xfrm>
          </p:grpSpPr>
          <p:sp>
            <p:nvSpPr>
              <p:cNvPr id="51223" name="Line 23"/>
              <p:cNvSpPr>
                <a:spLocks noChangeShapeType="1"/>
              </p:cNvSpPr>
              <p:nvPr/>
            </p:nvSpPr>
            <p:spPr bwMode="auto">
              <a:xfrm>
                <a:off x="748" y="2976"/>
                <a:ext cx="172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24" name="Line 24"/>
              <p:cNvSpPr>
                <a:spLocks noChangeShapeType="1"/>
              </p:cNvSpPr>
              <p:nvPr/>
            </p:nvSpPr>
            <p:spPr bwMode="auto">
              <a:xfrm>
                <a:off x="703" y="1570"/>
                <a:ext cx="172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25" name="Line 25"/>
              <p:cNvSpPr>
                <a:spLocks noChangeShapeType="1"/>
              </p:cNvSpPr>
              <p:nvPr/>
            </p:nvSpPr>
            <p:spPr bwMode="auto">
              <a:xfrm>
                <a:off x="703" y="1570"/>
                <a:ext cx="499" cy="40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26" name="Line 26"/>
              <p:cNvSpPr>
                <a:spLocks noChangeShapeType="1"/>
              </p:cNvSpPr>
              <p:nvPr/>
            </p:nvSpPr>
            <p:spPr bwMode="auto">
              <a:xfrm>
                <a:off x="703" y="2976"/>
                <a:ext cx="499" cy="40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27" name="Line 27"/>
              <p:cNvSpPr>
                <a:spLocks noChangeShapeType="1"/>
              </p:cNvSpPr>
              <p:nvPr/>
            </p:nvSpPr>
            <p:spPr bwMode="auto">
              <a:xfrm flipV="1">
                <a:off x="1202" y="2976"/>
                <a:ext cx="1270" cy="40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28" name="Line 28"/>
              <p:cNvSpPr>
                <a:spLocks noChangeShapeType="1"/>
              </p:cNvSpPr>
              <p:nvPr/>
            </p:nvSpPr>
            <p:spPr bwMode="auto">
              <a:xfrm flipV="1">
                <a:off x="1202" y="1570"/>
                <a:ext cx="1270" cy="40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29" name="Line 29"/>
              <p:cNvSpPr>
                <a:spLocks noChangeShapeType="1"/>
              </p:cNvSpPr>
              <p:nvPr/>
            </p:nvSpPr>
            <p:spPr bwMode="auto">
              <a:xfrm>
                <a:off x="2472" y="1570"/>
                <a:ext cx="0" cy="140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30" name="Line 30"/>
              <p:cNvSpPr>
                <a:spLocks noChangeShapeType="1"/>
              </p:cNvSpPr>
              <p:nvPr/>
            </p:nvSpPr>
            <p:spPr bwMode="auto">
              <a:xfrm>
                <a:off x="1202" y="1979"/>
                <a:ext cx="0" cy="140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31" name="Line 31"/>
              <p:cNvSpPr>
                <a:spLocks noChangeShapeType="1"/>
              </p:cNvSpPr>
              <p:nvPr/>
            </p:nvSpPr>
            <p:spPr bwMode="auto">
              <a:xfrm>
                <a:off x="703" y="1570"/>
                <a:ext cx="0" cy="140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32" name="Line 32"/>
              <p:cNvSpPr>
                <a:spLocks noChangeShapeType="1"/>
              </p:cNvSpPr>
              <p:nvPr/>
            </p:nvSpPr>
            <p:spPr bwMode="auto">
              <a:xfrm flipV="1">
                <a:off x="1202" y="1570"/>
                <a:ext cx="1270" cy="181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33" name="Text Box 33"/>
              <p:cNvSpPr txBox="1">
                <a:spLocks noChangeArrowheads="1"/>
              </p:cNvSpPr>
              <p:nvPr/>
            </p:nvSpPr>
            <p:spPr bwMode="auto">
              <a:xfrm>
                <a:off x="431" y="3022"/>
                <a:ext cx="27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800"/>
                  <a:t>А</a:t>
                </a:r>
              </a:p>
            </p:txBody>
          </p:sp>
          <p:sp>
            <p:nvSpPr>
              <p:cNvPr id="51234" name="Text Box 34"/>
              <p:cNvSpPr txBox="1">
                <a:spLocks noChangeArrowheads="1"/>
              </p:cNvSpPr>
              <p:nvPr/>
            </p:nvSpPr>
            <p:spPr bwMode="auto">
              <a:xfrm>
                <a:off x="2426" y="2931"/>
                <a:ext cx="27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800"/>
                  <a:t>С</a:t>
                </a:r>
              </a:p>
            </p:txBody>
          </p:sp>
          <p:sp>
            <p:nvSpPr>
              <p:cNvPr id="51235" name="Text Box 35"/>
              <p:cNvSpPr txBox="1">
                <a:spLocks noChangeArrowheads="1"/>
              </p:cNvSpPr>
              <p:nvPr/>
            </p:nvSpPr>
            <p:spPr bwMode="auto">
              <a:xfrm>
                <a:off x="2426" y="1344"/>
                <a:ext cx="318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800"/>
                  <a:t>С</a:t>
                </a:r>
                <a:r>
                  <a:rPr lang="ru-RU" sz="1800" baseline="-25000"/>
                  <a:t>1</a:t>
                </a:r>
                <a:endParaRPr lang="ru-RU" sz="1800"/>
              </a:p>
            </p:txBody>
          </p:sp>
          <p:sp>
            <p:nvSpPr>
              <p:cNvPr id="51236" name="Text Box 36"/>
              <p:cNvSpPr txBox="1">
                <a:spLocks noChangeArrowheads="1"/>
              </p:cNvSpPr>
              <p:nvPr/>
            </p:nvSpPr>
            <p:spPr bwMode="auto">
              <a:xfrm>
                <a:off x="567" y="1298"/>
                <a:ext cx="318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800"/>
                  <a:t>А</a:t>
                </a:r>
                <a:r>
                  <a:rPr lang="ru-RU" sz="1800" baseline="-25000"/>
                  <a:t>1</a:t>
                </a:r>
                <a:endParaRPr lang="ru-RU" sz="1800"/>
              </a:p>
            </p:txBody>
          </p:sp>
          <p:sp>
            <p:nvSpPr>
              <p:cNvPr id="51237" name="Text Box 37"/>
              <p:cNvSpPr txBox="1">
                <a:spLocks noChangeArrowheads="1"/>
              </p:cNvSpPr>
              <p:nvPr/>
            </p:nvSpPr>
            <p:spPr bwMode="auto">
              <a:xfrm>
                <a:off x="1247" y="2024"/>
                <a:ext cx="318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800"/>
                  <a:t>В</a:t>
                </a:r>
                <a:r>
                  <a:rPr lang="ru-RU" sz="1800" baseline="-25000"/>
                  <a:t>1</a:t>
                </a:r>
                <a:endParaRPr lang="ru-RU" sz="1800"/>
              </a:p>
            </p:txBody>
          </p:sp>
        </p:grpSp>
        <p:sp>
          <p:nvSpPr>
            <p:cNvPr id="51238" name="Text Box 38"/>
            <p:cNvSpPr txBox="1">
              <a:spLocks noChangeArrowheads="1"/>
            </p:cNvSpPr>
            <p:nvPr/>
          </p:nvSpPr>
          <p:spPr bwMode="auto">
            <a:xfrm>
              <a:off x="4014" y="3158"/>
              <a:ext cx="2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/>
                <a:t>В</a:t>
              </a:r>
            </a:p>
          </p:txBody>
        </p:sp>
      </p:grpSp>
      <p:sp>
        <p:nvSpPr>
          <p:cNvPr id="51241" name="Text Box 41"/>
          <p:cNvSpPr txBox="1">
            <a:spLocks noChangeArrowheads="1"/>
          </p:cNvSpPr>
          <p:nvPr/>
        </p:nvSpPr>
        <p:spPr bwMode="auto">
          <a:xfrm>
            <a:off x="539750" y="5589588"/>
            <a:ext cx="3311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b="1">
                <a:sym typeface="Wingdings 3" pitchFamily="18" charset="2"/>
              </a:rPr>
              <a:t>АВС - равносторонний</a:t>
            </a:r>
          </a:p>
        </p:txBody>
      </p:sp>
      <p:sp>
        <p:nvSpPr>
          <p:cNvPr id="51242" name="Text Box 42"/>
          <p:cNvSpPr txBox="1">
            <a:spLocks noChangeArrowheads="1"/>
          </p:cNvSpPr>
          <p:nvPr/>
        </p:nvSpPr>
        <p:spPr bwMode="auto">
          <a:xfrm>
            <a:off x="5292725" y="5445125"/>
            <a:ext cx="3311525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b="1">
                <a:sym typeface="Wingdings 3" pitchFamily="18" charset="2"/>
              </a:rPr>
              <a:t>АВС – прямоугольный</a:t>
            </a:r>
          </a:p>
          <a:p>
            <a:pPr>
              <a:spcBef>
                <a:spcPct val="50000"/>
              </a:spcBef>
            </a:pPr>
            <a:r>
              <a:rPr lang="ru-RU" sz="1800" b="1">
                <a:sym typeface="Symbol" pitchFamily="18" charset="2"/>
              </a:rPr>
              <a:t>В=90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1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1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1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4" grpId="0"/>
      <p:bldP spid="51241" grpId="0"/>
      <p:bldP spid="5124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/>
              <a:t>ВВ</a:t>
            </a:r>
            <a:r>
              <a:rPr lang="ru-RU" sz="3400" baseline="-25000"/>
              <a:t>1</a:t>
            </a:r>
            <a:r>
              <a:rPr lang="ru-RU" sz="3400">
                <a:sym typeface="Symbol" pitchFamily="18" charset="2"/>
              </a:rPr>
              <a:t></a:t>
            </a:r>
            <a:r>
              <a:rPr lang="ru-RU" sz="3400"/>
              <a:t>(АВС).Найдите угол между ВС</a:t>
            </a:r>
            <a:r>
              <a:rPr lang="ru-RU" sz="3400" baseline="-25000"/>
              <a:t>1</a:t>
            </a:r>
            <a:r>
              <a:rPr lang="ru-RU" sz="3400"/>
              <a:t> и (АА</a:t>
            </a:r>
            <a:r>
              <a:rPr lang="ru-RU" sz="3400" baseline="-25000"/>
              <a:t>1</a:t>
            </a:r>
            <a:r>
              <a:rPr lang="ru-RU" sz="3400"/>
              <a:t>В</a:t>
            </a:r>
            <a:r>
              <a:rPr lang="ru-RU" sz="3400" baseline="-25000"/>
              <a:t>1</a:t>
            </a:r>
            <a:r>
              <a:rPr lang="ru-RU" sz="3400"/>
              <a:t>). </a:t>
            </a:r>
          </a:p>
        </p:txBody>
      </p:sp>
      <p:grpSp>
        <p:nvGrpSpPr>
          <p:cNvPr id="53251" name="Group 3"/>
          <p:cNvGrpSpPr>
            <a:grpSpLocks/>
          </p:cNvGrpSpPr>
          <p:nvPr/>
        </p:nvGrpSpPr>
        <p:grpSpPr bwMode="auto">
          <a:xfrm>
            <a:off x="250825" y="1773238"/>
            <a:ext cx="3671888" cy="3678237"/>
            <a:chOff x="158" y="1117"/>
            <a:chExt cx="2313" cy="2317"/>
          </a:xfrm>
        </p:grpSpPr>
        <p:sp>
          <p:nvSpPr>
            <p:cNvPr id="53252" name="Text Box 4"/>
            <p:cNvSpPr txBox="1">
              <a:spLocks noChangeArrowheads="1"/>
            </p:cNvSpPr>
            <p:nvPr/>
          </p:nvSpPr>
          <p:spPr bwMode="auto">
            <a:xfrm>
              <a:off x="1020" y="3203"/>
              <a:ext cx="2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/>
                <a:t>В</a:t>
              </a:r>
            </a:p>
          </p:txBody>
        </p:sp>
        <p:grpSp>
          <p:nvGrpSpPr>
            <p:cNvPr id="53253" name="Group 5"/>
            <p:cNvGrpSpPr>
              <a:grpSpLocks/>
            </p:cNvGrpSpPr>
            <p:nvPr/>
          </p:nvGrpSpPr>
          <p:grpSpPr bwMode="auto">
            <a:xfrm>
              <a:off x="158" y="1117"/>
              <a:ext cx="2313" cy="2087"/>
              <a:chOff x="431" y="1298"/>
              <a:chExt cx="2313" cy="2087"/>
            </a:xfrm>
          </p:grpSpPr>
          <p:sp>
            <p:nvSpPr>
              <p:cNvPr id="53254" name="Line 6"/>
              <p:cNvSpPr>
                <a:spLocks noChangeShapeType="1"/>
              </p:cNvSpPr>
              <p:nvPr/>
            </p:nvSpPr>
            <p:spPr bwMode="auto">
              <a:xfrm>
                <a:off x="748" y="2976"/>
                <a:ext cx="172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255" name="Line 7"/>
              <p:cNvSpPr>
                <a:spLocks noChangeShapeType="1"/>
              </p:cNvSpPr>
              <p:nvPr/>
            </p:nvSpPr>
            <p:spPr bwMode="auto">
              <a:xfrm>
                <a:off x="703" y="1570"/>
                <a:ext cx="172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256" name="Line 8"/>
              <p:cNvSpPr>
                <a:spLocks noChangeShapeType="1"/>
              </p:cNvSpPr>
              <p:nvPr/>
            </p:nvSpPr>
            <p:spPr bwMode="auto">
              <a:xfrm>
                <a:off x="703" y="1570"/>
                <a:ext cx="499" cy="40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257" name="Line 9"/>
              <p:cNvSpPr>
                <a:spLocks noChangeShapeType="1"/>
              </p:cNvSpPr>
              <p:nvPr/>
            </p:nvSpPr>
            <p:spPr bwMode="auto">
              <a:xfrm>
                <a:off x="703" y="2976"/>
                <a:ext cx="499" cy="40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258" name="Line 10"/>
              <p:cNvSpPr>
                <a:spLocks noChangeShapeType="1"/>
              </p:cNvSpPr>
              <p:nvPr/>
            </p:nvSpPr>
            <p:spPr bwMode="auto">
              <a:xfrm flipV="1">
                <a:off x="1202" y="2976"/>
                <a:ext cx="1270" cy="40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259" name="Line 11"/>
              <p:cNvSpPr>
                <a:spLocks noChangeShapeType="1"/>
              </p:cNvSpPr>
              <p:nvPr/>
            </p:nvSpPr>
            <p:spPr bwMode="auto">
              <a:xfrm flipV="1">
                <a:off x="1202" y="1570"/>
                <a:ext cx="1270" cy="40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260" name="Line 12"/>
              <p:cNvSpPr>
                <a:spLocks noChangeShapeType="1"/>
              </p:cNvSpPr>
              <p:nvPr/>
            </p:nvSpPr>
            <p:spPr bwMode="auto">
              <a:xfrm>
                <a:off x="2472" y="1570"/>
                <a:ext cx="0" cy="140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261" name="Line 13"/>
              <p:cNvSpPr>
                <a:spLocks noChangeShapeType="1"/>
              </p:cNvSpPr>
              <p:nvPr/>
            </p:nvSpPr>
            <p:spPr bwMode="auto">
              <a:xfrm>
                <a:off x="1202" y="1979"/>
                <a:ext cx="0" cy="140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262" name="Line 14"/>
              <p:cNvSpPr>
                <a:spLocks noChangeShapeType="1"/>
              </p:cNvSpPr>
              <p:nvPr/>
            </p:nvSpPr>
            <p:spPr bwMode="auto">
              <a:xfrm>
                <a:off x="703" y="1570"/>
                <a:ext cx="0" cy="140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263" name="Line 15"/>
              <p:cNvSpPr>
                <a:spLocks noChangeShapeType="1"/>
              </p:cNvSpPr>
              <p:nvPr/>
            </p:nvSpPr>
            <p:spPr bwMode="auto">
              <a:xfrm flipV="1">
                <a:off x="1202" y="1570"/>
                <a:ext cx="1270" cy="181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264" name="Text Box 16"/>
              <p:cNvSpPr txBox="1">
                <a:spLocks noChangeArrowheads="1"/>
              </p:cNvSpPr>
              <p:nvPr/>
            </p:nvSpPr>
            <p:spPr bwMode="auto">
              <a:xfrm>
                <a:off x="431" y="3022"/>
                <a:ext cx="27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800"/>
                  <a:t>А</a:t>
                </a:r>
              </a:p>
            </p:txBody>
          </p:sp>
          <p:sp>
            <p:nvSpPr>
              <p:cNvPr id="53265" name="Text Box 17"/>
              <p:cNvSpPr txBox="1">
                <a:spLocks noChangeArrowheads="1"/>
              </p:cNvSpPr>
              <p:nvPr/>
            </p:nvSpPr>
            <p:spPr bwMode="auto">
              <a:xfrm>
                <a:off x="2426" y="2931"/>
                <a:ext cx="27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800"/>
                  <a:t>С</a:t>
                </a:r>
              </a:p>
            </p:txBody>
          </p:sp>
          <p:sp>
            <p:nvSpPr>
              <p:cNvPr id="53266" name="Text Box 18"/>
              <p:cNvSpPr txBox="1">
                <a:spLocks noChangeArrowheads="1"/>
              </p:cNvSpPr>
              <p:nvPr/>
            </p:nvSpPr>
            <p:spPr bwMode="auto">
              <a:xfrm>
                <a:off x="2426" y="1344"/>
                <a:ext cx="318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800"/>
                  <a:t>С</a:t>
                </a:r>
                <a:r>
                  <a:rPr lang="ru-RU" sz="1800" baseline="-25000"/>
                  <a:t>1</a:t>
                </a:r>
                <a:endParaRPr lang="ru-RU" sz="1800"/>
              </a:p>
            </p:txBody>
          </p:sp>
          <p:sp>
            <p:nvSpPr>
              <p:cNvPr id="53267" name="Text Box 19"/>
              <p:cNvSpPr txBox="1">
                <a:spLocks noChangeArrowheads="1"/>
              </p:cNvSpPr>
              <p:nvPr/>
            </p:nvSpPr>
            <p:spPr bwMode="auto">
              <a:xfrm>
                <a:off x="567" y="1298"/>
                <a:ext cx="318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800"/>
                  <a:t>А</a:t>
                </a:r>
                <a:r>
                  <a:rPr lang="ru-RU" sz="1800" baseline="-25000"/>
                  <a:t>1</a:t>
                </a:r>
                <a:endParaRPr lang="ru-RU" sz="1800"/>
              </a:p>
            </p:txBody>
          </p:sp>
          <p:sp>
            <p:nvSpPr>
              <p:cNvPr id="53268" name="Text Box 20"/>
              <p:cNvSpPr txBox="1">
                <a:spLocks noChangeArrowheads="1"/>
              </p:cNvSpPr>
              <p:nvPr/>
            </p:nvSpPr>
            <p:spPr bwMode="auto">
              <a:xfrm>
                <a:off x="1247" y="2024"/>
                <a:ext cx="318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1800"/>
                  <a:t>В</a:t>
                </a:r>
                <a:r>
                  <a:rPr lang="ru-RU" sz="1800" baseline="-25000"/>
                  <a:t>1</a:t>
                </a:r>
                <a:endParaRPr lang="ru-RU" sz="1800"/>
              </a:p>
            </p:txBody>
          </p:sp>
        </p:grpSp>
      </p:grpSp>
      <p:sp>
        <p:nvSpPr>
          <p:cNvPr id="53287" name="Text Box 39"/>
          <p:cNvSpPr txBox="1">
            <a:spLocks noChangeArrowheads="1"/>
          </p:cNvSpPr>
          <p:nvPr/>
        </p:nvSpPr>
        <p:spPr bwMode="auto">
          <a:xfrm>
            <a:off x="539750" y="5589588"/>
            <a:ext cx="3311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b="1">
                <a:sym typeface="Wingdings 3" pitchFamily="18" charset="2"/>
              </a:rPr>
              <a:t>АВС – тупоугольный, </a:t>
            </a:r>
            <a:r>
              <a:rPr lang="ru-RU" sz="1800" b="1">
                <a:sym typeface="Symbol" pitchFamily="18" charset="2"/>
              </a:rPr>
              <a:t>В</a:t>
            </a:r>
            <a:r>
              <a:rPr lang="en-US" sz="1800" b="1">
                <a:sym typeface="Symbol" pitchFamily="18" charset="2"/>
              </a:rPr>
              <a:t>&gt;90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3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8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/>
              <a:t>Перпендикулярны ли прямые </a:t>
            </a:r>
            <a:r>
              <a:rPr lang="ru-RU" sz="3400" i="1"/>
              <a:t>а</a:t>
            </a:r>
            <a:r>
              <a:rPr lang="ru-RU" sz="3400"/>
              <a:t> и </a:t>
            </a:r>
            <a:r>
              <a:rPr lang="ru-RU" sz="3400" i="1"/>
              <a:t>в</a:t>
            </a:r>
            <a:r>
              <a:rPr lang="ru-RU" sz="3400"/>
              <a:t>?</a:t>
            </a:r>
            <a:br>
              <a:rPr lang="ru-RU" sz="3400"/>
            </a:br>
            <a:r>
              <a:rPr lang="ru-RU" sz="3400"/>
              <a:t>Ответ обоснуйте.</a:t>
            </a:r>
          </a:p>
        </p:txBody>
      </p:sp>
      <p:sp>
        <p:nvSpPr>
          <p:cNvPr id="61443" name="AutoShape 3"/>
          <p:cNvSpPr>
            <a:spLocks noChangeArrowheads="1"/>
          </p:cNvSpPr>
          <p:nvPr/>
        </p:nvSpPr>
        <p:spPr bwMode="auto">
          <a:xfrm>
            <a:off x="971550" y="3500438"/>
            <a:ext cx="3600450" cy="1296987"/>
          </a:xfrm>
          <a:prstGeom prst="parallelogram">
            <a:avLst>
              <a:gd name="adj" fmla="val 69400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44" name="Text Box 4"/>
          <p:cNvSpPr txBox="1">
            <a:spLocks noChangeArrowheads="1"/>
          </p:cNvSpPr>
          <p:nvPr/>
        </p:nvSpPr>
        <p:spPr bwMode="auto">
          <a:xfrm>
            <a:off x="684213" y="4797425"/>
            <a:ext cx="3587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/>
              <a:t>А</a:t>
            </a:r>
          </a:p>
        </p:txBody>
      </p:sp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1403350" y="3141663"/>
            <a:ext cx="3603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/>
              <a:t>В</a:t>
            </a:r>
          </a:p>
        </p:txBody>
      </p:sp>
      <p:sp>
        <p:nvSpPr>
          <p:cNvPr id="61446" name="Text Box 6"/>
          <p:cNvSpPr txBox="1">
            <a:spLocks noChangeArrowheads="1"/>
          </p:cNvSpPr>
          <p:nvPr/>
        </p:nvSpPr>
        <p:spPr bwMode="auto">
          <a:xfrm>
            <a:off x="4356100" y="3068638"/>
            <a:ext cx="5032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/>
              <a:t>С</a:t>
            </a:r>
          </a:p>
        </p:txBody>
      </p:sp>
      <p:sp>
        <p:nvSpPr>
          <p:cNvPr id="61447" name="Text Box 7"/>
          <p:cNvSpPr txBox="1">
            <a:spLocks noChangeArrowheads="1"/>
          </p:cNvSpPr>
          <p:nvPr/>
        </p:nvSpPr>
        <p:spPr bwMode="auto">
          <a:xfrm>
            <a:off x="3563938" y="4868863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D</a:t>
            </a:r>
            <a:endParaRPr lang="ru-RU" sz="1800"/>
          </a:p>
        </p:txBody>
      </p:sp>
      <p:sp>
        <p:nvSpPr>
          <p:cNvPr id="61448" name="Line 8"/>
          <p:cNvSpPr>
            <a:spLocks noChangeShapeType="1"/>
          </p:cNvSpPr>
          <p:nvPr/>
        </p:nvSpPr>
        <p:spPr bwMode="auto">
          <a:xfrm flipV="1">
            <a:off x="1835150" y="2205038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449" name="Line 9"/>
          <p:cNvSpPr>
            <a:spLocks noChangeShapeType="1"/>
          </p:cNvSpPr>
          <p:nvPr/>
        </p:nvSpPr>
        <p:spPr bwMode="auto">
          <a:xfrm flipH="1" flipV="1">
            <a:off x="827088" y="1700213"/>
            <a:ext cx="3744912" cy="1800225"/>
          </a:xfrm>
          <a:prstGeom prst="line">
            <a:avLst/>
          </a:prstGeom>
          <a:noFill/>
          <a:ln w="28575">
            <a:solidFill>
              <a:srgbClr val="9900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450" name="Line 10"/>
          <p:cNvSpPr>
            <a:spLocks noChangeShapeType="1"/>
          </p:cNvSpPr>
          <p:nvPr/>
        </p:nvSpPr>
        <p:spPr bwMode="auto">
          <a:xfrm flipH="1">
            <a:off x="3132138" y="3068638"/>
            <a:ext cx="1727200" cy="2447925"/>
          </a:xfrm>
          <a:prstGeom prst="line">
            <a:avLst/>
          </a:prstGeom>
          <a:noFill/>
          <a:ln w="28575">
            <a:solidFill>
              <a:srgbClr val="9900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451" name="Text Box 11"/>
          <p:cNvSpPr txBox="1">
            <a:spLocks noChangeArrowheads="1"/>
          </p:cNvSpPr>
          <p:nvPr/>
        </p:nvSpPr>
        <p:spPr bwMode="auto">
          <a:xfrm>
            <a:off x="1763713" y="1628775"/>
            <a:ext cx="3603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F</a:t>
            </a:r>
            <a:endParaRPr lang="ru-RU" sz="1800"/>
          </a:p>
        </p:txBody>
      </p:sp>
      <p:sp>
        <p:nvSpPr>
          <p:cNvPr id="61452" name="Text Box 12"/>
          <p:cNvSpPr txBox="1">
            <a:spLocks noChangeArrowheads="1"/>
          </p:cNvSpPr>
          <p:nvPr/>
        </p:nvSpPr>
        <p:spPr bwMode="auto">
          <a:xfrm>
            <a:off x="2627313" y="2276475"/>
            <a:ext cx="4333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b</a:t>
            </a:r>
            <a:endParaRPr lang="ru-RU" sz="1800" i="1"/>
          </a:p>
        </p:txBody>
      </p:sp>
      <p:sp>
        <p:nvSpPr>
          <p:cNvPr id="61453" name="Text Box 13"/>
          <p:cNvSpPr txBox="1">
            <a:spLocks noChangeArrowheads="1"/>
          </p:cNvSpPr>
          <p:nvPr/>
        </p:nvSpPr>
        <p:spPr bwMode="auto">
          <a:xfrm>
            <a:off x="3708400" y="3933825"/>
            <a:ext cx="503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a</a:t>
            </a:r>
            <a:endParaRPr lang="ru-RU" sz="1800" i="1"/>
          </a:p>
        </p:txBody>
      </p:sp>
      <p:sp>
        <p:nvSpPr>
          <p:cNvPr id="61454" name="Text Box 14"/>
          <p:cNvSpPr txBox="1">
            <a:spLocks noChangeArrowheads="1"/>
          </p:cNvSpPr>
          <p:nvPr/>
        </p:nvSpPr>
        <p:spPr bwMode="auto">
          <a:xfrm>
            <a:off x="5219700" y="1700213"/>
            <a:ext cx="3600450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ABCD</a:t>
            </a:r>
            <a:r>
              <a:rPr lang="ru-RU" sz="1800"/>
              <a:t>- прямоугольник, </a:t>
            </a:r>
            <a:r>
              <a:rPr lang="en-US" sz="1800"/>
              <a:t>FB</a:t>
            </a:r>
            <a:r>
              <a:rPr lang="en-US" sz="1800" baseline="-25000">
                <a:latin typeface="Times New Roman" pitchFamily="18" charset="0"/>
                <a:cs typeface="Times New Roman" pitchFamily="18" charset="0"/>
              </a:rPr>
              <a:t>┴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(ABC)</a:t>
            </a:r>
          </a:p>
        </p:txBody>
      </p:sp>
      <p:sp>
        <p:nvSpPr>
          <p:cNvPr id="61455" name="Text Box 15"/>
          <p:cNvSpPr txBox="1">
            <a:spLocks noChangeArrowheads="1"/>
          </p:cNvSpPr>
          <p:nvPr/>
        </p:nvSpPr>
        <p:spPr bwMode="auto">
          <a:xfrm>
            <a:off x="5364163" y="3163888"/>
            <a:ext cx="3600450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ABCD</a:t>
            </a:r>
            <a:r>
              <a:rPr lang="ru-RU" sz="1800"/>
              <a:t>- параллелограмм, </a:t>
            </a:r>
            <a:r>
              <a:rPr lang="en-US" sz="1800"/>
              <a:t>FB</a:t>
            </a:r>
            <a:r>
              <a:rPr lang="en-US" sz="1800" baseline="-25000">
                <a:latin typeface="Times New Roman" pitchFamily="18" charset="0"/>
                <a:cs typeface="Times New Roman" pitchFamily="18" charset="0"/>
              </a:rPr>
              <a:t>┴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(ABC)</a:t>
            </a:r>
          </a:p>
        </p:txBody>
      </p:sp>
      <p:grpSp>
        <p:nvGrpSpPr>
          <p:cNvPr id="61456" name="Group 16"/>
          <p:cNvGrpSpPr>
            <a:grpSpLocks/>
          </p:cNvGrpSpPr>
          <p:nvPr/>
        </p:nvGrpSpPr>
        <p:grpSpPr bwMode="auto">
          <a:xfrm>
            <a:off x="4211638" y="3500438"/>
            <a:ext cx="215900" cy="144462"/>
            <a:chOff x="2653" y="2205"/>
            <a:chExt cx="136" cy="91"/>
          </a:xfrm>
        </p:grpSpPr>
        <p:sp>
          <p:nvSpPr>
            <p:cNvPr id="61457" name="Line 17"/>
            <p:cNvSpPr>
              <a:spLocks noChangeShapeType="1"/>
            </p:cNvSpPr>
            <p:nvPr/>
          </p:nvSpPr>
          <p:spPr bwMode="auto">
            <a:xfrm flipH="1">
              <a:off x="2653" y="2205"/>
              <a:ext cx="9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1458" name="Line 18"/>
            <p:cNvSpPr>
              <a:spLocks noChangeShapeType="1"/>
            </p:cNvSpPr>
            <p:nvPr/>
          </p:nvSpPr>
          <p:spPr bwMode="auto">
            <a:xfrm>
              <a:off x="2653" y="2296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614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1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614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4" grpId="0"/>
      <p:bldP spid="61454" grpId="1"/>
      <p:bldP spid="6145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06" name="Rectangle 3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АА</a:t>
            </a:r>
            <a:r>
              <a:rPr lang="ru-RU" baseline="-25000"/>
              <a:t>1</a:t>
            </a:r>
            <a:r>
              <a:rPr lang="ru-RU">
                <a:sym typeface="Symbol" pitchFamily="18" charset="2"/>
              </a:rPr>
              <a:t></a:t>
            </a:r>
            <a:r>
              <a:rPr lang="ru-RU"/>
              <a:t>(АВС)	 </a:t>
            </a:r>
          </a:p>
        </p:txBody>
      </p:sp>
      <p:sp>
        <p:nvSpPr>
          <p:cNvPr id="54308" name="Rectangle 3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600"/>
              <a:t>Найдите угол:</a:t>
            </a:r>
          </a:p>
          <a:p>
            <a:pPr>
              <a:buFont typeface="Wingdings" pitchFamily="2" charset="2"/>
              <a:buNone/>
            </a:pPr>
            <a:r>
              <a:rPr lang="ru-RU" sz="2600"/>
              <a:t>Между В</a:t>
            </a:r>
            <a:r>
              <a:rPr lang="ru-RU" sz="2600" baseline="-25000"/>
              <a:t>1</a:t>
            </a:r>
            <a:r>
              <a:rPr lang="en-US" sz="2600"/>
              <a:t>F</a:t>
            </a:r>
            <a:r>
              <a:rPr lang="ru-RU" sz="2600"/>
              <a:t> и (АВС);</a:t>
            </a:r>
          </a:p>
          <a:p>
            <a:pPr>
              <a:buFont typeface="Wingdings" pitchFamily="2" charset="2"/>
              <a:buNone/>
            </a:pPr>
            <a:r>
              <a:rPr lang="ru-RU" sz="2600"/>
              <a:t>Между В</a:t>
            </a:r>
            <a:r>
              <a:rPr lang="ru-RU" sz="2600" baseline="-25000"/>
              <a:t>1</a:t>
            </a:r>
            <a:r>
              <a:rPr lang="en-US" sz="2600"/>
              <a:t>F</a:t>
            </a:r>
            <a:r>
              <a:rPr lang="ru-RU" sz="2600"/>
              <a:t> и (КК</a:t>
            </a:r>
            <a:r>
              <a:rPr lang="ru-RU" sz="2600" baseline="-25000"/>
              <a:t>1</a:t>
            </a:r>
            <a:r>
              <a:rPr lang="en-US" sz="2600"/>
              <a:t>F</a:t>
            </a:r>
            <a:r>
              <a:rPr lang="ru-RU" sz="2600"/>
              <a:t>);</a:t>
            </a:r>
          </a:p>
          <a:p>
            <a:pPr>
              <a:buFont typeface="Wingdings" pitchFamily="2" charset="2"/>
              <a:buNone/>
            </a:pPr>
            <a:r>
              <a:rPr lang="ru-RU" sz="2600"/>
              <a:t>Между В</a:t>
            </a:r>
            <a:r>
              <a:rPr lang="ru-RU" sz="2600" baseline="-25000"/>
              <a:t>1</a:t>
            </a:r>
            <a:r>
              <a:rPr lang="en-US" sz="2600"/>
              <a:t>F</a:t>
            </a:r>
            <a:r>
              <a:rPr lang="ru-RU" sz="2600"/>
              <a:t> и (АА</a:t>
            </a:r>
            <a:r>
              <a:rPr lang="ru-RU" sz="2600" baseline="-25000"/>
              <a:t>1</a:t>
            </a:r>
            <a:r>
              <a:rPr lang="ru-RU" sz="2600"/>
              <a:t>В</a:t>
            </a:r>
            <a:r>
              <a:rPr lang="ru-RU" sz="2600" baseline="-25000"/>
              <a:t>1</a:t>
            </a:r>
            <a:r>
              <a:rPr lang="ru-RU" sz="2600"/>
              <a:t>);</a:t>
            </a:r>
          </a:p>
        </p:txBody>
      </p:sp>
      <p:grpSp>
        <p:nvGrpSpPr>
          <p:cNvPr id="54277" name="Group 5"/>
          <p:cNvGrpSpPr>
            <a:grpSpLocks/>
          </p:cNvGrpSpPr>
          <p:nvPr/>
        </p:nvGrpSpPr>
        <p:grpSpPr bwMode="auto">
          <a:xfrm>
            <a:off x="611188" y="1989138"/>
            <a:ext cx="4392612" cy="3671887"/>
            <a:chOff x="5661" y="954"/>
            <a:chExt cx="3960" cy="4140"/>
          </a:xfrm>
        </p:grpSpPr>
        <p:grpSp>
          <p:nvGrpSpPr>
            <p:cNvPr id="54278" name="Group 6"/>
            <p:cNvGrpSpPr>
              <a:grpSpLocks/>
            </p:cNvGrpSpPr>
            <p:nvPr/>
          </p:nvGrpSpPr>
          <p:grpSpPr bwMode="auto">
            <a:xfrm>
              <a:off x="6201" y="1314"/>
              <a:ext cx="2700" cy="3420"/>
              <a:chOff x="981" y="2368"/>
              <a:chExt cx="8100" cy="8682"/>
            </a:xfrm>
          </p:grpSpPr>
          <p:sp>
            <p:nvSpPr>
              <p:cNvPr id="54279" name="Line 7"/>
              <p:cNvSpPr>
                <a:spLocks noChangeShapeType="1"/>
              </p:cNvSpPr>
              <p:nvPr/>
            </p:nvSpPr>
            <p:spPr bwMode="auto">
              <a:xfrm>
                <a:off x="4041" y="2394"/>
                <a:ext cx="342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4280" name="Group 8"/>
              <p:cNvGrpSpPr>
                <a:grpSpLocks/>
              </p:cNvGrpSpPr>
              <p:nvPr/>
            </p:nvGrpSpPr>
            <p:grpSpPr bwMode="auto">
              <a:xfrm>
                <a:off x="981" y="2368"/>
                <a:ext cx="8100" cy="8682"/>
                <a:chOff x="981" y="2394"/>
                <a:chExt cx="8100" cy="8682"/>
              </a:xfrm>
            </p:grpSpPr>
            <p:sp>
              <p:nvSpPr>
                <p:cNvPr id="54281" name="Rectangle 9"/>
                <p:cNvSpPr>
                  <a:spLocks noChangeArrowheads="1"/>
                </p:cNvSpPr>
                <p:nvPr/>
              </p:nvSpPr>
              <p:spPr bwMode="auto">
                <a:xfrm>
                  <a:off x="2644" y="5136"/>
                  <a:ext cx="3420" cy="5940"/>
                </a:xfrm>
                <a:prstGeom prst="rect">
                  <a:avLst/>
                </a:prstGeom>
                <a:noFill/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282" name="Rectangle 10"/>
                <p:cNvSpPr>
                  <a:spLocks noChangeArrowheads="1"/>
                </p:cNvSpPr>
                <p:nvPr/>
              </p:nvSpPr>
              <p:spPr bwMode="auto">
                <a:xfrm>
                  <a:off x="4084" y="2436"/>
                  <a:ext cx="3420" cy="5940"/>
                </a:xfrm>
                <a:prstGeom prst="rect">
                  <a:avLst/>
                </a:prstGeom>
                <a:noFill/>
                <a:ln w="19050">
                  <a:solidFill>
                    <a:srgbClr val="000000"/>
                  </a:solidFill>
                  <a:prstDash val="dash"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283" name="Line 11"/>
                <p:cNvSpPr>
                  <a:spLocks noChangeShapeType="1"/>
                </p:cNvSpPr>
                <p:nvPr/>
              </p:nvSpPr>
              <p:spPr bwMode="auto">
                <a:xfrm>
                  <a:off x="9081" y="3876"/>
                  <a:ext cx="0" cy="594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284" name="Line 12"/>
                <p:cNvSpPr>
                  <a:spLocks noChangeShapeType="1"/>
                </p:cNvSpPr>
                <p:nvPr/>
              </p:nvSpPr>
              <p:spPr bwMode="auto">
                <a:xfrm>
                  <a:off x="981" y="3654"/>
                  <a:ext cx="0" cy="594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285" name="Line 13"/>
                <p:cNvSpPr>
                  <a:spLocks noChangeShapeType="1"/>
                </p:cNvSpPr>
                <p:nvPr/>
              </p:nvSpPr>
              <p:spPr bwMode="auto">
                <a:xfrm flipV="1">
                  <a:off x="981" y="2394"/>
                  <a:ext cx="3060" cy="126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286" name="Line 14"/>
                <p:cNvSpPr>
                  <a:spLocks noChangeShapeType="1"/>
                </p:cNvSpPr>
                <p:nvPr/>
              </p:nvSpPr>
              <p:spPr bwMode="auto">
                <a:xfrm flipV="1">
                  <a:off x="6021" y="3876"/>
                  <a:ext cx="3060" cy="126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287" name="Line 15"/>
                <p:cNvSpPr>
                  <a:spLocks noChangeShapeType="1"/>
                </p:cNvSpPr>
                <p:nvPr/>
              </p:nvSpPr>
              <p:spPr bwMode="auto">
                <a:xfrm flipV="1">
                  <a:off x="981" y="8334"/>
                  <a:ext cx="3060" cy="126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prstDash val="dash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288" name="Line 16"/>
                <p:cNvSpPr>
                  <a:spLocks noChangeShapeType="1"/>
                </p:cNvSpPr>
                <p:nvPr/>
              </p:nvSpPr>
              <p:spPr bwMode="auto">
                <a:xfrm flipV="1">
                  <a:off x="6021" y="9774"/>
                  <a:ext cx="3060" cy="126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289" name="Line 17"/>
                <p:cNvSpPr>
                  <a:spLocks noChangeShapeType="1"/>
                </p:cNvSpPr>
                <p:nvPr/>
              </p:nvSpPr>
              <p:spPr bwMode="auto">
                <a:xfrm>
                  <a:off x="7461" y="2436"/>
                  <a:ext cx="1620" cy="144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290" name="Line 18"/>
                <p:cNvSpPr>
                  <a:spLocks noChangeShapeType="1"/>
                </p:cNvSpPr>
                <p:nvPr/>
              </p:nvSpPr>
              <p:spPr bwMode="auto">
                <a:xfrm>
                  <a:off x="7461" y="8376"/>
                  <a:ext cx="1620" cy="144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prstDash val="dash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291" name="Line 19"/>
                <p:cNvSpPr>
                  <a:spLocks noChangeShapeType="1"/>
                </p:cNvSpPr>
                <p:nvPr/>
              </p:nvSpPr>
              <p:spPr bwMode="auto">
                <a:xfrm>
                  <a:off x="981" y="3654"/>
                  <a:ext cx="1620" cy="144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292" name="Line 20"/>
                <p:cNvSpPr>
                  <a:spLocks noChangeShapeType="1"/>
                </p:cNvSpPr>
                <p:nvPr/>
              </p:nvSpPr>
              <p:spPr bwMode="auto">
                <a:xfrm>
                  <a:off x="981" y="9594"/>
                  <a:ext cx="1620" cy="144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293" name="Line 21"/>
                <p:cNvSpPr>
                  <a:spLocks noChangeShapeType="1"/>
                </p:cNvSpPr>
                <p:nvPr/>
              </p:nvSpPr>
              <p:spPr bwMode="auto">
                <a:xfrm>
                  <a:off x="4084" y="2436"/>
                  <a:ext cx="1980" cy="864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prstDash val="dash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54294" name="Text Box 22"/>
            <p:cNvSpPr txBox="1">
              <a:spLocks noChangeArrowheads="1"/>
            </p:cNvSpPr>
            <p:nvPr/>
          </p:nvSpPr>
          <p:spPr bwMode="auto">
            <a:xfrm>
              <a:off x="5841" y="4194"/>
              <a:ext cx="3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800"/>
                <a:t>А</a:t>
              </a:r>
            </a:p>
          </p:txBody>
        </p:sp>
        <p:sp>
          <p:nvSpPr>
            <p:cNvPr id="54295" name="Text Box 23"/>
            <p:cNvSpPr txBox="1">
              <a:spLocks noChangeArrowheads="1"/>
            </p:cNvSpPr>
            <p:nvPr/>
          </p:nvSpPr>
          <p:spPr bwMode="auto">
            <a:xfrm>
              <a:off x="6921" y="3294"/>
              <a:ext cx="3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800"/>
                <a:t>В</a:t>
              </a:r>
            </a:p>
          </p:txBody>
        </p:sp>
        <p:sp>
          <p:nvSpPr>
            <p:cNvPr id="54296" name="Text Box 24"/>
            <p:cNvSpPr txBox="1">
              <a:spLocks noChangeArrowheads="1"/>
            </p:cNvSpPr>
            <p:nvPr/>
          </p:nvSpPr>
          <p:spPr bwMode="auto">
            <a:xfrm>
              <a:off x="8361" y="3294"/>
              <a:ext cx="3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800"/>
                <a:t>С</a:t>
              </a:r>
            </a:p>
          </p:txBody>
        </p:sp>
        <p:sp>
          <p:nvSpPr>
            <p:cNvPr id="54297" name="Text Box 25"/>
            <p:cNvSpPr txBox="1">
              <a:spLocks noChangeArrowheads="1"/>
            </p:cNvSpPr>
            <p:nvPr/>
          </p:nvSpPr>
          <p:spPr bwMode="auto">
            <a:xfrm>
              <a:off x="8901" y="4014"/>
              <a:ext cx="3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800"/>
                <a:t>D</a:t>
              </a:r>
              <a:endParaRPr lang="ru-RU" sz="1800"/>
            </a:p>
          </p:txBody>
        </p:sp>
        <p:sp>
          <p:nvSpPr>
            <p:cNvPr id="54298" name="Text Box 26"/>
            <p:cNvSpPr txBox="1">
              <a:spLocks noChangeArrowheads="1"/>
            </p:cNvSpPr>
            <p:nvPr/>
          </p:nvSpPr>
          <p:spPr bwMode="auto">
            <a:xfrm>
              <a:off x="7821" y="4734"/>
              <a:ext cx="3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800"/>
                <a:t>F</a:t>
              </a:r>
              <a:endParaRPr lang="ru-RU" sz="1800"/>
            </a:p>
          </p:txBody>
        </p:sp>
        <p:sp>
          <p:nvSpPr>
            <p:cNvPr id="54299" name="Text Box 27"/>
            <p:cNvSpPr txBox="1">
              <a:spLocks noChangeArrowheads="1"/>
            </p:cNvSpPr>
            <p:nvPr/>
          </p:nvSpPr>
          <p:spPr bwMode="auto">
            <a:xfrm>
              <a:off x="6741" y="4734"/>
              <a:ext cx="3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800"/>
                <a:t>K</a:t>
              </a:r>
              <a:endParaRPr lang="ru-RU" sz="1800"/>
            </a:p>
          </p:txBody>
        </p:sp>
        <p:sp>
          <p:nvSpPr>
            <p:cNvPr id="54300" name="Text Box 28"/>
            <p:cNvSpPr txBox="1">
              <a:spLocks noChangeArrowheads="1"/>
            </p:cNvSpPr>
            <p:nvPr/>
          </p:nvSpPr>
          <p:spPr bwMode="auto">
            <a:xfrm>
              <a:off x="5661" y="1494"/>
              <a:ext cx="90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800"/>
                <a:t>А</a:t>
              </a:r>
              <a:r>
                <a:rPr lang="en-US" sz="1800" baseline="-25000"/>
                <a:t>1</a:t>
              </a:r>
              <a:endParaRPr lang="ru-RU" sz="1800"/>
            </a:p>
          </p:txBody>
        </p:sp>
        <p:sp>
          <p:nvSpPr>
            <p:cNvPr id="54301" name="Text Box 29"/>
            <p:cNvSpPr txBox="1">
              <a:spLocks noChangeArrowheads="1"/>
            </p:cNvSpPr>
            <p:nvPr/>
          </p:nvSpPr>
          <p:spPr bwMode="auto">
            <a:xfrm>
              <a:off x="6921" y="954"/>
              <a:ext cx="90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800"/>
                <a:t>B</a:t>
              </a:r>
              <a:r>
                <a:rPr lang="en-US" sz="1800" baseline="-25000"/>
                <a:t>1</a:t>
              </a:r>
              <a:endParaRPr lang="ru-RU" sz="1800"/>
            </a:p>
          </p:txBody>
        </p:sp>
        <p:sp>
          <p:nvSpPr>
            <p:cNvPr id="54302" name="Text Box 30"/>
            <p:cNvSpPr txBox="1">
              <a:spLocks noChangeArrowheads="1"/>
            </p:cNvSpPr>
            <p:nvPr/>
          </p:nvSpPr>
          <p:spPr bwMode="auto">
            <a:xfrm>
              <a:off x="8181" y="954"/>
              <a:ext cx="90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800"/>
                <a:t>C</a:t>
              </a:r>
              <a:r>
                <a:rPr lang="en-US" sz="1800" baseline="-25000"/>
                <a:t>1</a:t>
              </a:r>
              <a:endParaRPr lang="ru-RU" sz="1800"/>
            </a:p>
          </p:txBody>
        </p:sp>
        <p:sp>
          <p:nvSpPr>
            <p:cNvPr id="54303" name="Text Box 31"/>
            <p:cNvSpPr txBox="1">
              <a:spLocks noChangeArrowheads="1"/>
            </p:cNvSpPr>
            <p:nvPr/>
          </p:nvSpPr>
          <p:spPr bwMode="auto">
            <a:xfrm>
              <a:off x="8721" y="1494"/>
              <a:ext cx="90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800"/>
                <a:t>D</a:t>
              </a:r>
              <a:r>
                <a:rPr lang="en-US" sz="1800" baseline="-25000"/>
                <a:t>1</a:t>
              </a:r>
              <a:endParaRPr lang="ru-RU" sz="1800"/>
            </a:p>
          </p:txBody>
        </p:sp>
        <p:sp>
          <p:nvSpPr>
            <p:cNvPr id="54304" name="Text Box 32"/>
            <p:cNvSpPr txBox="1">
              <a:spLocks noChangeArrowheads="1"/>
            </p:cNvSpPr>
            <p:nvPr/>
          </p:nvSpPr>
          <p:spPr bwMode="auto">
            <a:xfrm>
              <a:off x="7641" y="2034"/>
              <a:ext cx="90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800"/>
                <a:t>F</a:t>
              </a:r>
              <a:r>
                <a:rPr lang="en-US" sz="1800" baseline="-25000"/>
                <a:t>1</a:t>
              </a:r>
              <a:endParaRPr lang="ru-RU" sz="1800"/>
            </a:p>
          </p:txBody>
        </p:sp>
        <p:sp>
          <p:nvSpPr>
            <p:cNvPr id="54305" name="Text Box 33"/>
            <p:cNvSpPr txBox="1">
              <a:spLocks noChangeArrowheads="1"/>
            </p:cNvSpPr>
            <p:nvPr/>
          </p:nvSpPr>
          <p:spPr bwMode="auto">
            <a:xfrm>
              <a:off x="6561" y="2034"/>
              <a:ext cx="90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800"/>
                <a:t>K</a:t>
              </a:r>
              <a:r>
                <a:rPr lang="en-US" sz="1800" baseline="-25000"/>
                <a:t>1</a:t>
              </a:r>
              <a:endParaRPr lang="ru-RU" sz="18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4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43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43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43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308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>
                <a:solidFill>
                  <a:schemeClr val="folHlink"/>
                </a:solidFill>
              </a:rPr>
              <a:t>BD</a:t>
            </a:r>
            <a:r>
              <a:rPr lang="ru-RU" sz="2400">
                <a:solidFill>
                  <a:schemeClr val="folHlink"/>
                </a:solidFill>
                <a:sym typeface="Symbol" pitchFamily="18" charset="2"/>
              </a:rPr>
              <a:t></a:t>
            </a:r>
            <a:r>
              <a:rPr lang="ru-RU" sz="2400">
                <a:solidFill>
                  <a:schemeClr val="folHlink"/>
                </a:solidFill>
              </a:rPr>
              <a:t>(АВС) </a:t>
            </a:r>
            <a:r>
              <a:rPr lang="en-US" sz="2400">
                <a:solidFill>
                  <a:schemeClr val="folHlink"/>
                </a:solidFill>
              </a:rPr>
              <a:t/>
            </a:r>
            <a:br>
              <a:rPr lang="en-US" sz="2400">
                <a:solidFill>
                  <a:schemeClr val="folHlink"/>
                </a:solidFill>
              </a:rPr>
            </a:br>
            <a:r>
              <a:rPr lang="ru-RU" sz="2400">
                <a:solidFill>
                  <a:schemeClr val="folHlink"/>
                </a:solidFill>
              </a:rPr>
              <a:t>Найдите угол между </a:t>
            </a:r>
            <a:r>
              <a:rPr lang="en-US" sz="2400">
                <a:solidFill>
                  <a:schemeClr val="folHlink"/>
                </a:solidFill>
              </a:rPr>
              <a:t>CD</a:t>
            </a:r>
            <a:r>
              <a:rPr lang="ru-RU" sz="2400">
                <a:solidFill>
                  <a:schemeClr val="folHlink"/>
                </a:solidFill>
              </a:rPr>
              <a:t> и плоскостью (</a:t>
            </a:r>
            <a:r>
              <a:rPr lang="en-US" sz="2400">
                <a:solidFill>
                  <a:schemeClr val="folHlink"/>
                </a:solidFill>
              </a:rPr>
              <a:t>ABD)</a:t>
            </a:r>
            <a:endParaRPr lang="ru-RU" sz="2400">
              <a:solidFill>
                <a:schemeClr val="folHlink"/>
              </a:solidFill>
            </a:endParaRPr>
          </a:p>
        </p:txBody>
      </p:sp>
      <p:grpSp>
        <p:nvGrpSpPr>
          <p:cNvPr id="57358" name="Group 14"/>
          <p:cNvGrpSpPr>
            <a:grpSpLocks/>
          </p:cNvGrpSpPr>
          <p:nvPr/>
        </p:nvGrpSpPr>
        <p:grpSpPr bwMode="auto">
          <a:xfrm>
            <a:off x="1835150" y="1844675"/>
            <a:ext cx="3889375" cy="3781425"/>
            <a:chOff x="1156" y="1162"/>
            <a:chExt cx="2450" cy="2382"/>
          </a:xfrm>
        </p:grpSpPr>
        <p:sp>
          <p:nvSpPr>
            <p:cNvPr id="57348" name="Line 4"/>
            <p:cNvSpPr>
              <a:spLocks noChangeShapeType="1"/>
            </p:cNvSpPr>
            <p:nvPr/>
          </p:nvSpPr>
          <p:spPr bwMode="auto">
            <a:xfrm>
              <a:off x="3152" y="1298"/>
              <a:ext cx="0" cy="14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7349" name="Line 5"/>
            <p:cNvSpPr>
              <a:spLocks noChangeShapeType="1"/>
            </p:cNvSpPr>
            <p:nvPr/>
          </p:nvSpPr>
          <p:spPr bwMode="auto">
            <a:xfrm flipH="1">
              <a:off x="1429" y="2750"/>
              <a:ext cx="172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7350" name="Line 6"/>
            <p:cNvSpPr>
              <a:spLocks noChangeShapeType="1"/>
            </p:cNvSpPr>
            <p:nvPr/>
          </p:nvSpPr>
          <p:spPr bwMode="auto">
            <a:xfrm>
              <a:off x="1429" y="2750"/>
              <a:ext cx="544" cy="5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7351" name="Line 7"/>
            <p:cNvSpPr>
              <a:spLocks noChangeShapeType="1"/>
            </p:cNvSpPr>
            <p:nvPr/>
          </p:nvSpPr>
          <p:spPr bwMode="auto">
            <a:xfrm flipV="1">
              <a:off x="1973" y="2750"/>
              <a:ext cx="1179" cy="5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7352" name="Line 8"/>
            <p:cNvSpPr>
              <a:spLocks noChangeShapeType="1"/>
            </p:cNvSpPr>
            <p:nvPr/>
          </p:nvSpPr>
          <p:spPr bwMode="auto">
            <a:xfrm flipV="1">
              <a:off x="1973" y="1298"/>
              <a:ext cx="1179" cy="19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7353" name="Line 9"/>
            <p:cNvSpPr>
              <a:spLocks noChangeShapeType="1"/>
            </p:cNvSpPr>
            <p:nvPr/>
          </p:nvSpPr>
          <p:spPr bwMode="auto">
            <a:xfrm flipH="1">
              <a:off x="1429" y="1298"/>
              <a:ext cx="1723" cy="14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7354" name="Text Box 10"/>
            <p:cNvSpPr txBox="1">
              <a:spLocks noChangeArrowheads="1"/>
            </p:cNvSpPr>
            <p:nvPr/>
          </p:nvSpPr>
          <p:spPr bwMode="auto">
            <a:xfrm>
              <a:off x="1156" y="2614"/>
              <a:ext cx="40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/>
                <a:t>А</a:t>
              </a:r>
            </a:p>
          </p:txBody>
        </p:sp>
        <p:sp>
          <p:nvSpPr>
            <p:cNvPr id="57355" name="Text Box 11"/>
            <p:cNvSpPr txBox="1">
              <a:spLocks noChangeArrowheads="1"/>
            </p:cNvSpPr>
            <p:nvPr/>
          </p:nvSpPr>
          <p:spPr bwMode="auto">
            <a:xfrm>
              <a:off x="3152" y="2614"/>
              <a:ext cx="40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B</a:t>
              </a:r>
              <a:endParaRPr lang="ru-RU"/>
            </a:p>
          </p:txBody>
        </p:sp>
        <p:sp>
          <p:nvSpPr>
            <p:cNvPr id="57356" name="Text Box 12"/>
            <p:cNvSpPr txBox="1">
              <a:spLocks noChangeArrowheads="1"/>
            </p:cNvSpPr>
            <p:nvPr/>
          </p:nvSpPr>
          <p:spPr bwMode="auto">
            <a:xfrm>
              <a:off x="1746" y="3294"/>
              <a:ext cx="40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C</a:t>
              </a:r>
              <a:endParaRPr lang="ru-RU"/>
            </a:p>
          </p:txBody>
        </p:sp>
        <p:sp>
          <p:nvSpPr>
            <p:cNvPr id="57357" name="Text Box 13"/>
            <p:cNvSpPr txBox="1">
              <a:spLocks noChangeArrowheads="1"/>
            </p:cNvSpPr>
            <p:nvPr/>
          </p:nvSpPr>
          <p:spPr bwMode="auto">
            <a:xfrm>
              <a:off x="3198" y="1162"/>
              <a:ext cx="40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D</a:t>
              </a:r>
              <a:endParaRPr lang="ru-RU"/>
            </a:p>
          </p:txBody>
        </p:sp>
      </p:grpSp>
      <p:sp>
        <p:nvSpPr>
          <p:cNvPr id="57359" name="Text Box 15"/>
          <p:cNvSpPr txBox="1">
            <a:spLocks noChangeArrowheads="1"/>
          </p:cNvSpPr>
          <p:nvPr/>
        </p:nvSpPr>
        <p:spPr bwMode="auto">
          <a:xfrm>
            <a:off x="5364163" y="2852738"/>
            <a:ext cx="3311525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b="1">
                <a:sym typeface="Wingdings 3" pitchFamily="18" charset="2"/>
              </a:rPr>
              <a:t>АВС – прямоугольный</a:t>
            </a:r>
          </a:p>
          <a:p>
            <a:pPr>
              <a:spcBef>
                <a:spcPct val="50000"/>
              </a:spcBef>
            </a:pPr>
            <a:r>
              <a:rPr lang="ru-RU" sz="1800" b="1">
                <a:sym typeface="Symbol" pitchFamily="18" charset="2"/>
              </a:rPr>
              <a:t></a:t>
            </a:r>
            <a:r>
              <a:rPr lang="en-US" sz="1800" b="1">
                <a:sym typeface="Symbol" pitchFamily="18" charset="2"/>
              </a:rPr>
              <a:t>C</a:t>
            </a:r>
            <a:r>
              <a:rPr lang="ru-RU" sz="1800" b="1">
                <a:sym typeface="Symbol" pitchFamily="18" charset="2"/>
              </a:rPr>
              <a:t>=90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>
                <a:solidFill>
                  <a:schemeClr val="folHlink"/>
                </a:solidFill>
              </a:rPr>
              <a:t>BD</a:t>
            </a:r>
            <a:r>
              <a:rPr lang="ru-RU" sz="2400">
                <a:solidFill>
                  <a:schemeClr val="folHlink"/>
                </a:solidFill>
                <a:sym typeface="Symbol" pitchFamily="18" charset="2"/>
              </a:rPr>
              <a:t></a:t>
            </a:r>
            <a:r>
              <a:rPr lang="ru-RU" sz="2400">
                <a:solidFill>
                  <a:schemeClr val="folHlink"/>
                </a:solidFill>
              </a:rPr>
              <a:t>(АВС) </a:t>
            </a:r>
            <a:r>
              <a:rPr lang="en-US" sz="2400">
                <a:solidFill>
                  <a:schemeClr val="folHlink"/>
                </a:solidFill>
              </a:rPr>
              <a:t/>
            </a:r>
            <a:br>
              <a:rPr lang="en-US" sz="2400">
                <a:solidFill>
                  <a:schemeClr val="folHlink"/>
                </a:solidFill>
              </a:rPr>
            </a:br>
            <a:r>
              <a:rPr lang="ru-RU" sz="2400">
                <a:solidFill>
                  <a:schemeClr val="folHlink"/>
                </a:solidFill>
              </a:rPr>
              <a:t>Найдите угол между </a:t>
            </a:r>
            <a:r>
              <a:rPr lang="en-US" sz="2400">
                <a:solidFill>
                  <a:schemeClr val="folHlink"/>
                </a:solidFill>
              </a:rPr>
              <a:t>CD</a:t>
            </a:r>
            <a:r>
              <a:rPr lang="ru-RU" sz="2400">
                <a:solidFill>
                  <a:schemeClr val="folHlink"/>
                </a:solidFill>
              </a:rPr>
              <a:t> и плоскостью (</a:t>
            </a:r>
            <a:r>
              <a:rPr lang="en-US" sz="2400">
                <a:solidFill>
                  <a:schemeClr val="folHlink"/>
                </a:solidFill>
              </a:rPr>
              <a:t>ABD)</a:t>
            </a:r>
            <a:endParaRPr lang="ru-RU" sz="2400">
              <a:solidFill>
                <a:schemeClr val="folHlink"/>
              </a:solidFill>
            </a:endParaRPr>
          </a:p>
        </p:txBody>
      </p:sp>
      <p:grpSp>
        <p:nvGrpSpPr>
          <p:cNvPr id="59395" name="Group 3"/>
          <p:cNvGrpSpPr>
            <a:grpSpLocks/>
          </p:cNvGrpSpPr>
          <p:nvPr/>
        </p:nvGrpSpPr>
        <p:grpSpPr bwMode="auto">
          <a:xfrm>
            <a:off x="1835150" y="1844675"/>
            <a:ext cx="3889375" cy="3781425"/>
            <a:chOff x="1156" y="1162"/>
            <a:chExt cx="2450" cy="2382"/>
          </a:xfrm>
        </p:grpSpPr>
        <p:sp>
          <p:nvSpPr>
            <p:cNvPr id="59396" name="Line 4"/>
            <p:cNvSpPr>
              <a:spLocks noChangeShapeType="1"/>
            </p:cNvSpPr>
            <p:nvPr/>
          </p:nvSpPr>
          <p:spPr bwMode="auto">
            <a:xfrm>
              <a:off x="3152" y="1298"/>
              <a:ext cx="0" cy="14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9397" name="Line 5"/>
            <p:cNvSpPr>
              <a:spLocks noChangeShapeType="1"/>
            </p:cNvSpPr>
            <p:nvPr/>
          </p:nvSpPr>
          <p:spPr bwMode="auto">
            <a:xfrm flipH="1">
              <a:off x="1429" y="2750"/>
              <a:ext cx="172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9398" name="Line 6"/>
            <p:cNvSpPr>
              <a:spLocks noChangeShapeType="1"/>
            </p:cNvSpPr>
            <p:nvPr/>
          </p:nvSpPr>
          <p:spPr bwMode="auto">
            <a:xfrm>
              <a:off x="1429" y="2750"/>
              <a:ext cx="544" cy="5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9399" name="Line 7"/>
            <p:cNvSpPr>
              <a:spLocks noChangeShapeType="1"/>
            </p:cNvSpPr>
            <p:nvPr/>
          </p:nvSpPr>
          <p:spPr bwMode="auto">
            <a:xfrm flipV="1">
              <a:off x="1973" y="2750"/>
              <a:ext cx="1179" cy="5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9400" name="Line 8"/>
            <p:cNvSpPr>
              <a:spLocks noChangeShapeType="1"/>
            </p:cNvSpPr>
            <p:nvPr/>
          </p:nvSpPr>
          <p:spPr bwMode="auto">
            <a:xfrm flipV="1">
              <a:off x="1973" y="1298"/>
              <a:ext cx="1179" cy="19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9401" name="Line 9"/>
            <p:cNvSpPr>
              <a:spLocks noChangeShapeType="1"/>
            </p:cNvSpPr>
            <p:nvPr/>
          </p:nvSpPr>
          <p:spPr bwMode="auto">
            <a:xfrm flipH="1">
              <a:off x="1429" y="1298"/>
              <a:ext cx="1723" cy="14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9402" name="Text Box 10"/>
            <p:cNvSpPr txBox="1">
              <a:spLocks noChangeArrowheads="1"/>
            </p:cNvSpPr>
            <p:nvPr/>
          </p:nvSpPr>
          <p:spPr bwMode="auto">
            <a:xfrm>
              <a:off x="1156" y="2614"/>
              <a:ext cx="40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/>
                <a:t>А</a:t>
              </a:r>
            </a:p>
          </p:txBody>
        </p:sp>
        <p:sp>
          <p:nvSpPr>
            <p:cNvPr id="59403" name="Text Box 11"/>
            <p:cNvSpPr txBox="1">
              <a:spLocks noChangeArrowheads="1"/>
            </p:cNvSpPr>
            <p:nvPr/>
          </p:nvSpPr>
          <p:spPr bwMode="auto">
            <a:xfrm>
              <a:off x="3152" y="2614"/>
              <a:ext cx="40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B</a:t>
              </a:r>
              <a:endParaRPr lang="ru-RU"/>
            </a:p>
          </p:txBody>
        </p:sp>
        <p:sp>
          <p:nvSpPr>
            <p:cNvPr id="59404" name="Text Box 12"/>
            <p:cNvSpPr txBox="1">
              <a:spLocks noChangeArrowheads="1"/>
            </p:cNvSpPr>
            <p:nvPr/>
          </p:nvSpPr>
          <p:spPr bwMode="auto">
            <a:xfrm>
              <a:off x="1746" y="3294"/>
              <a:ext cx="40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C</a:t>
              </a:r>
              <a:endParaRPr lang="ru-RU"/>
            </a:p>
          </p:txBody>
        </p:sp>
        <p:sp>
          <p:nvSpPr>
            <p:cNvPr id="59405" name="Text Box 13"/>
            <p:cNvSpPr txBox="1">
              <a:spLocks noChangeArrowheads="1"/>
            </p:cNvSpPr>
            <p:nvPr/>
          </p:nvSpPr>
          <p:spPr bwMode="auto">
            <a:xfrm>
              <a:off x="3198" y="1162"/>
              <a:ext cx="40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D</a:t>
              </a:r>
              <a:endParaRPr lang="ru-RU"/>
            </a:p>
          </p:txBody>
        </p:sp>
      </p:grpSp>
      <p:sp>
        <p:nvSpPr>
          <p:cNvPr id="59406" name="Text Box 14"/>
          <p:cNvSpPr txBox="1">
            <a:spLocks noChangeArrowheads="1"/>
          </p:cNvSpPr>
          <p:nvPr/>
        </p:nvSpPr>
        <p:spPr bwMode="auto">
          <a:xfrm>
            <a:off x="5364163" y="2852738"/>
            <a:ext cx="3311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b="1">
                <a:sym typeface="Wingdings 3" pitchFamily="18" charset="2"/>
              </a:rPr>
              <a:t>АВС –  равносторонний</a:t>
            </a:r>
            <a:endParaRPr lang="ru-RU" sz="1800" b="1">
              <a:sym typeface="Symbol" pitchFamily="18" charset="2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>
                <a:solidFill>
                  <a:schemeClr val="folHlink"/>
                </a:solidFill>
              </a:rPr>
              <a:t>BD</a:t>
            </a:r>
            <a:r>
              <a:rPr lang="ru-RU" sz="2400">
                <a:solidFill>
                  <a:schemeClr val="folHlink"/>
                </a:solidFill>
                <a:sym typeface="Symbol" pitchFamily="18" charset="2"/>
              </a:rPr>
              <a:t></a:t>
            </a:r>
            <a:r>
              <a:rPr lang="ru-RU" sz="2400">
                <a:solidFill>
                  <a:schemeClr val="folHlink"/>
                </a:solidFill>
              </a:rPr>
              <a:t>(АВС) </a:t>
            </a:r>
            <a:r>
              <a:rPr lang="en-US" sz="2400">
                <a:solidFill>
                  <a:schemeClr val="folHlink"/>
                </a:solidFill>
              </a:rPr>
              <a:t/>
            </a:r>
            <a:br>
              <a:rPr lang="en-US" sz="2400">
                <a:solidFill>
                  <a:schemeClr val="folHlink"/>
                </a:solidFill>
              </a:rPr>
            </a:br>
            <a:r>
              <a:rPr lang="ru-RU" sz="2400">
                <a:solidFill>
                  <a:schemeClr val="folHlink"/>
                </a:solidFill>
              </a:rPr>
              <a:t>Найдите угол между </a:t>
            </a:r>
            <a:r>
              <a:rPr lang="en-US" sz="2400">
                <a:solidFill>
                  <a:schemeClr val="folHlink"/>
                </a:solidFill>
              </a:rPr>
              <a:t>CD</a:t>
            </a:r>
            <a:r>
              <a:rPr lang="ru-RU" sz="2400">
                <a:solidFill>
                  <a:schemeClr val="folHlink"/>
                </a:solidFill>
              </a:rPr>
              <a:t> и плоскостью (</a:t>
            </a:r>
            <a:r>
              <a:rPr lang="en-US" sz="2400">
                <a:solidFill>
                  <a:schemeClr val="folHlink"/>
                </a:solidFill>
              </a:rPr>
              <a:t>ABD)</a:t>
            </a:r>
            <a:endParaRPr lang="ru-RU" sz="2400">
              <a:solidFill>
                <a:schemeClr val="folHlink"/>
              </a:solidFill>
            </a:endParaRPr>
          </a:p>
        </p:txBody>
      </p:sp>
      <p:grpSp>
        <p:nvGrpSpPr>
          <p:cNvPr id="60419" name="Group 3"/>
          <p:cNvGrpSpPr>
            <a:grpSpLocks/>
          </p:cNvGrpSpPr>
          <p:nvPr/>
        </p:nvGrpSpPr>
        <p:grpSpPr bwMode="auto">
          <a:xfrm>
            <a:off x="1835150" y="1844675"/>
            <a:ext cx="3889375" cy="3781425"/>
            <a:chOff x="1156" y="1162"/>
            <a:chExt cx="2450" cy="2382"/>
          </a:xfrm>
        </p:grpSpPr>
        <p:sp>
          <p:nvSpPr>
            <p:cNvPr id="60420" name="Line 4"/>
            <p:cNvSpPr>
              <a:spLocks noChangeShapeType="1"/>
            </p:cNvSpPr>
            <p:nvPr/>
          </p:nvSpPr>
          <p:spPr bwMode="auto">
            <a:xfrm>
              <a:off x="3152" y="1298"/>
              <a:ext cx="0" cy="14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0421" name="Line 5"/>
            <p:cNvSpPr>
              <a:spLocks noChangeShapeType="1"/>
            </p:cNvSpPr>
            <p:nvPr/>
          </p:nvSpPr>
          <p:spPr bwMode="auto">
            <a:xfrm flipH="1">
              <a:off x="1429" y="2750"/>
              <a:ext cx="172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0422" name="Line 6"/>
            <p:cNvSpPr>
              <a:spLocks noChangeShapeType="1"/>
            </p:cNvSpPr>
            <p:nvPr/>
          </p:nvSpPr>
          <p:spPr bwMode="auto">
            <a:xfrm>
              <a:off x="1429" y="2750"/>
              <a:ext cx="544" cy="5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0423" name="Line 7"/>
            <p:cNvSpPr>
              <a:spLocks noChangeShapeType="1"/>
            </p:cNvSpPr>
            <p:nvPr/>
          </p:nvSpPr>
          <p:spPr bwMode="auto">
            <a:xfrm flipV="1">
              <a:off x="1973" y="2750"/>
              <a:ext cx="1179" cy="5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0424" name="Line 8"/>
            <p:cNvSpPr>
              <a:spLocks noChangeShapeType="1"/>
            </p:cNvSpPr>
            <p:nvPr/>
          </p:nvSpPr>
          <p:spPr bwMode="auto">
            <a:xfrm flipV="1">
              <a:off x="1973" y="1298"/>
              <a:ext cx="1179" cy="19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0425" name="Line 9"/>
            <p:cNvSpPr>
              <a:spLocks noChangeShapeType="1"/>
            </p:cNvSpPr>
            <p:nvPr/>
          </p:nvSpPr>
          <p:spPr bwMode="auto">
            <a:xfrm flipH="1">
              <a:off x="1429" y="1298"/>
              <a:ext cx="1723" cy="14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0426" name="Text Box 10"/>
            <p:cNvSpPr txBox="1">
              <a:spLocks noChangeArrowheads="1"/>
            </p:cNvSpPr>
            <p:nvPr/>
          </p:nvSpPr>
          <p:spPr bwMode="auto">
            <a:xfrm>
              <a:off x="1156" y="2614"/>
              <a:ext cx="40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/>
                <a:t>А</a:t>
              </a:r>
            </a:p>
          </p:txBody>
        </p:sp>
        <p:sp>
          <p:nvSpPr>
            <p:cNvPr id="60427" name="Text Box 11"/>
            <p:cNvSpPr txBox="1">
              <a:spLocks noChangeArrowheads="1"/>
            </p:cNvSpPr>
            <p:nvPr/>
          </p:nvSpPr>
          <p:spPr bwMode="auto">
            <a:xfrm>
              <a:off x="3152" y="2614"/>
              <a:ext cx="40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B</a:t>
              </a:r>
              <a:endParaRPr lang="ru-RU"/>
            </a:p>
          </p:txBody>
        </p:sp>
        <p:sp>
          <p:nvSpPr>
            <p:cNvPr id="60428" name="Text Box 12"/>
            <p:cNvSpPr txBox="1">
              <a:spLocks noChangeArrowheads="1"/>
            </p:cNvSpPr>
            <p:nvPr/>
          </p:nvSpPr>
          <p:spPr bwMode="auto">
            <a:xfrm>
              <a:off x="1746" y="3294"/>
              <a:ext cx="40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C</a:t>
              </a:r>
              <a:endParaRPr lang="ru-RU"/>
            </a:p>
          </p:txBody>
        </p:sp>
        <p:sp>
          <p:nvSpPr>
            <p:cNvPr id="60429" name="Text Box 13"/>
            <p:cNvSpPr txBox="1">
              <a:spLocks noChangeArrowheads="1"/>
            </p:cNvSpPr>
            <p:nvPr/>
          </p:nvSpPr>
          <p:spPr bwMode="auto">
            <a:xfrm>
              <a:off x="3198" y="1162"/>
              <a:ext cx="40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D</a:t>
              </a:r>
              <a:endParaRPr lang="ru-RU"/>
            </a:p>
          </p:txBody>
        </p:sp>
      </p:grpSp>
      <p:sp>
        <p:nvSpPr>
          <p:cNvPr id="60430" name="Text Box 14"/>
          <p:cNvSpPr txBox="1">
            <a:spLocks noChangeArrowheads="1"/>
          </p:cNvSpPr>
          <p:nvPr/>
        </p:nvSpPr>
        <p:spPr bwMode="auto">
          <a:xfrm>
            <a:off x="5364163" y="2852738"/>
            <a:ext cx="3311525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b="1">
                <a:sym typeface="Wingdings 3" pitchFamily="18" charset="2"/>
              </a:rPr>
              <a:t>АВС – прямоугольный</a:t>
            </a:r>
          </a:p>
          <a:p>
            <a:pPr>
              <a:spcBef>
                <a:spcPct val="50000"/>
              </a:spcBef>
            </a:pPr>
            <a:r>
              <a:rPr lang="ru-RU" sz="1800" b="1">
                <a:sym typeface="Symbol" pitchFamily="18" charset="2"/>
              </a:rPr>
              <a:t>А=90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i="1"/>
              <a:t>Д/З</a:t>
            </a:r>
            <a:br>
              <a:rPr lang="ru-RU" i="1"/>
            </a:br>
            <a:endParaRPr lang="ru-RU" i="1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400" dirty="0"/>
              <a:t>№ </a:t>
            </a:r>
            <a:r>
              <a:rPr lang="ru-RU" sz="3400" dirty="0" smtClean="0"/>
              <a:t>162</a:t>
            </a:r>
            <a:endParaRPr lang="ru-RU" sz="3400" dirty="0"/>
          </a:p>
          <a:p>
            <a:pPr>
              <a:buFont typeface="Wingdings" pitchFamily="2" charset="2"/>
              <a:buNone/>
            </a:pPr>
            <a:r>
              <a:rPr lang="ru-RU" sz="3400" dirty="0"/>
              <a:t>№</a:t>
            </a:r>
            <a:r>
              <a:rPr lang="ru-RU" sz="3400" dirty="0" smtClean="0"/>
              <a:t>163</a:t>
            </a:r>
            <a:endParaRPr lang="ru-RU" sz="3400" dirty="0"/>
          </a:p>
          <a:p>
            <a:pPr>
              <a:buFont typeface="Wingdings" pitchFamily="2" charset="2"/>
              <a:buNone/>
            </a:pPr>
            <a:r>
              <a:rPr lang="ru-RU" sz="3400"/>
              <a:t>№</a:t>
            </a:r>
            <a:r>
              <a:rPr lang="ru-RU" sz="3400" smtClean="0"/>
              <a:t>164</a:t>
            </a:r>
            <a:endParaRPr lang="ru-RU" sz="3400" dirty="0"/>
          </a:p>
          <a:p>
            <a:pPr>
              <a:buFont typeface="Wingdings" pitchFamily="2" charset="2"/>
              <a:buNone/>
            </a:pPr>
            <a:r>
              <a:rPr lang="ru-RU" sz="3400" dirty="0"/>
              <a:t>Конспект.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/>
              <a:t>Перпендикулярны ли прямые </a:t>
            </a:r>
            <a:r>
              <a:rPr lang="ru-RU" sz="3400" i="1"/>
              <a:t>а</a:t>
            </a:r>
            <a:r>
              <a:rPr lang="ru-RU" sz="3400"/>
              <a:t> и </a:t>
            </a:r>
            <a:r>
              <a:rPr lang="ru-RU" sz="3400" i="1"/>
              <a:t>в</a:t>
            </a:r>
            <a:r>
              <a:rPr lang="ru-RU" sz="3400"/>
              <a:t>?</a:t>
            </a:r>
            <a:br>
              <a:rPr lang="ru-RU" sz="3400"/>
            </a:br>
            <a:r>
              <a:rPr lang="ru-RU" sz="3400"/>
              <a:t>Ответ обоснуйте.</a:t>
            </a:r>
          </a:p>
        </p:txBody>
      </p:sp>
      <p:sp>
        <p:nvSpPr>
          <p:cNvPr id="62467" name="AutoShape 3"/>
          <p:cNvSpPr>
            <a:spLocks noChangeArrowheads="1"/>
          </p:cNvSpPr>
          <p:nvPr/>
        </p:nvSpPr>
        <p:spPr bwMode="auto">
          <a:xfrm>
            <a:off x="612775" y="2708275"/>
            <a:ext cx="5327650" cy="2233613"/>
          </a:xfrm>
          <a:prstGeom prst="parallelogram">
            <a:avLst>
              <a:gd name="adj" fmla="val 59630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468" name="Line 4"/>
          <p:cNvSpPr>
            <a:spLocks noChangeShapeType="1"/>
          </p:cNvSpPr>
          <p:nvPr/>
        </p:nvSpPr>
        <p:spPr bwMode="auto">
          <a:xfrm>
            <a:off x="1908175" y="2708275"/>
            <a:ext cx="2663825" cy="22336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69" name="Line 5"/>
          <p:cNvSpPr>
            <a:spLocks noChangeShapeType="1"/>
          </p:cNvSpPr>
          <p:nvPr/>
        </p:nvSpPr>
        <p:spPr bwMode="auto">
          <a:xfrm flipV="1">
            <a:off x="611188" y="2708275"/>
            <a:ext cx="5329237" cy="2233613"/>
          </a:xfrm>
          <a:prstGeom prst="line">
            <a:avLst/>
          </a:prstGeom>
          <a:noFill/>
          <a:ln w="38100">
            <a:solidFill>
              <a:srgbClr val="9900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70" name="Line 6"/>
          <p:cNvSpPr>
            <a:spLocks noChangeShapeType="1"/>
          </p:cNvSpPr>
          <p:nvPr/>
        </p:nvSpPr>
        <p:spPr bwMode="auto">
          <a:xfrm flipV="1">
            <a:off x="1908175" y="1412875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71" name="Line 7"/>
          <p:cNvSpPr>
            <a:spLocks noChangeShapeType="1"/>
          </p:cNvSpPr>
          <p:nvPr/>
        </p:nvSpPr>
        <p:spPr bwMode="auto">
          <a:xfrm>
            <a:off x="1908175" y="1412875"/>
            <a:ext cx="1368425" cy="2447925"/>
          </a:xfrm>
          <a:prstGeom prst="line">
            <a:avLst/>
          </a:prstGeom>
          <a:noFill/>
          <a:ln w="38100">
            <a:solidFill>
              <a:srgbClr val="9900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72" name="Text Box 8"/>
          <p:cNvSpPr txBox="1">
            <a:spLocks noChangeArrowheads="1"/>
          </p:cNvSpPr>
          <p:nvPr/>
        </p:nvSpPr>
        <p:spPr bwMode="auto">
          <a:xfrm>
            <a:off x="468313" y="5013325"/>
            <a:ext cx="5032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/>
              <a:t>А</a:t>
            </a:r>
          </a:p>
        </p:txBody>
      </p:sp>
      <p:sp>
        <p:nvSpPr>
          <p:cNvPr id="62473" name="Text Box 9"/>
          <p:cNvSpPr txBox="1">
            <a:spLocks noChangeArrowheads="1"/>
          </p:cNvSpPr>
          <p:nvPr/>
        </p:nvSpPr>
        <p:spPr bwMode="auto">
          <a:xfrm>
            <a:off x="4284663" y="5013325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D</a:t>
            </a:r>
            <a:endParaRPr lang="ru-RU" sz="1800"/>
          </a:p>
        </p:txBody>
      </p:sp>
      <p:sp>
        <p:nvSpPr>
          <p:cNvPr id="62474" name="Text Box 10"/>
          <p:cNvSpPr txBox="1">
            <a:spLocks noChangeArrowheads="1"/>
          </p:cNvSpPr>
          <p:nvPr/>
        </p:nvSpPr>
        <p:spPr bwMode="auto">
          <a:xfrm>
            <a:off x="5795963" y="2349500"/>
            <a:ext cx="5762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C</a:t>
            </a:r>
            <a:endParaRPr lang="ru-RU" sz="1800"/>
          </a:p>
        </p:txBody>
      </p:sp>
      <p:sp>
        <p:nvSpPr>
          <p:cNvPr id="62475" name="Text Box 11"/>
          <p:cNvSpPr txBox="1">
            <a:spLocks noChangeArrowheads="1"/>
          </p:cNvSpPr>
          <p:nvPr/>
        </p:nvSpPr>
        <p:spPr bwMode="auto">
          <a:xfrm>
            <a:off x="1476375" y="2349500"/>
            <a:ext cx="3587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B</a:t>
            </a:r>
            <a:endParaRPr lang="ru-RU" sz="1800"/>
          </a:p>
        </p:txBody>
      </p:sp>
      <p:sp>
        <p:nvSpPr>
          <p:cNvPr id="62476" name="Text Box 12"/>
          <p:cNvSpPr txBox="1">
            <a:spLocks noChangeArrowheads="1"/>
          </p:cNvSpPr>
          <p:nvPr/>
        </p:nvSpPr>
        <p:spPr bwMode="auto">
          <a:xfrm>
            <a:off x="2987675" y="3933825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O</a:t>
            </a:r>
            <a:endParaRPr lang="ru-RU" sz="1800"/>
          </a:p>
        </p:txBody>
      </p:sp>
      <p:sp>
        <p:nvSpPr>
          <p:cNvPr id="62477" name="Text Box 13"/>
          <p:cNvSpPr txBox="1">
            <a:spLocks noChangeArrowheads="1"/>
          </p:cNvSpPr>
          <p:nvPr/>
        </p:nvSpPr>
        <p:spPr bwMode="auto">
          <a:xfrm>
            <a:off x="1979613" y="1341438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F</a:t>
            </a:r>
            <a:endParaRPr lang="ru-RU" sz="1800"/>
          </a:p>
        </p:txBody>
      </p:sp>
      <p:sp>
        <p:nvSpPr>
          <p:cNvPr id="62478" name="Text Box 14"/>
          <p:cNvSpPr txBox="1">
            <a:spLocks noChangeArrowheads="1"/>
          </p:cNvSpPr>
          <p:nvPr/>
        </p:nvSpPr>
        <p:spPr bwMode="auto">
          <a:xfrm>
            <a:off x="2411413" y="1844675"/>
            <a:ext cx="3603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b</a:t>
            </a:r>
            <a:endParaRPr lang="ru-RU" sz="1800" i="1"/>
          </a:p>
        </p:txBody>
      </p:sp>
      <p:sp>
        <p:nvSpPr>
          <p:cNvPr id="62479" name="Text Box 15"/>
          <p:cNvSpPr txBox="1">
            <a:spLocks noChangeArrowheads="1"/>
          </p:cNvSpPr>
          <p:nvPr/>
        </p:nvSpPr>
        <p:spPr bwMode="auto">
          <a:xfrm>
            <a:off x="3563938" y="3141663"/>
            <a:ext cx="5032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a</a:t>
            </a:r>
            <a:endParaRPr lang="ru-RU" sz="1800" i="1"/>
          </a:p>
        </p:txBody>
      </p:sp>
      <p:sp>
        <p:nvSpPr>
          <p:cNvPr id="62480" name="Text Box 16"/>
          <p:cNvSpPr txBox="1">
            <a:spLocks noChangeArrowheads="1"/>
          </p:cNvSpPr>
          <p:nvPr/>
        </p:nvSpPr>
        <p:spPr bwMode="auto">
          <a:xfrm>
            <a:off x="684213" y="5516563"/>
            <a:ext cx="3600450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ABCD</a:t>
            </a:r>
            <a:r>
              <a:rPr lang="ru-RU" sz="1800"/>
              <a:t>- прямоугольник, </a:t>
            </a:r>
            <a:r>
              <a:rPr lang="en-US" sz="1800"/>
              <a:t>FB</a:t>
            </a:r>
            <a:r>
              <a:rPr lang="en-US" sz="1800" baseline="-25000">
                <a:latin typeface="Times New Roman" pitchFamily="18" charset="0"/>
                <a:cs typeface="Times New Roman" pitchFamily="18" charset="0"/>
              </a:rPr>
              <a:t>┴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(ABC)</a:t>
            </a:r>
          </a:p>
        </p:txBody>
      </p:sp>
      <p:sp>
        <p:nvSpPr>
          <p:cNvPr id="62481" name="Text Box 17"/>
          <p:cNvSpPr txBox="1">
            <a:spLocks noChangeArrowheads="1"/>
          </p:cNvSpPr>
          <p:nvPr/>
        </p:nvSpPr>
        <p:spPr bwMode="auto">
          <a:xfrm>
            <a:off x="4716463" y="5589588"/>
            <a:ext cx="3600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ABCD</a:t>
            </a:r>
            <a:r>
              <a:rPr lang="ru-RU" sz="1800"/>
              <a:t>- ромб, </a:t>
            </a:r>
            <a:r>
              <a:rPr lang="en-US" sz="1800"/>
              <a:t>FB</a:t>
            </a:r>
            <a:r>
              <a:rPr lang="en-US" sz="1800" baseline="-25000">
                <a:latin typeface="Times New Roman" pitchFamily="18" charset="0"/>
                <a:cs typeface="Times New Roman" pitchFamily="18" charset="0"/>
              </a:rPr>
              <a:t>┴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(ABC)</a:t>
            </a:r>
          </a:p>
        </p:txBody>
      </p:sp>
      <p:grpSp>
        <p:nvGrpSpPr>
          <p:cNvPr id="62482" name="Group 18"/>
          <p:cNvGrpSpPr>
            <a:grpSpLocks/>
          </p:cNvGrpSpPr>
          <p:nvPr/>
        </p:nvGrpSpPr>
        <p:grpSpPr bwMode="auto">
          <a:xfrm>
            <a:off x="2700338" y="3644900"/>
            <a:ext cx="358775" cy="288925"/>
            <a:chOff x="1701" y="2296"/>
            <a:chExt cx="226" cy="182"/>
          </a:xfrm>
        </p:grpSpPr>
        <p:sp>
          <p:nvSpPr>
            <p:cNvPr id="62483" name="Line 19"/>
            <p:cNvSpPr>
              <a:spLocks noChangeShapeType="1"/>
            </p:cNvSpPr>
            <p:nvPr/>
          </p:nvSpPr>
          <p:spPr bwMode="auto">
            <a:xfrm flipH="1">
              <a:off x="1701" y="2296"/>
              <a:ext cx="226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2484" name="Line 20"/>
            <p:cNvSpPr>
              <a:spLocks noChangeShapeType="1"/>
            </p:cNvSpPr>
            <p:nvPr/>
          </p:nvSpPr>
          <p:spPr bwMode="auto">
            <a:xfrm>
              <a:off x="1701" y="2387"/>
              <a:ext cx="136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2485" name="Line 21"/>
          <p:cNvSpPr>
            <a:spLocks noChangeShapeType="1"/>
          </p:cNvSpPr>
          <p:nvPr/>
        </p:nvSpPr>
        <p:spPr bwMode="auto">
          <a:xfrm flipV="1">
            <a:off x="1906588" y="3860800"/>
            <a:ext cx="5329237" cy="2233613"/>
          </a:xfrm>
          <a:prstGeom prst="line">
            <a:avLst/>
          </a:prstGeom>
          <a:noFill/>
          <a:ln w="38100">
            <a:solidFill>
              <a:srgbClr val="9900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86" name="Text Box 22"/>
          <p:cNvSpPr txBox="1">
            <a:spLocks noChangeArrowheads="1"/>
          </p:cNvSpPr>
          <p:nvPr/>
        </p:nvSpPr>
        <p:spPr bwMode="auto">
          <a:xfrm>
            <a:off x="5435600" y="4005263"/>
            <a:ext cx="5032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a</a:t>
            </a:r>
            <a:endParaRPr lang="ru-RU" sz="1800" i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2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624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2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2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500"/>
                                        <p:tgtEl>
                                          <p:spTgt spid="624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2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62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9" grpId="0"/>
      <p:bldP spid="62480" grpId="0"/>
      <p:bldP spid="62480" grpId="1"/>
      <p:bldP spid="62481" grpId="0"/>
      <p:bldP spid="62485" grpId="0" animBg="1"/>
      <p:bldP spid="6248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/>
              <a:t>Перпендикулярны ли прямые </a:t>
            </a:r>
            <a:r>
              <a:rPr lang="ru-RU" sz="3400" i="1"/>
              <a:t>а</a:t>
            </a:r>
            <a:r>
              <a:rPr lang="ru-RU" sz="3400"/>
              <a:t> и </a:t>
            </a:r>
            <a:r>
              <a:rPr lang="ru-RU" sz="3400" i="1"/>
              <a:t>в</a:t>
            </a:r>
            <a:r>
              <a:rPr lang="ru-RU" sz="3400"/>
              <a:t>?</a:t>
            </a:r>
            <a:br>
              <a:rPr lang="ru-RU" sz="3400"/>
            </a:br>
            <a:r>
              <a:rPr lang="ru-RU" sz="3400"/>
              <a:t>Ответ обоснуйте.</a:t>
            </a:r>
          </a:p>
        </p:txBody>
      </p:sp>
      <p:sp>
        <p:nvSpPr>
          <p:cNvPr id="63491" name="AutoShape 3"/>
          <p:cNvSpPr>
            <a:spLocks noChangeArrowheads="1"/>
          </p:cNvSpPr>
          <p:nvPr/>
        </p:nvSpPr>
        <p:spPr bwMode="auto">
          <a:xfrm>
            <a:off x="1692275" y="1989138"/>
            <a:ext cx="2879725" cy="1511300"/>
          </a:xfrm>
          <a:prstGeom prst="rtTriangl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3492" name="Line 4"/>
          <p:cNvSpPr>
            <a:spLocks noChangeShapeType="1"/>
          </p:cNvSpPr>
          <p:nvPr/>
        </p:nvSpPr>
        <p:spPr bwMode="auto">
          <a:xfrm>
            <a:off x="1692275" y="3500438"/>
            <a:ext cx="1943100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3493" name="Line 5"/>
          <p:cNvSpPr>
            <a:spLocks noChangeShapeType="1"/>
          </p:cNvSpPr>
          <p:nvPr/>
        </p:nvSpPr>
        <p:spPr bwMode="auto">
          <a:xfrm flipV="1">
            <a:off x="3059113" y="2924175"/>
            <a:ext cx="2233612" cy="1800225"/>
          </a:xfrm>
          <a:prstGeom prst="line">
            <a:avLst/>
          </a:prstGeom>
          <a:noFill/>
          <a:ln w="38100">
            <a:solidFill>
              <a:srgbClr val="9900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3494" name="Line 6"/>
          <p:cNvSpPr>
            <a:spLocks noChangeShapeType="1"/>
          </p:cNvSpPr>
          <p:nvPr/>
        </p:nvSpPr>
        <p:spPr bwMode="auto">
          <a:xfrm>
            <a:off x="1692275" y="1989138"/>
            <a:ext cx="2879725" cy="1511300"/>
          </a:xfrm>
          <a:prstGeom prst="line">
            <a:avLst/>
          </a:prstGeom>
          <a:noFill/>
          <a:ln w="38100">
            <a:solidFill>
              <a:srgbClr val="9900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3495" name="Text Box 7"/>
          <p:cNvSpPr txBox="1">
            <a:spLocks noChangeArrowheads="1"/>
          </p:cNvSpPr>
          <p:nvPr/>
        </p:nvSpPr>
        <p:spPr bwMode="auto">
          <a:xfrm>
            <a:off x="1258888" y="3316288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B</a:t>
            </a:r>
            <a:endParaRPr lang="ru-RU" sz="1800"/>
          </a:p>
        </p:txBody>
      </p:sp>
      <p:sp>
        <p:nvSpPr>
          <p:cNvPr id="63496" name="Text Box 8"/>
          <p:cNvSpPr txBox="1">
            <a:spLocks noChangeArrowheads="1"/>
          </p:cNvSpPr>
          <p:nvPr/>
        </p:nvSpPr>
        <p:spPr bwMode="auto">
          <a:xfrm>
            <a:off x="3635375" y="4365625"/>
            <a:ext cx="360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A</a:t>
            </a:r>
            <a:endParaRPr lang="ru-RU" sz="1800"/>
          </a:p>
        </p:txBody>
      </p:sp>
      <p:sp>
        <p:nvSpPr>
          <p:cNvPr id="63497" name="Text Box 9"/>
          <p:cNvSpPr txBox="1">
            <a:spLocks noChangeArrowheads="1"/>
          </p:cNvSpPr>
          <p:nvPr/>
        </p:nvSpPr>
        <p:spPr bwMode="auto">
          <a:xfrm>
            <a:off x="4572000" y="3500438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C</a:t>
            </a:r>
            <a:endParaRPr lang="ru-RU" sz="1800"/>
          </a:p>
        </p:txBody>
      </p:sp>
      <p:sp>
        <p:nvSpPr>
          <p:cNvPr id="63498" name="Text Box 10"/>
          <p:cNvSpPr txBox="1">
            <a:spLocks noChangeArrowheads="1"/>
          </p:cNvSpPr>
          <p:nvPr/>
        </p:nvSpPr>
        <p:spPr bwMode="auto">
          <a:xfrm>
            <a:off x="1476375" y="1628775"/>
            <a:ext cx="504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D</a:t>
            </a:r>
            <a:endParaRPr lang="ru-RU" sz="1800"/>
          </a:p>
        </p:txBody>
      </p:sp>
      <p:sp>
        <p:nvSpPr>
          <p:cNvPr id="63499" name="Text Box 11"/>
          <p:cNvSpPr txBox="1">
            <a:spLocks noChangeArrowheads="1"/>
          </p:cNvSpPr>
          <p:nvPr/>
        </p:nvSpPr>
        <p:spPr bwMode="auto">
          <a:xfrm>
            <a:off x="3132138" y="4652963"/>
            <a:ext cx="3587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a</a:t>
            </a:r>
            <a:endParaRPr lang="ru-RU" sz="1800" i="1"/>
          </a:p>
        </p:txBody>
      </p:sp>
      <p:sp>
        <p:nvSpPr>
          <p:cNvPr id="63500" name="Text Box 12"/>
          <p:cNvSpPr txBox="1">
            <a:spLocks noChangeArrowheads="1"/>
          </p:cNvSpPr>
          <p:nvPr/>
        </p:nvSpPr>
        <p:spPr bwMode="auto">
          <a:xfrm>
            <a:off x="2484438" y="2060575"/>
            <a:ext cx="5032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b</a:t>
            </a:r>
            <a:endParaRPr lang="ru-RU" sz="1800" i="1"/>
          </a:p>
        </p:txBody>
      </p:sp>
      <p:sp>
        <p:nvSpPr>
          <p:cNvPr id="63501" name="Text Box 13"/>
          <p:cNvSpPr txBox="1">
            <a:spLocks noChangeArrowheads="1"/>
          </p:cNvSpPr>
          <p:nvPr/>
        </p:nvSpPr>
        <p:spPr bwMode="auto">
          <a:xfrm>
            <a:off x="5867400" y="1989138"/>
            <a:ext cx="2233613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BD</a:t>
            </a:r>
            <a:r>
              <a:rPr lang="en-US" baseline="-25000">
                <a:cs typeface="Times New Roman" pitchFamily="18" charset="0"/>
              </a:rPr>
              <a:t>┴ </a:t>
            </a:r>
            <a:r>
              <a:rPr lang="en-US">
                <a:cs typeface="Times New Roman" pitchFamily="18" charset="0"/>
              </a:rPr>
              <a:t>(ABC),</a:t>
            </a:r>
          </a:p>
          <a:p>
            <a:pPr>
              <a:spcBef>
                <a:spcPct val="50000"/>
              </a:spcBef>
            </a:pPr>
            <a:r>
              <a:rPr lang="en-US">
                <a:cs typeface="Times New Roman" pitchFamily="18" charset="0"/>
              </a:rPr>
              <a:t>∟ABC=40˚,</a:t>
            </a:r>
          </a:p>
          <a:p>
            <a:pPr>
              <a:spcBef>
                <a:spcPct val="50000"/>
              </a:spcBef>
            </a:pPr>
            <a:r>
              <a:rPr lang="en-US">
                <a:cs typeface="Times New Roman" pitchFamily="18" charset="0"/>
              </a:rPr>
              <a:t>∟BAC=50˚</a:t>
            </a:r>
          </a:p>
          <a:p>
            <a:pPr>
              <a:spcBef>
                <a:spcPct val="50000"/>
              </a:spcBef>
            </a:pPr>
            <a:endParaRPr lang="en-US">
              <a:cs typeface="Times New Roman" pitchFamily="18" charset="0"/>
            </a:endParaRPr>
          </a:p>
        </p:txBody>
      </p:sp>
      <p:sp>
        <p:nvSpPr>
          <p:cNvPr id="63502" name="Line 14"/>
          <p:cNvSpPr>
            <a:spLocks noChangeShapeType="1"/>
          </p:cNvSpPr>
          <p:nvPr/>
        </p:nvSpPr>
        <p:spPr bwMode="auto">
          <a:xfrm>
            <a:off x="8316913" y="3860800"/>
            <a:ext cx="0" cy="1081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3503" name="Line 15"/>
          <p:cNvSpPr>
            <a:spLocks noChangeShapeType="1"/>
          </p:cNvSpPr>
          <p:nvPr/>
        </p:nvSpPr>
        <p:spPr bwMode="auto">
          <a:xfrm flipH="1">
            <a:off x="6156325" y="4941888"/>
            <a:ext cx="2160588" cy="13668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3504" name="Line 16"/>
          <p:cNvSpPr>
            <a:spLocks noChangeShapeType="1"/>
          </p:cNvSpPr>
          <p:nvPr/>
        </p:nvSpPr>
        <p:spPr bwMode="auto">
          <a:xfrm>
            <a:off x="6156325" y="6308725"/>
            <a:ext cx="1223963" cy="0"/>
          </a:xfrm>
          <a:prstGeom prst="line">
            <a:avLst/>
          </a:prstGeom>
          <a:noFill/>
          <a:ln w="38100">
            <a:solidFill>
              <a:srgbClr val="9900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3505" name="Line 17"/>
          <p:cNvSpPr>
            <a:spLocks noChangeShapeType="1"/>
          </p:cNvSpPr>
          <p:nvPr/>
        </p:nvSpPr>
        <p:spPr bwMode="auto">
          <a:xfrm flipV="1">
            <a:off x="7380288" y="4941888"/>
            <a:ext cx="936625" cy="13668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3506" name="Line 18"/>
          <p:cNvSpPr>
            <a:spLocks noChangeShapeType="1"/>
          </p:cNvSpPr>
          <p:nvPr/>
        </p:nvSpPr>
        <p:spPr bwMode="auto">
          <a:xfrm flipV="1">
            <a:off x="7380288" y="3860800"/>
            <a:ext cx="936625" cy="2447925"/>
          </a:xfrm>
          <a:prstGeom prst="line">
            <a:avLst/>
          </a:prstGeom>
          <a:noFill/>
          <a:ln w="38100">
            <a:solidFill>
              <a:srgbClr val="9900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3507" name="Text Box 19"/>
          <p:cNvSpPr txBox="1">
            <a:spLocks noChangeArrowheads="1"/>
          </p:cNvSpPr>
          <p:nvPr/>
        </p:nvSpPr>
        <p:spPr bwMode="auto">
          <a:xfrm>
            <a:off x="5724525" y="6092825"/>
            <a:ext cx="360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A</a:t>
            </a:r>
            <a:endParaRPr lang="ru-RU" sz="1800"/>
          </a:p>
        </p:txBody>
      </p:sp>
      <p:sp>
        <p:nvSpPr>
          <p:cNvPr id="63508" name="Text Box 20"/>
          <p:cNvSpPr txBox="1">
            <a:spLocks noChangeArrowheads="1"/>
          </p:cNvSpPr>
          <p:nvPr/>
        </p:nvSpPr>
        <p:spPr bwMode="auto">
          <a:xfrm>
            <a:off x="7524750" y="6237288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C</a:t>
            </a:r>
            <a:endParaRPr lang="ru-RU" sz="1800"/>
          </a:p>
        </p:txBody>
      </p:sp>
      <p:sp>
        <p:nvSpPr>
          <p:cNvPr id="63509" name="Text Box 21"/>
          <p:cNvSpPr txBox="1">
            <a:spLocks noChangeArrowheads="1"/>
          </p:cNvSpPr>
          <p:nvPr/>
        </p:nvSpPr>
        <p:spPr bwMode="auto">
          <a:xfrm>
            <a:off x="8459788" y="4797425"/>
            <a:ext cx="3603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B</a:t>
            </a:r>
            <a:endParaRPr lang="ru-RU" sz="1800"/>
          </a:p>
        </p:txBody>
      </p:sp>
      <p:sp>
        <p:nvSpPr>
          <p:cNvPr id="63510" name="Text Box 22"/>
          <p:cNvSpPr txBox="1">
            <a:spLocks noChangeArrowheads="1"/>
          </p:cNvSpPr>
          <p:nvPr/>
        </p:nvSpPr>
        <p:spPr bwMode="auto">
          <a:xfrm>
            <a:off x="8101013" y="3500438"/>
            <a:ext cx="5032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D</a:t>
            </a:r>
            <a:endParaRPr lang="ru-RU" sz="1800"/>
          </a:p>
        </p:txBody>
      </p:sp>
      <p:sp>
        <p:nvSpPr>
          <p:cNvPr id="63511" name="Text Box 23"/>
          <p:cNvSpPr txBox="1">
            <a:spLocks noChangeArrowheads="1"/>
          </p:cNvSpPr>
          <p:nvPr/>
        </p:nvSpPr>
        <p:spPr bwMode="auto">
          <a:xfrm>
            <a:off x="7667625" y="4437063"/>
            <a:ext cx="4333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b</a:t>
            </a:r>
            <a:endParaRPr lang="ru-RU" sz="1800" i="1"/>
          </a:p>
        </p:txBody>
      </p:sp>
      <p:sp>
        <p:nvSpPr>
          <p:cNvPr id="63512" name="Text Box 24"/>
          <p:cNvSpPr txBox="1">
            <a:spLocks noChangeArrowheads="1"/>
          </p:cNvSpPr>
          <p:nvPr/>
        </p:nvSpPr>
        <p:spPr bwMode="auto">
          <a:xfrm>
            <a:off x="6443663" y="6381750"/>
            <a:ext cx="6492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a</a:t>
            </a:r>
            <a:endParaRPr lang="ru-RU" sz="1800" i="1"/>
          </a:p>
        </p:txBody>
      </p:sp>
      <p:sp>
        <p:nvSpPr>
          <p:cNvPr id="63513" name="Text Box 25"/>
          <p:cNvSpPr txBox="1">
            <a:spLocks noChangeArrowheads="1"/>
          </p:cNvSpPr>
          <p:nvPr/>
        </p:nvSpPr>
        <p:spPr bwMode="auto">
          <a:xfrm>
            <a:off x="3779838" y="5089525"/>
            <a:ext cx="216058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BD</a:t>
            </a:r>
            <a:r>
              <a:rPr lang="en-US" baseline="-25000">
                <a:cs typeface="Times New Roman" pitchFamily="18" charset="0"/>
              </a:rPr>
              <a:t>┴ </a:t>
            </a:r>
            <a:r>
              <a:rPr lang="en-US">
                <a:cs typeface="Times New Roman" pitchFamily="18" charset="0"/>
              </a:rPr>
              <a:t>(ABC),</a:t>
            </a:r>
          </a:p>
          <a:p>
            <a:pPr>
              <a:spcBef>
                <a:spcPct val="50000"/>
              </a:spcBef>
            </a:pPr>
            <a:r>
              <a:rPr lang="en-US">
                <a:cs typeface="Times New Roman" pitchFamily="18" charset="0"/>
              </a:rPr>
              <a:t>∟ABC=10˚,</a:t>
            </a:r>
          </a:p>
          <a:p>
            <a:pPr>
              <a:spcBef>
                <a:spcPct val="50000"/>
              </a:spcBef>
            </a:pPr>
            <a:r>
              <a:rPr lang="en-US">
                <a:cs typeface="Times New Roman" pitchFamily="18" charset="0"/>
              </a:rPr>
              <a:t>∟BAC=70˚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3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3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3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3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3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3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3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3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3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63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3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3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502" grpId="0" animBg="1"/>
      <p:bldP spid="63503" grpId="0" animBg="1"/>
      <p:bldP spid="63504" grpId="0" animBg="1"/>
      <p:bldP spid="63505" grpId="0" animBg="1"/>
      <p:bldP spid="63506" grpId="0" animBg="1"/>
      <p:bldP spid="63507" grpId="0"/>
      <p:bldP spid="63508" grpId="0"/>
      <p:bldP spid="63509" grpId="0"/>
      <p:bldP spid="63510" grpId="0"/>
      <p:bldP spid="63511" grpId="0"/>
      <p:bldP spid="63512" grpId="0"/>
      <p:bldP spid="635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/>
              <a:t>Угол между прямой и плоскостью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708400" y="2924175"/>
            <a:ext cx="489585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>
                <a:effectLst>
                  <a:outerShdw blurRad="38100" dist="38100" dir="2700000" algn="tl">
                    <a:srgbClr val="C0C0C0"/>
                  </a:outerShdw>
                </a:effectLst>
                <a:latin typeface="Bodoni MT Condensed" pitchFamily="18" charset="0"/>
              </a:rPr>
              <a:t>Геометрия полна приключений, потому, что за каждой задачей скрывается приключение мысли. Решить задачу – это значит пережить приключение.</a:t>
            </a:r>
          </a:p>
          <a:p>
            <a:pPr algn="r"/>
            <a:r>
              <a:rPr lang="ru-RU" sz="2400">
                <a:effectLst>
                  <a:outerShdw blurRad="38100" dist="38100" dir="2700000" algn="tl">
                    <a:srgbClr val="C0C0C0"/>
                  </a:outerShdw>
                </a:effectLst>
                <a:latin typeface="Bodoni MT Condensed" pitchFamily="18" charset="0"/>
              </a:rPr>
              <a:t>В. Произволов.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Должны узнать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i="1"/>
              <a:t>- Что называется углом между прямой и плоскостью?</a:t>
            </a:r>
          </a:p>
          <a:p>
            <a:pPr>
              <a:buFont typeface="Wingdings" pitchFamily="2" charset="2"/>
              <a:buChar char="v"/>
            </a:pPr>
            <a:r>
              <a:rPr lang="ru-RU" i="1"/>
              <a:t>-  Как построить угол между прямой и плоскостью?</a:t>
            </a:r>
          </a:p>
          <a:p>
            <a:pPr>
              <a:buFont typeface="Wingdings" pitchFamily="2" charset="2"/>
              <a:buChar char="v"/>
            </a:pPr>
            <a:r>
              <a:rPr lang="ru-RU" i="1"/>
              <a:t>- В каких задачах может потребоваться угол между прямой и плоскостью?</a:t>
            </a:r>
          </a:p>
          <a:p>
            <a:pPr>
              <a:buFont typeface="Wingdings" pitchFamily="2" charset="2"/>
              <a:buChar char="v"/>
            </a:pPr>
            <a:r>
              <a:rPr lang="ru-RU" i="1"/>
              <a:t>- Как обозначить этот угол ?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indent="-28575">
              <a:buFont typeface="Wingdings" pitchFamily="2" charset="2"/>
              <a:buNone/>
            </a:pPr>
            <a:r>
              <a:rPr lang="ru-RU" i="1"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Дороги не те знания, которые отлагаются в мозгу, как жир, дороги те, которые превращаются в умственные мышцы.</a:t>
            </a:r>
          </a:p>
          <a:p>
            <a:pPr indent="-28575">
              <a:buFont typeface="Wingdings" pitchFamily="2" charset="2"/>
              <a:buNone/>
            </a:pPr>
            <a:endParaRPr lang="ru-RU" i="1"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  <a:p>
            <a:pPr indent="-28575" algn="r">
              <a:buFont typeface="Wingdings" pitchFamily="2" charset="2"/>
              <a:buNone/>
            </a:pPr>
            <a:r>
              <a:rPr lang="ru-RU" i="1"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Герберт Спенсер (1820-1903) английский философ и социолог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76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5" name="AutoShape 5"/>
          <p:cNvSpPr>
            <a:spLocks noChangeArrowheads="1"/>
          </p:cNvSpPr>
          <p:nvPr/>
        </p:nvSpPr>
        <p:spPr bwMode="auto">
          <a:xfrm>
            <a:off x="2339975" y="3644900"/>
            <a:ext cx="5688013" cy="2016125"/>
          </a:xfrm>
          <a:prstGeom prst="parallelogram">
            <a:avLst>
              <a:gd name="adj" fmla="val 7053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098" name="AutoShape 18"/>
          <p:cNvSpPr>
            <a:spLocks noChangeArrowheads="1"/>
          </p:cNvSpPr>
          <p:nvPr/>
        </p:nvSpPr>
        <p:spPr bwMode="auto">
          <a:xfrm>
            <a:off x="3779838" y="2276475"/>
            <a:ext cx="1728787" cy="576263"/>
          </a:xfrm>
          <a:prstGeom prst="pentagon">
            <a:avLst/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086" name="AutoShape 6"/>
          <p:cNvSpPr>
            <a:spLocks noChangeArrowheads="1"/>
          </p:cNvSpPr>
          <p:nvPr/>
        </p:nvSpPr>
        <p:spPr bwMode="auto">
          <a:xfrm>
            <a:off x="5508625" y="1989138"/>
            <a:ext cx="71438" cy="71437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087" name="Text Box 7"/>
          <p:cNvSpPr txBox="1">
            <a:spLocks noChangeArrowheads="1"/>
          </p:cNvSpPr>
          <p:nvPr/>
        </p:nvSpPr>
        <p:spPr bwMode="auto">
          <a:xfrm>
            <a:off x="5580063" y="1628775"/>
            <a:ext cx="288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/>
              <a:t>А</a:t>
            </a:r>
          </a:p>
        </p:txBody>
      </p:sp>
      <p:sp>
        <p:nvSpPr>
          <p:cNvPr id="46088" name="Line 8"/>
          <p:cNvSpPr>
            <a:spLocks noChangeShapeType="1"/>
          </p:cNvSpPr>
          <p:nvPr/>
        </p:nvSpPr>
        <p:spPr bwMode="auto">
          <a:xfrm>
            <a:off x="5580063" y="1989138"/>
            <a:ext cx="0" cy="2519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6089" name="AutoShape 9"/>
          <p:cNvSpPr>
            <a:spLocks noChangeArrowheads="1"/>
          </p:cNvSpPr>
          <p:nvPr/>
        </p:nvSpPr>
        <p:spPr bwMode="auto">
          <a:xfrm>
            <a:off x="5508625" y="4437063"/>
            <a:ext cx="142875" cy="142875"/>
          </a:xfrm>
          <a:prstGeom prst="flowChartConnector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090" name="Text Box 10"/>
          <p:cNvSpPr txBox="1">
            <a:spLocks noChangeArrowheads="1"/>
          </p:cNvSpPr>
          <p:nvPr/>
        </p:nvSpPr>
        <p:spPr bwMode="auto">
          <a:xfrm>
            <a:off x="5724525" y="4221163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/>
              <a:t>А</a:t>
            </a:r>
            <a:r>
              <a:rPr lang="ru-RU" sz="1800" baseline="-25000"/>
              <a:t>1</a:t>
            </a:r>
            <a:endParaRPr lang="ru-RU" sz="1800"/>
          </a:p>
        </p:txBody>
      </p:sp>
      <p:sp>
        <p:nvSpPr>
          <p:cNvPr id="46091" name="Text Box 11"/>
          <p:cNvSpPr txBox="1">
            <a:spLocks noChangeArrowheads="1"/>
          </p:cNvSpPr>
          <p:nvPr/>
        </p:nvSpPr>
        <p:spPr bwMode="auto">
          <a:xfrm>
            <a:off x="468313" y="260350"/>
            <a:ext cx="8064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b="1"/>
              <a:t>Как называется основание перпендикуляра, опущенного из т.А на плоскость </a:t>
            </a:r>
            <a:r>
              <a:rPr lang="ru-RU" sz="1800" b="1">
                <a:sym typeface="Symbol" pitchFamily="18" charset="2"/>
              </a:rPr>
              <a:t></a:t>
            </a:r>
            <a:r>
              <a:rPr lang="ru-RU" sz="1800" b="1"/>
              <a:t>?</a:t>
            </a:r>
            <a:r>
              <a:rPr lang="ru-RU" sz="1800"/>
              <a:t> </a:t>
            </a:r>
          </a:p>
        </p:txBody>
      </p:sp>
      <p:sp>
        <p:nvSpPr>
          <p:cNvPr id="46092" name="Text Box 12"/>
          <p:cNvSpPr txBox="1">
            <a:spLocks noChangeArrowheads="1"/>
          </p:cNvSpPr>
          <p:nvPr/>
        </p:nvSpPr>
        <p:spPr bwMode="auto">
          <a:xfrm>
            <a:off x="3492500" y="620713"/>
            <a:ext cx="4105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b="1" i="1">
                <a:solidFill>
                  <a:schemeClr val="folHlink"/>
                </a:solidFill>
              </a:rPr>
              <a:t>Ортогональная проекция</a:t>
            </a:r>
            <a:r>
              <a:rPr lang="ru-RU" sz="1800"/>
              <a:t> </a:t>
            </a:r>
          </a:p>
        </p:txBody>
      </p:sp>
      <p:sp>
        <p:nvSpPr>
          <p:cNvPr id="46093" name="Text Box 13"/>
          <p:cNvSpPr txBox="1">
            <a:spLocks noChangeArrowheads="1"/>
          </p:cNvSpPr>
          <p:nvPr/>
        </p:nvSpPr>
        <p:spPr bwMode="auto">
          <a:xfrm>
            <a:off x="395288" y="836613"/>
            <a:ext cx="80549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800" b="1"/>
              <a:t>При изучении стереометрии важное значение </a:t>
            </a:r>
          </a:p>
          <a:p>
            <a:r>
              <a:rPr lang="ru-RU" sz="1800" b="1"/>
              <a:t>имеет изображение пространственных фигур на чертеже.</a:t>
            </a:r>
            <a:r>
              <a:rPr lang="ru-RU" sz="1800"/>
              <a:t> </a:t>
            </a:r>
          </a:p>
        </p:txBody>
      </p:sp>
      <p:sp>
        <p:nvSpPr>
          <p:cNvPr id="46094" name="Text Box 14"/>
          <p:cNvSpPr txBox="1">
            <a:spLocks noChangeArrowheads="1"/>
          </p:cNvSpPr>
          <p:nvPr/>
        </p:nvSpPr>
        <p:spPr bwMode="auto">
          <a:xfrm>
            <a:off x="323850" y="1989138"/>
            <a:ext cx="3024188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b="1"/>
              <a:t>Фигура </a:t>
            </a:r>
            <a:r>
              <a:rPr lang="en-US" sz="1800" b="1"/>
              <a:t>F</a:t>
            </a:r>
            <a:r>
              <a:rPr lang="ru-RU" sz="1800" b="1"/>
              <a:t>1 –проекция фигуры </a:t>
            </a:r>
            <a:r>
              <a:rPr lang="en-US" sz="1800" b="1"/>
              <a:t>F</a:t>
            </a:r>
            <a:r>
              <a:rPr lang="ru-RU" sz="1800" b="1"/>
              <a:t> ,если она состоит из всех проекций точек фигуры </a:t>
            </a:r>
            <a:r>
              <a:rPr lang="en-US" sz="1800" b="1"/>
              <a:t>F</a:t>
            </a:r>
            <a:r>
              <a:rPr lang="ru-RU" sz="1800" b="1"/>
              <a:t>.</a:t>
            </a:r>
          </a:p>
        </p:txBody>
      </p:sp>
      <p:sp>
        <p:nvSpPr>
          <p:cNvPr id="46095" name="AutoShape 15"/>
          <p:cNvSpPr>
            <a:spLocks noChangeArrowheads="1"/>
          </p:cNvSpPr>
          <p:nvPr/>
        </p:nvSpPr>
        <p:spPr bwMode="auto">
          <a:xfrm>
            <a:off x="3779838" y="2276475"/>
            <a:ext cx="1728787" cy="576263"/>
          </a:xfrm>
          <a:prstGeom prst="pentagon">
            <a:avLst/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097" name="Text Box 17"/>
          <p:cNvSpPr txBox="1">
            <a:spLocks noChangeArrowheads="1"/>
          </p:cNvSpPr>
          <p:nvPr/>
        </p:nvSpPr>
        <p:spPr bwMode="auto">
          <a:xfrm>
            <a:off x="3995738" y="2349500"/>
            <a:ext cx="5032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F</a:t>
            </a:r>
            <a:endParaRPr lang="ru-RU" sz="1800"/>
          </a:p>
        </p:txBody>
      </p:sp>
      <p:sp>
        <p:nvSpPr>
          <p:cNvPr id="46099" name="Text Box 19"/>
          <p:cNvSpPr txBox="1">
            <a:spLocks noChangeArrowheads="1"/>
          </p:cNvSpPr>
          <p:nvPr/>
        </p:nvSpPr>
        <p:spPr bwMode="auto">
          <a:xfrm>
            <a:off x="4067175" y="4652963"/>
            <a:ext cx="4333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F</a:t>
            </a:r>
            <a:r>
              <a:rPr lang="en-US" sz="1800" baseline="-25000"/>
              <a:t>1</a:t>
            </a:r>
            <a:endParaRPr lang="ru-RU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6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6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46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46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6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460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460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68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6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6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62" dur="2000" fill="hold"/>
                                        <p:tgtEl>
                                          <p:spTgt spid="46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68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46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5" grpId="0" animBg="1"/>
      <p:bldP spid="46098" grpId="0" animBg="1"/>
      <p:bldP spid="46098" grpId="1" animBg="1"/>
      <p:bldP spid="46098" grpId="2" animBg="1"/>
      <p:bldP spid="46086" grpId="0" animBg="1"/>
      <p:bldP spid="46087" grpId="0"/>
      <p:bldP spid="46088" grpId="0" animBg="1"/>
      <p:bldP spid="46089" grpId="0" animBg="1"/>
      <p:bldP spid="46090" grpId="0"/>
      <p:bldP spid="46092" grpId="0"/>
      <p:bldP spid="46093" grpId="0"/>
      <p:bldP spid="46094" grpId="0"/>
      <p:bldP spid="46095" grpId="0" animBg="1"/>
      <p:bldP spid="46097" grpId="0"/>
      <p:bldP spid="4609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AutoShape 4"/>
          <p:cNvSpPr>
            <a:spLocks noChangeArrowheads="1"/>
          </p:cNvSpPr>
          <p:nvPr/>
        </p:nvSpPr>
        <p:spPr bwMode="auto">
          <a:xfrm>
            <a:off x="5364163" y="3789363"/>
            <a:ext cx="3384550" cy="1223962"/>
          </a:xfrm>
          <a:prstGeom prst="parallelogram">
            <a:avLst>
              <a:gd name="adj" fmla="val 6913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33" name="AutoShape 5"/>
          <p:cNvSpPr>
            <a:spLocks noChangeArrowheads="1"/>
          </p:cNvSpPr>
          <p:nvPr/>
        </p:nvSpPr>
        <p:spPr bwMode="auto">
          <a:xfrm>
            <a:off x="611188" y="3716338"/>
            <a:ext cx="3384550" cy="1223962"/>
          </a:xfrm>
          <a:prstGeom prst="parallelogram">
            <a:avLst>
              <a:gd name="adj" fmla="val 6913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34" name="Line 6"/>
          <p:cNvSpPr>
            <a:spLocks noChangeShapeType="1"/>
          </p:cNvSpPr>
          <p:nvPr/>
        </p:nvSpPr>
        <p:spPr bwMode="auto">
          <a:xfrm flipV="1">
            <a:off x="1331913" y="2276475"/>
            <a:ext cx="2303462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2916238" y="1916113"/>
            <a:ext cx="5762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a</a:t>
            </a:r>
            <a:endParaRPr lang="ru-RU" sz="1800"/>
          </a:p>
        </p:txBody>
      </p:sp>
      <p:sp>
        <p:nvSpPr>
          <p:cNvPr id="48136" name="Line 8"/>
          <p:cNvSpPr>
            <a:spLocks noChangeShapeType="1"/>
          </p:cNvSpPr>
          <p:nvPr/>
        </p:nvSpPr>
        <p:spPr bwMode="auto">
          <a:xfrm flipV="1">
            <a:off x="1331913" y="2276475"/>
            <a:ext cx="2303462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8137" name="Line 9"/>
          <p:cNvSpPr>
            <a:spLocks noChangeShapeType="1"/>
          </p:cNvSpPr>
          <p:nvPr/>
        </p:nvSpPr>
        <p:spPr bwMode="auto">
          <a:xfrm>
            <a:off x="7235825" y="1773238"/>
            <a:ext cx="0" cy="158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8138" name="Text Box 10"/>
          <p:cNvSpPr txBox="1">
            <a:spLocks noChangeArrowheads="1"/>
          </p:cNvSpPr>
          <p:nvPr/>
        </p:nvSpPr>
        <p:spPr bwMode="auto">
          <a:xfrm>
            <a:off x="7308850" y="1773238"/>
            <a:ext cx="5762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a</a:t>
            </a:r>
            <a:endParaRPr lang="ru-RU" sz="1800"/>
          </a:p>
        </p:txBody>
      </p:sp>
      <p:sp>
        <p:nvSpPr>
          <p:cNvPr id="48139" name="Text Box 11"/>
          <p:cNvSpPr txBox="1">
            <a:spLocks noChangeArrowheads="1"/>
          </p:cNvSpPr>
          <p:nvPr/>
        </p:nvSpPr>
        <p:spPr bwMode="auto">
          <a:xfrm>
            <a:off x="971550" y="476250"/>
            <a:ext cx="77771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folHlink"/>
                </a:solidFill>
              </a:rPr>
              <a:t>Что является проекцией прямой </a:t>
            </a:r>
            <a:r>
              <a:rPr lang="ru-RU" b="1" i="1">
                <a:solidFill>
                  <a:schemeClr val="folHlink"/>
                </a:solidFill>
              </a:rPr>
              <a:t>а </a:t>
            </a:r>
            <a:r>
              <a:rPr lang="ru-RU" b="1">
                <a:solidFill>
                  <a:schemeClr val="folHlink"/>
                </a:solidFill>
              </a:rPr>
              <a:t>на плоскость </a:t>
            </a:r>
            <a:r>
              <a:rPr lang="ru-RU" b="1" i="1">
                <a:solidFill>
                  <a:schemeClr val="folHlink"/>
                </a:solidFill>
                <a:sym typeface="Symbol" pitchFamily="18" charset="2"/>
              </a:rPr>
              <a:t></a:t>
            </a:r>
            <a:r>
              <a:rPr lang="ru-RU" b="1">
                <a:solidFill>
                  <a:schemeClr val="folHlink"/>
                </a:solidFill>
              </a:rPr>
              <a:t>?</a:t>
            </a:r>
            <a:r>
              <a:rPr lang="ru-RU" sz="1800"/>
              <a:t> </a:t>
            </a:r>
          </a:p>
        </p:txBody>
      </p:sp>
      <p:sp>
        <p:nvSpPr>
          <p:cNvPr id="48140" name="Text Box 12"/>
          <p:cNvSpPr txBox="1">
            <a:spLocks noChangeArrowheads="1"/>
          </p:cNvSpPr>
          <p:nvPr/>
        </p:nvSpPr>
        <p:spPr bwMode="auto">
          <a:xfrm>
            <a:off x="900113" y="4581525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i="1">
                <a:sym typeface="Symbol" pitchFamily="18" charset="2"/>
              </a:rPr>
              <a:t></a:t>
            </a:r>
          </a:p>
        </p:txBody>
      </p:sp>
      <p:sp>
        <p:nvSpPr>
          <p:cNvPr id="48141" name="Text Box 13"/>
          <p:cNvSpPr txBox="1">
            <a:spLocks noChangeArrowheads="1"/>
          </p:cNvSpPr>
          <p:nvPr/>
        </p:nvSpPr>
        <p:spPr bwMode="auto">
          <a:xfrm>
            <a:off x="5724525" y="4581525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i="1">
                <a:sym typeface="Symbol" pitchFamily="18" charset="2"/>
              </a:rPr>
              <a:t></a:t>
            </a:r>
          </a:p>
        </p:txBody>
      </p:sp>
      <p:sp>
        <p:nvSpPr>
          <p:cNvPr id="48142" name="Line 14"/>
          <p:cNvSpPr>
            <a:spLocks noChangeShapeType="1"/>
          </p:cNvSpPr>
          <p:nvPr/>
        </p:nvSpPr>
        <p:spPr bwMode="auto">
          <a:xfrm>
            <a:off x="7235825" y="3357563"/>
            <a:ext cx="0" cy="935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8143" name="AutoShape 15"/>
          <p:cNvSpPr>
            <a:spLocks noChangeArrowheads="1"/>
          </p:cNvSpPr>
          <p:nvPr/>
        </p:nvSpPr>
        <p:spPr bwMode="auto">
          <a:xfrm>
            <a:off x="7164388" y="4292600"/>
            <a:ext cx="73025" cy="73025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8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8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7.40741E-7 L -1.38889E-6 0.220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8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8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48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8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8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2" grpId="0" animBg="1"/>
      <p:bldP spid="48134" grpId="0" animBg="1"/>
      <p:bldP spid="48135" grpId="0"/>
      <p:bldP spid="48136" grpId="0" animBg="1"/>
      <p:bldP spid="48136" grpId="1" animBg="1"/>
      <p:bldP spid="48137" grpId="0" animBg="1"/>
      <p:bldP spid="48138" grpId="0"/>
      <p:bldP spid="48139" grpId="0"/>
      <p:bldP spid="48141" grpId="0"/>
      <p:bldP spid="48142" grpId="0" animBg="1"/>
      <p:bldP spid="48143" grpId="0" animBg="1"/>
    </p:bldLst>
  </p:timing>
</p:sld>
</file>

<file path=ppt/theme/theme1.xml><?xml version="1.0" encoding="utf-8"?>
<a:theme xmlns:a="http://schemas.openxmlformats.org/drawingml/2006/main" name="Профиль">
  <a:themeElements>
    <a:clrScheme name="Профиль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Профиль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рофиль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филь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</Template>
  <TotalTime>581</TotalTime>
  <Words>775</Words>
  <Application>Microsoft Office PowerPoint</Application>
  <PresentationFormat>Экран (4:3)</PresentationFormat>
  <Paragraphs>223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Профиль</vt:lpstr>
      <vt:lpstr>«Угол между прямой и плоскостью»</vt:lpstr>
      <vt:lpstr>Перпендикулярны ли прямые а и в? Ответ обоснуйте.</vt:lpstr>
      <vt:lpstr>Перпендикулярны ли прямые а и в? Ответ обоснуйте.</vt:lpstr>
      <vt:lpstr>Перпендикулярны ли прямые а и в? Ответ обоснуйте.</vt:lpstr>
      <vt:lpstr>Угол между прямой и плоскостью</vt:lpstr>
      <vt:lpstr>Должны узнать</vt:lpstr>
      <vt:lpstr>Слайд 7</vt:lpstr>
      <vt:lpstr>Слайд 8</vt:lpstr>
      <vt:lpstr>Слайд 9</vt:lpstr>
      <vt:lpstr>Докажем, что проекцией прямой а на плоскость, не перпендикулярную этой прямой, является прямая. </vt:lpstr>
      <vt:lpstr>Изображения плоских фигур на стереометрических чертежах.</vt:lpstr>
      <vt:lpstr>Угол между прямой и плоскостью</vt:lpstr>
      <vt:lpstr>Угол между прямой и плоскостью</vt:lpstr>
      <vt:lpstr>Угол между прямой и плоскостью</vt:lpstr>
      <vt:lpstr>Рано или поздно всякая правильная математическая идея находит применение в том или ином деле.  Алексей Николаевич Крылов  (1863-1945)  Советский кораблестроитель, механик и математик, академик</vt:lpstr>
      <vt:lpstr>Помните!</vt:lpstr>
      <vt:lpstr>Слайд 17</vt:lpstr>
      <vt:lpstr>ВВ1(АВС).Найдите угол между ВС1 и (АА1В1). </vt:lpstr>
      <vt:lpstr>ВВ1(АВС).Найдите угол между ВС1 и (АА1В1). </vt:lpstr>
      <vt:lpstr>АА1(АВС)  </vt:lpstr>
      <vt:lpstr>BD(АВС)  Найдите угол между CD и плоскостью (ABD)</vt:lpstr>
      <vt:lpstr>BD(АВС)  Найдите угол между CD и плоскостью (ABD)</vt:lpstr>
      <vt:lpstr>BD(АВС)  Найдите угол между CD и плоскостью (ABD)</vt:lpstr>
      <vt:lpstr>Д/З </vt:lpstr>
    </vt:vector>
  </TitlesOfParts>
  <Company>Рековичская  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Угол между прямой и плоскостью</dc:title>
  <dc:creator>Администратор</dc:creator>
  <cp:lastModifiedBy>Admin</cp:lastModifiedBy>
  <cp:revision>13</cp:revision>
  <dcterms:created xsi:type="dcterms:W3CDTF">2006-02-21T10:00:10Z</dcterms:created>
  <dcterms:modified xsi:type="dcterms:W3CDTF">2012-12-15T15:21:14Z</dcterms:modified>
</cp:coreProperties>
</file>