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9" r:id="rId3"/>
    <p:sldId id="257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6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4294967295"/>
          </p:nvPr>
        </p:nvSpPr>
        <p:spPr>
          <a:xfrm>
            <a:off x="899592" y="1628800"/>
            <a:ext cx="8064896" cy="453705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Инновационные формы взаимодействия с родителями</a:t>
            </a:r>
          </a:p>
          <a:p>
            <a:pPr algn="ctr"/>
            <a:endParaRPr lang="ru-RU" sz="3600" b="1" dirty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>
              <a:solidFill>
                <a:srgbClr val="FF0000"/>
              </a:solidFill>
            </a:endParaRPr>
          </a:p>
          <a:p>
            <a:pPr marL="0" indent="0" algn="r">
              <a:buNone/>
            </a:pPr>
            <a:endParaRPr lang="ru-RU" sz="2200" dirty="0" smtClean="0">
              <a:solidFill>
                <a:schemeClr val="tx1"/>
              </a:solidFill>
            </a:endParaRPr>
          </a:p>
          <a:p>
            <a:pPr marL="0" indent="0" algn="r">
              <a:buNone/>
            </a:pPr>
            <a:endParaRPr lang="ru-RU" sz="2200" dirty="0">
              <a:solidFill>
                <a:schemeClr val="tx1"/>
              </a:solidFill>
            </a:endParaRPr>
          </a:p>
          <a:p>
            <a:pPr marL="0" indent="0" algn="r">
              <a:buNone/>
            </a:pPr>
            <a:r>
              <a:rPr lang="ru-RU" sz="2200" dirty="0" smtClean="0">
                <a:solidFill>
                  <a:schemeClr val="tx1"/>
                </a:solidFill>
              </a:rPr>
              <a:t>Подготовила: воспитатель 1 категории</a:t>
            </a:r>
          </a:p>
          <a:p>
            <a:pPr marL="0" indent="0" algn="r">
              <a:buNone/>
            </a:pPr>
            <a:r>
              <a:rPr lang="ru-RU" sz="2200" dirty="0" err="1" smtClean="0">
                <a:solidFill>
                  <a:schemeClr val="tx1"/>
                </a:solidFill>
              </a:rPr>
              <a:t>Латунова</a:t>
            </a:r>
            <a:r>
              <a:rPr lang="ru-RU" sz="2200" dirty="0" smtClean="0">
                <a:solidFill>
                  <a:schemeClr val="tx1"/>
                </a:solidFill>
              </a:rPr>
              <a:t> Н.В</a:t>
            </a:r>
            <a:r>
              <a:rPr lang="ru-RU" sz="1900" dirty="0" smtClean="0">
                <a:solidFill>
                  <a:schemeClr val="tx1"/>
                </a:solidFill>
              </a:rPr>
              <a:t>.</a:t>
            </a:r>
          </a:p>
          <a:p>
            <a:pPr algn="ctr"/>
            <a:endParaRPr lang="ru-RU" sz="3600" b="1" dirty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>
              <a:solidFill>
                <a:srgbClr val="FF0000"/>
              </a:solidFill>
            </a:endParaRPr>
          </a:p>
          <a:p>
            <a:pPr algn="ctr"/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79512" y="338138"/>
            <a:ext cx="8784976" cy="1362670"/>
          </a:xfrm>
        </p:spPr>
        <p:txBody>
          <a:bodyPr>
            <a:normAutofit/>
          </a:bodyPr>
          <a:lstStyle/>
          <a:p>
            <a:r>
              <a:rPr lang="ru-RU" sz="2000" b="1" kern="0" dirty="0" smtClean="0">
                <a:solidFill>
                  <a:srgbClr val="3E3E5C"/>
                </a:solidFill>
                <a:latin typeface="Times New Roman" pitchFamily="18"/>
                <a:cs typeface="Tahoma" pitchFamily="2"/>
              </a:rPr>
              <a:t>ГБОУ СОШ «ОЦ» </a:t>
            </a:r>
            <a:r>
              <a:rPr lang="ru-RU" sz="2000" b="1" kern="0" dirty="0" err="1" smtClean="0">
                <a:solidFill>
                  <a:srgbClr val="3E3E5C"/>
                </a:solidFill>
                <a:latin typeface="Times New Roman" pitchFamily="18"/>
                <a:cs typeface="Tahoma" pitchFamily="2"/>
              </a:rPr>
              <a:t>с.Лопатино</a:t>
            </a:r>
            <a:r>
              <a:rPr lang="ru-RU" sz="2000" b="1" kern="0" dirty="0" smtClean="0">
                <a:solidFill>
                  <a:srgbClr val="3E3E5C"/>
                </a:solidFill>
                <a:latin typeface="Times New Roman" pitchFamily="18"/>
                <a:cs typeface="Tahoma" pitchFamily="2"/>
              </a:rPr>
              <a:t>  </a:t>
            </a:r>
            <a:r>
              <a:rPr lang="ru-RU" sz="2000" b="1" kern="0" dirty="0">
                <a:solidFill>
                  <a:srgbClr val="3E3E5C"/>
                </a:solidFill>
                <a:latin typeface="Times New Roman" pitchFamily="18"/>
                <a:cs typeface="Tahoma" pitchFamily="2"/>
              </a:rPr>
              <a:t>структурное подразделение «Детский сад» "Улыбка"</a:t>
            </a:r>
            <a:endParaRPr lang="ru-RU" sz="2000" dirty="0"/>
          </a:p>
        </p:txBody>
      </p:sp>
      <p:pic>
        <p:nvPicPr>
          <p:cNvPr id="3074" name="Picture 2" descr="C:\Users\Sams\Documents\Новая папка\hello_html_m1a065ac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3429000"/>
            <a:ext cx="4536504" cy="2848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158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295400" y="2565400"/>
            <a:ext cx="7848600" cy="3816350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sz="2800" dirty="0"/>
              <a:t>Задачи: 1) установление отношений сотрудничества с родителями и поддержка их психолого-педагогической компетентности; </a:t>
            </a:r>
          </a:p>
          <a:p>
            <a:r>
              <a:rPr lang="ru-RU" sz="2800" dirty="0"/>
              <a:t>2) установление отношений игрового партнерства с детьми и содействие их успешному развитию в среде дошкольного учреждения.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19138" y="338138"/>
            <a:ext cx="8245350" cy="2154758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  <a:latin typeface="+mn-lt"/>
              </a:rPr>
              <a:t>В условиях реализации ФГОС дошкольное образование перед ДОО поставлена цель: </a:t>
            </a:r>
            <a:r>
              <a:rPr lang="ru-RU" sz="28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+mn-lt"/>
              </a:rPr>
            </a:br>
            <a:r>
              <a:rPr lang="ru-RU" sz="2800" u="sng" dirty="0">
                <a:solidFill>
                  <a:srgbClr val="FF0000"/>
                </a:solidFill>
                <a:latin typeface="+mn-lt"/>
              </a:rPr>
              <a:t>Вовлечение семьи в единое образовательное пространство</a:t>
            </a:r>
            <a:r>
              <a:rPr lang="ru-RU" sz="2400" u="sng" dirty="0">
                <a:solidFill>
                  <a:srgbClr val="FF0000"/>
                </a:solidFill>
                <a:latin typeface="+mn-lt"/>
              </a:rPr>
              <a:t>.</a:t>
            </a:r>
            <a:endParaRPr lang="ru-RU" sz="2400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2146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 idx="4294967295"/>
          </p:nvPr>
        </p:nvSpPr>
        <p:spPr>
          <a:xfrm>
            <a:off x="1115616" y="764704"/>
            <a:ext cx="7704856" cy="5617046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chemeClr val="tx1"/>
                </a:solidFill>
                <a:latin typeface="+mn-lt"/>
              </a:rPr>
              <a:t>Все формы работы с родителями подразделяются на</a:t>
            </a:r>
            <a:r>
              <a:rPr lang="ru-RU" sz="3200" dirty="0" smtClean="0">
                <a:solidFill>
                  <a:schemeClr val="tx1"/>
                </a:solidFill>
                <a:latin typeface="+mn-lt"/>
              </a:rPr>
              <a:t>:</a:t>
            </a:r>
            <a:br>
              <a:rPr lang="ru-RU" sz="3200" dirty="0" smtClean="0">
                <a:solidFill>
                  <a:schemeClr val="tx1"/>
                </a:solidFill>
                <a:latin typeface="+mn-lt"/>
              </a:rPr>
            </a:br>
            <a:r>
              <a:rPr lang="ru-RU" sz="3200" dirty="0">
                <a:solidFill>
                  <a:schemeClr val="tx1"/>
                </a:solidFill>
                <a:latin typeface="+mn-lt"/>
              </a:rPr>
              <a:t/>
            </a:r>
            <a:br>
              <a:rPr lang="ru-RU" sz="3200" dirty="0">
                <a:solidFill>
                  <a:schemeClr val="tx1"/>
                </a:solidFill>
                <a:latin typeface="+mn-lt"/>
              </a:rPr>
            </a:br>
            <a:r>
              <a:rPr lang="ru-RU" sz="3200" dirty="0">
                <a:solidFill>
                  <a:schemeClr val="tx1"/>
                </a:solidFill>
                <a:latin typeface="+mn-lt"/>
              </a:rPr>
              <a:t>•	коллективные, индивидуальные и наглядно-информационные;</a:t>
            </a:r>
            <a:br>
              <a:rPr lang="ru-RU" sz="3200" dirty="0">
                <a:solidFill>
                  <a:schemeClr val="tx1"/>
                </a:solidFill>
                <a:latin typeface="+mn-lt"/>
              </a:rPr>
            </a:br>
            <a:r>
              <a:rPr lang="ru-RU" sz="32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+mn-lt"/>
              </a:rPr>
            </a:br>
            <a:r>
              <a:rPr lang="ru-RU" sz="3200" dirty="0" smtClean="0">
                <a:solidFill>
                  <a:schemeClr val="tx1"/>
                </a:solidFill>
                <a:latin typeface="+mn-lt"/>
              </a:rPr>
              <a:t>•</a:t>
            </a:r>
            <a:r>
              <a:rPr lang="ru-RU" sz="3200" dirty="0">
                <a:solidFill>
                  <a:schemeClr val="tx1"/>
                </a:solidFill>
                <a:latin typeface="+mn-lt"/>
              </a:rPr>
              <a:t>	традиционные и нетрадиционные</a:t>
            </a:r>
            <a:r>
              <a:rPr lang="ru-RU" sz="2800" dirty="0">
                <a:latin typeface="+mn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1042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ams\Documents\Новая папка\DCSbJtnXoAYgXMn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484784"/>
            <a:ext cx="4855508" cy="2731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ams\Desktop\IMG-b6df188b68f3d5c5c391867ca9e73aef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404664"/>
            <a:ext cx="3528392" cy="6272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60998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9592" y="1556792"/>
            <a:ext cx="7588737" cy="380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33526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51428" y="1829492"/>
            <a:ext cx="3096345" cy="2086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Sams\Documents\Новая папка\20180722_22273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13" y="4248473"/>
            <a:ext cx="3035829" cy="2276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Sams\Documents\Новая папка\20180722_22011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22" y="1729100"/>
            <a:ext cx="2915816" cy="2186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Sams\Documents\Новая папка\20180722_215831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3" t="17849" r="-2693"/>
          <a:stretch/>
        </p:blipFill>
        <p:spPr bwMode="auto">
          <a:xfrm>
            <a:off x="6949646" y="1480209"/>
            <a:ext cx="2012120" cy="2435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Users\Sams\Documents\Новая папка\20180722_22045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1428" y="4323094"/>
            <a:ext cx="2981199" cy="2235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 descr="C:\Users\Sams\Documents\Новая папка\20180722_215346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9646" y="4005064"/>
            <a:ext cx="2012120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38329"/>
            <a:ext cx="8229600" cy="930432"/>
          </a:xfrm>
        </p:spPr>
        <p:txBody>
          <a:bodyPr>
            <a:normAutofit/>
          </a:bodyPr>
          <a:lstStyle/>
          <a:p>
            <a:r>
              <a:rPr lang="ru-RU" sz="5400" b="1" dirty="0" err="1" smtClean="0">
                <a:solidFill>
                  <a:srgbClr val="FF0000"/>
                </a:solidFill>
                <a:latin typeface="+mn-lt"/>
              </a:rPr>
              <a:t>Видеопособия</a:t>
            </a:r>
            <a:endParaRPr lang="ru-RU" sz="5400" b="1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006028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323528" y="980728"/>
            <a:ext cx="8676456" cy="5256212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Опыт </a:t>
            </a:r>
            <a:r>
              <a:rPr lang="ru-RU" sz="2800" dirty="0"/>
              <a:t>работы показал: позиция родителей как воспитателей стала более гибкой. 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Теперь</a:t>
            </a:r>
            <a:r>
              <a:rPr lang="ru-RU" sz="2800" dirty="0"/>
              <a:t>, они ощущают себя более  компетентными в организации образовательной деятельности. 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Родители </a:t>
            </a:r>
            <a:r>
              <a:rPr lang="ru-RU" sz="2800" dirty="0"/>
              <a:t>стали проявлять искренний интерес к жизни группы, научились выражать восхищение результатами и продуктами детской деятельности, эмоционально поддерживать своего ребенка.</a:t>
            </a:r>
          </a:p>
          <a:p>
            <a:r>
              <a:rPr lang="ru-RU" sz="28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4301144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880</TotalTime>
  <Words>129</Words>
  <Application>Microsoft Office PowerPoint</Application>
  <PresentationFormat>Экран (4:3)</PresentationFormat>
  <Paragraphs>21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Волна</vt:lpstr>
      <vt:lpstr>ГБОУ СОШ «ОЦ» с.Лопатино  структурное подразделение «Детский сад» "Улыбка"</vt:lpstr>
      <vt:lpstr>В условиях реализации ФГОС дошкольное образование перед ДОО поставлена цель:  Вовлечение семьи в единое образовательное пространство.</vt:lpstr>
      <vt:lpstr>Все формы работы с родителями подразделяются на:  • коллективные, индивидуальные и наглядно-информационные;  • традиционные и нетрадиционные.</vt:lpstr>
      <vt:lpstr>Презентация PowerPoint</vt:lpstr>
      <vt:lpstr>Презентация PowerPoint</vt:lpstr>
      <vt:lpstr>Видеопособия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Sams</dc:creator>
  <cp:lastModifiedBy>Sams</cp:lastModifiedBy>
  <cp:revision>20</cp:revision>
  <dcterms:created xsi:type="dcterms:W3CDTF">2018-07-20T09:38:29Z</dcterms:created>
  <dcterms:modified xsi:type="dcterms:W3CDTF">2018-07-23T07:25:25Z</dcterms:modified>
</cp:coreProperties>
</file>