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2" r:id="rId5"/>
    <p:sldId id="272" r:id="rId6"/>
    <p:sldId id="270" r:id="rId7"/>
    <p:sldId id="261" r:id="rId8"/>
    <p:sldId id="259" r:id="rId9"/>
    <p:sldId id="267" r:id="rId10"/>
    <p:sldId id="263" r:id="rId11"/>
    <p:sldId id="269" r:id="rId12"/>
    <p:sldId id="264" r:id="rId13"/>
    <p:sldId id="275" r:id="rId14"/>
    <p:sldId id="273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BFE0F-A206-4EE1-8776-9019AB37D857}" type="datetimeFigureOut">
              <a:rPr lang="ru-RU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C644F-BC53-4A4A-B9D9-C8410D8CF2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0E1ED-CD6E-4BFC-97AE-5164094CC656}" type="datetimeFigureOut">
              <a:rPr lang="ru-RU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950CA-DBE3-4D90-BD0C-ACF8AFF72F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58615-8A78-4600-A573-83D73A866A6A}" type="datetimeFigureOut">
              <a:rPr lang="ru-RU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63F5A-A7E3-4256-9B19-2DDB2B1903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A531D-3F80-4054-A35D-4B63E9987678}" type="datetimeFigureOut">
              <a:rPr lang="ru-RU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C886B-8BBD-430F-89B7-CEA69D2F36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1821E-D412-4950-A6D0-187E1D4A127D}" type="datetimeFigureOut">
              <a:rPr lang="ru-RU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92AFE-450B-4962-AC0C-2F332B204A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CFE8F-11D2-4C4B-9E0B-4139A1E84D6D}" type="datetimeFigureOut">
              <a:rPr lang="ru-RU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D6C1B-9131-43DC-8930-EF61201B32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2716E-FE90-4A13-904C-1543CAC5233B}" type="datetimeFigureOut">
              <a:rPr lang="ru-RU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9860A-A5E3-4EE5-91B3-EB104D772E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1014C-3C03-4A91-AFE5-6666FAF0C920}" type="datetimeFigureOut">
              <a:rPr lang="ru-RU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66267-1BF8-48E0-8386-C28D8F649A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EA3CE-B161-4898-A61A-DD73B46940E6}" type="datetimeFigureOut">
              <a:rPr lang="ru-RU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C72CB-8B1E-41D2-9619-0782AA1397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64786-C66E-4FA4-B9EB-E819C15E47A6}" type="datetimeFigureOut">
              <a:rPr lang="ru-RU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91324-3314-476D-BA9E-3D8F008A17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8095D-C87C-41F6-9B6F-94566DCE6375}" type="datetimeFigureOut">
              <a:rPr lang="ru-RU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95282-959F-4B0F-933C-6A079663D4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B2FE9B4-A226-46DE-9533-A296F2DDE458}" type="datetimeFigureOut">
              <a:rPr lang="ru-RU"/>
              <a:pPr>
                <a:defRPr/>
              </a:pPr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E92A99F-7C82-4DDE-A2BC-82AE0CD1CA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997411" y="260648"/>
            <a:ext cx="7418954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Муниципальное бюджетное общеобразовательное учреждение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Средняя школа №2 р.п. </a:t>
            </a:r>
            <a:r>
              <a:rPr lang="ru-RU" sz="2000" dirty="0" err="1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Тумботино</a:t>
            </a:r>
            <a:r>
              <a:rPr lang="ru-RU" sz="2000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 </a:t>
            </a:r>
            <a:endParaRPr lang="ru-RU" sz="200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2492896"/>
            <a:ext cx="8354146" cy="138499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РАЗВИТИЕ ЛИЧНОСТИ РЕБЁНКА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НА ОСНОВЕ УНИВЕРСАЛЬНЫХ УЧЕБНЫХ ДЕЙСТВИЙ.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МЕТОД ПРОЕКТОВ</a:t>
            </a:r>
            <a:endParaRPr lang="ru-RU" sz="28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99992" y="4581128"/>
            <a:ext cx="3709349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Выполнил: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учитель иностранного языка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err="1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Норина</a:t>
            </a:r>
            <a:r>
              <a:rPr lang="ru-RU" sz="2000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 Светлана Вячеславовна</a:t>
            </a:r>
            <a:endParaRPr lang="ru-RU" sz="200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1960" y="6237312"/>
            <a:ext cx="704040" cy="40011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2016</a:t>
            </a:r>
            <a:endParaRPr lang="ru-RU" sz="200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250825" y="333375"/>
            <a:ext cx="8569325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Деятельность учащихся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1 Подготовка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определение проблемы и вытекающих из нее целей и задач;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выдвижение гипотезы их решения;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обсуждение методов исследования;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2 Планирование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определение источников информации;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определение способов сбора и анализа информации;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определение способа представления результатов;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установление процедур и критериев оценки результатов и процесса;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распределение задач (обязанностей) между членами команды.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3 Исследование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сбор информации;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решение промежуточных задач.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4 Результаты и/или выводы.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анализ полученных данных;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формулирование выводов.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5 Оценка результатов и процесса;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оформление конечных результатов;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66800" y="381000"/>
            <a:ext cx="76200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>
                <a:latin typeface="Times New Roman" pitchFamily="18" charset="0"/>
                <a:ea typeface="+mj-ea"/>
                <a:cs typeface="Times New Roman" pitchFamily="18" charset="0"/>
              </a:rPr>
              <a:t>МЕТОД ПРОЕКТОВ И ИНФОРМАЦИОННЫЕ ТЕХНОЛОГИИ</a:t>
            </a:r>
            <a:endParaRPr lang="ru-RU" sz="28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291" name="Oval 30"/>
          <p:cNvSpPr>
            <a:spLocks noChangeArrowheads="1"/>
          </p:cNvSpPr>
          <p:nvPr/>
        </p:nvSpPr>
        <p:spPr bwMode="auto">
          <a:xfrm>
            <a:off x="1524000" y="2133600"/>
            <a:ext cx="2819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УНИВЕРСАЛЬНОСТЬ</a:t>
            </a:r>
          </a:p>
        </p:txBody>
      </p:sp>
      <p:sp>
        <p:nvSpPr>
          <p:cNvPr id="12292" name="Oval 32"/>
          <p:cNvSpPr>
            <a:spLocks noChangeArrowheads="1"/>
          </p:cNvSpPr>
          <p:nvPr/>
        </p:nvSpPr>
        <p:spPr bwMode="auto">
          <a:xfrm>
            <a:off x="5105400" y="2209800"/>
            <a:ext cx="2819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СОВМЕСТНАЯ </a:t>
            </a:r>
          </a:p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РАБОТА</a:t>
            </a:r>
          </a:p>
        </p:txBody>
      </p:sp>
      <p:sp>
        <p:nvSpPr>
          <p:cNvPr id="12293" name="Oval 33"/>
          <p:cNvSpPr>
            <a:spLocks noChangeArrowheads="1"/>
          </p:cNvSpPr>
          <p:nvPr/>
        </p:nvSpPr>
        <p:spPr bwMode="auto">
          <a:xfrm>
            <a:off x="3124200" y="3581400"/>
            <a:ext cx="3200400" cy="1066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БОГАТЫЕ </a:t>
            </a:r>
          </a:p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ИНФОРМАЦИОННЫЕ </a:t>
            </a:r>
          </a:p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РЕСУРСЫ</a:t>
            </a:r>
          </a:p>
        </p:txBody>
      </p:sp>
      <p:sp>
        <p:nvSpPr>
          <p:cNvPr id="12294" name="Oval 34"/>
          <p:cNvSpPr>
            <a:spLocks noChangeArrowheads="1"/>
          </p:cNvSpPr>
          <p:nvPr/>
        </p:nvSpPr>
        <p:spPr bwMode="auto">
          <a:xfrm>
            <a:off x="990600" y="5029200"/>
            <a:ext cx="29718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МЕЖПРЕДМЕТНОСТЬ</a:t>
            </a:r>
          </a:p>
        </p:txBody>
      </p:sp>
      <p:sp>
        <p:nvSpPr>
          <p:cNvPr id="12295" name="Oval 35"/>
          <p:cNvSpPr>
            <a:spLocks noChangeArrowheads="1"/>
          </p:cNvSpPr>
          <p:nvPr/>
        </p:nvSpPr>
        <p:spPr bwMode="auto">
          <a:xfrm>
            <a:off x="5181600" y="5181600"/>
            <a:ext cx="3505200" cy="1066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ИНТЕГРИРОВАННОСТЬ </a:t>
            </a:r>
          </a:p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ЗНАНИЙ</a:t>
            </a:r>
          </a:p>
        </p:txBody>
      </p:sp>
      <p:sp>
        <p:nvSpPr>
          <p:cNvPr id="12296" name="Line 36"/>
          <p:cNvSpPr>
            <a:spLocks noChangeShapeType="1"/>
          </p:cNvSpPr>
          <p:nvPr/>
        </p:nvSpPr>
        <p:spPr bwMode="auto">
          <a:xfrm flipH="1">
            <a:off x="2590800" y="1676400"/>
            <a:ext cx="45720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2297" name="Line 37"/>
          <p:cNvSpPr>
            <a:spLocks noChangeShapeType="1"/>
          </p:cNvSpPr>
          <p:nvPr/>
        </p:nvSpPr>
        <p:spPr bwMode="auto">
          <a:xfrm>
            <a:off x="6324600" y="1600200"/>
            <a:ext cx="4572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2298" name="Line 38"/>
          <p:cNvSpPr>
            <a:spLocks noChangeShapeType="1"/>
          </p:cNvSpPr>
          <p:nvPr/>
        </p:nvSpPr>
        <p:spPr bwMode="auto">
          <a:xfrm>
            <a:off x="4648200" y="1676400"/>
            <a:ext cx="0" cy="1752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2299" name="Line 39"/>
          <p:cNvSpPr>
            <a:spLocks noChangeShapeType="1"/>
          </p:cNvSpPr>
          <p:nvPr/>
        </p:nvSpPr>
        <p:spPr bwMode="auto">
          <a:xfrm>
            <a:off x="6553200" y="3124200"/>
            <a:ext cx="990600" cy="2057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2300" name="Line 40"/>
          <p:cNvSpPr>
            <a:spLocks noChangeShapeType="1"/>
          </p:cNvSpPr>
          <p:nvPr/>
        </p:nvSpPr>
        <p:spPr bwMode="auto">
          <a:xfrm flipH="1">
            <a:off x="1752600" y="3048000"/>
            <a:ext cx="1219200" cy="1981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2301" name="Line 41"/>
          <p:cNvSpPr>
            <a:spLocks noChangeShapeType="1"/>
          </p:cNvSpPr>
          <p:nvPr/>
        </p:nvSpPr>
        <p:spPr bwMode="auto">
          <a:xfrm flipV="1">
            <a:off x="3352800" y="1676400"/>
            <a:ext cx="3810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2302" name="Line 42"/>
          <p:cNvSpPr>
            <a:spLocks noChangeShapeType="1"/>
          </p:cNvSpPr>
          <p:nvPr/>
        </p:nvSpPr>
        <p:spPr bwMode="auto">
          <a:xfrm flipH="1" flipV="1">
            <a:off x="5715000" y="1676400"/>
            <a:ext cx="3810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Света\Desktop\фото\2016-04-21 13.22.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82975"/>
            <a:ext cx="4500563" cy="337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 descr="C:\Users\Света\Desktop\фото\2016-04-21 13.22.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0"/>
            <a:ext cx="4500562" cy="337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 descr="C:\Users\Света\Desktop\фото\2016-04-21 13.21.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500563" cy="337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 descr="C:\Users\Света\Desktop\фото\2016-04-21 13.22.5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3482975"/>
            <a:ext cx="4500562" cy="337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Света\Desktop\фото\2016-04-22 10.17.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76750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 descr="C:\Users\Света\Desktop\фото\2016-04-22 10.15.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482975"/>
            <a:ext cx="4500562" cy="337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 descr="C:\Users\Света\Desktop\фото\2016-04-22 10.16.3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00438"/>
            <a:ext cx="447675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 descr="C:\Users\Света\Desktop\фото\2016-04-22 10.16.5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0"/>
            <a:ext cx="4500562" cy="337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250825" y="404813"/>
            <a:ext cx="8569325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</a:p>
          <a:p>
            <a:pPr>
              <a:spcBef>
                <a:spcPct val="50000"/>
              </a:spcBef>
            </a:pPr>
            <a:r>
              <a:rPr 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Опыт работы доказывает оправданность применения проектной технологии на всех ступенях обучения.</a:t>
            </a:r>
          </a:p>
          <a:p>
            <a:pPr>
              <a:spcBef>
                <a:spcPct val="50000"/>
              </a:spcBef>
            </a:pPr>
            <a:r>
              <a:rPr 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Практика применения проектного метода показывает следующие результаты: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Повышение мотивации к изучению иностранного языка.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Повышение уровня самостоятельности, активности и ответственности учащихся в процессе работы.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Интеграция предметов школьной программы.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Возрастание потребности к познанию культуры других народов, бережному отношению к ценностям мировой цивилизации. </a:t>
            </a:r>
          </a:p>
          <a:p>
            <a:pPr>
              <a:spcBef>
                <a:spcPct val="50000"/>
              </a:spcBef>
            </a:pPr>
            <a:endParaRPr lang="ru-RU" sz="20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6"/>
          <p:cNvSpPr txBox="1">
            <a:spLocks noChangeArrowheads="1"/>
          </p:cNvSpPr>
          <p:nvPr/>
        </p:nvSpPr>
        <p:spPr bwMode="auto">
          <a:xfrm>
            <a:off x="323850" y="404813"/>
            <a:ext cx="8424863" cy="504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настоящее время приоритетной целью школьного образования становится развитие у учащихся способности самостоятельно ставить учебные цели, проектировать пути их реализации, а также контролировать и оценивать свои достижения. Иначе говоря, формирование умения учиться.</a:t>
            </a:r>
          </a:p>
          <a:p>
            <a:pPr>
              <a:spcBef>
                <a:spcPct val="50000"/>
              </a:spcBef>
            </a:pPr>
            <a:r>
              <a:rPr lang="ru-RU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Проект - самостоятельно-планируемая и реализуемая школьниками работа, в которой речевое общение органично вплетается в интеллектуально-эмоциональный контекст другой деятельности (игра, путешествие, выпуск журнала, коллаж и др.)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/>
          <p:cNvSpPr>
            <a:spLocks noChangeArrowheads="1"/>
          </p:cNvSpPr>
          <p:nvPr/>
        </p:nvSpPr>
        <p:spPr bwMode="auto">
          <a:xfrm>
            <a:off x="250825" y="260350"/>
            <a:ext cx="8642350" cy="53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Метод проектов на уроке иностранного языка</a:t>
            </a:r>
          </a:p>
          <a:p>
            <a:endParaRPr lang="en-US" sz="20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Основными целями проектной методики являются: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1)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самовыражение и самосовершенствование учащихся, повышение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мотивации обучения, формирование познавательного интереса;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2)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реализация на практике приобретённых умений и навыков,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развитие речи, умение грамотно и аргументировано преподнести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исследуемый материал, вести дискуссионную полемику;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3)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продемонстрировать уровень культуры, образованности,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социальной зрелости.</a:t>
            </a:r>
          </a:p>
          <a:p>
            <a:endParaRPr lang="en-US" sz="20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Виды проектов: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1) ролевые игры, драматизации, инсценировки (сказки, телешоу,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праздники, музыкальные представления и т.д.)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2) исследовательские (страноведение, обобщение научных знаний,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исторические, экологические и т.д.)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3)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творческие (сочинения, перевод, сценарии, стенгазеты и т.д.)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46"/>
          <p:cNvGraphicFramePr>
            <a:graphicFrameLocks noGrp="1"/>
          </p:cNvGraphicFramePr>
          <p:nvPr/>
        </p:nvGraphicFramePr>
        <p:xfrm>
          <a:off x="250825" y="981075"/>
          <a:ext cx="8713788" cy="5580065"/>
        </p:xfrm>
        <a:graphic>
          <a:graphicData uri="http://schemas.openxmlformats.org/drawingml/2006/table">
            <a:tbl>
              <a:tblPr/>
              <a:tblGrid>
                <a:gridCol w="3241675"/>
                <a:gridCol w="5472113"/>
              </a:tblGrid>
              <a:tr h="1079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По виду деятельности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Исследовательские, творческие, ролево-игровые, информационные, практико-ориентировочные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0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По предметно-содержательной области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Монопроекты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межпредметные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проекты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0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По характеру координации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Проекты с открытой, явной координацией, проекты со скрытой координацией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0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По характеру контактов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Внутренние, региональные, международные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0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По количеству участников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Личностные, парные, групповые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0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По продолжительности проведения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Краткосрочные, средней продолжительности, долгосрочные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549464" y="188640"/>
            <a:ext cx="5627182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1430"/>
                <a:latin typeface="Times New Roman" pitchFamily="18" charset="0"/>
                <a:cs typeface="Times New Roman" pitchFamily="18" charset="0"/>
              </a:rPr>
              <a:t>Типология проектов (Е.С. </a:t>
            </a:r>
            <a:r>
              <a:rPr lang="ru-RU" sz="2800" b="1" dirty="0" err="1">
                <a:ln w="11430"/>
                <a:latin typeface="Times New Roman" pitchFamily="18" charset="0"/>
                <a:cs typeface="Times New Roman" pitchFamily="18" charset="0"/>
              </a:rPr>
              <a:t>Полат</a:t>
            </a:r>
            <a:r>
              <a:rPr lang="ru-RU" sz="2800" b="1" dirty="0">
                <a:ln w="11430"/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b="1" dirty="0">
              <a:ln w="11430"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34"/>
          <p:cNvSpPr>
            <a:spLocks noChangeArrowheads="1"/>
          </p:cNvSpPr>
          <p:nvPr/>
        </p:nvSpPr>
        <p:spPr bwMode="auto">
          <a:xfrm>
            <a:off x="323850" y="404813"/>
            <a:ext cx="849630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Типологизация проектов</a:t>
            </a:r>
          </a:p>
          <a:p>
            <a:endParaRPr lang="en-US" sz="2000" i="1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В основу типологизации проектов кладутся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следующие признаки: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доминирующая в проекте деятельность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предметно-содержательная область проекта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характер координации проекта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характер контактов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количество участников проекта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продолжительность проекта</a:t>
            </a:r>
          </a:p>
        </p:txBody>
      </p:sp>
      <p:sp>
        <p:nvSpPr>
          <p:cNvPr id="6147" name="Прямоугольник 35"/>
          <p:cNvSpPr>
            <a:spLocks noChangeArrowheads="1"/>
          </p:cNvSpPr>
          <p:nvPr/>
        </p:nvSpPr>
        <p:spPr bwMode="auto">
          <a:xfrm>
            <a:off x="323850" y="3500438"/>
            <a:ext cx="8351838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Критерии типологизации проектов</a:t>
            </a:r>
          </a:p>
          <a:p>
            <a:endParaRPr lang="en-US" sz="20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Доминирующая в проекте деятельность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Предметно-содержательная область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Характер координации проекта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Характер контактов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Количество участников проекта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Продолжительность проекта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323850" y="260350"/>
            <a:ext cx="8424863" cy="446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Предметно-содержательная область</a:t>
            </a:r>
          </a:p>
          <a:p>
            <a:endParaRPr lang="en-US" sz="20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моно проект (проект в рамках одной области знания)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межпредметный проект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проект может быть монопредметным, межпредметным и надпредметным (или внепредметным)</a:t>
            </a:r>
          </a:p>
          <a:p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«Если проект монопредметный он «вкладывается» в классно-урочную систему. Другие виды проектов чаще используются как дополнения к урочной деятельности.</a:t>
            </a:r>
          </a:p>
          <a:p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Межпредметные проекты могут стать интегрирующими факторами в альтернативной школе, преодолевающих традиционную дробность и обрывочность нашего образования» В.В.Гузеев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2"/>
          <p:cNvSpPr>
            <a:spLocks noChangeArrowheads="1"/>
          </p:cNvSpPr>
          <p:nvPr/>
        </p:nvSpPr>
        <p:spPr bwMode="auto">
          <a:xfrm>
            <a:off x="7308850" y="1268413"/>
            <a:ext cx="1655763" cy="10080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Rectangle 31"/>
          <p:cNvSpPr>
            <a:spLocks noChangeArrowheads="1"/>
          </p:cNvSpPr>
          <p:nvPr/>
        </p:nvSpPr>
        <p:spPr bwMode="auto">
          <a:xfrm>
            <a:off x="5219700" y="1268413"/>
            <a:ext cx="1800225" cy="10080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6" name="Rectangle 30"/>
          <p:cNvSpPr>
            <a:spLocks noChangeArrowheads="1"/>
          </p:cNvSpPr>
          <p:nvPr/>
        </p:nvSpPr>
        <p:spPr bwMode="auto">
          <a:xfrm>
            <a:off x="2843213" y="1268413"/>
            <a:ext cx="2160587" cy="10080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7" name="Rectangle 29"/>
          <p:cNvSpPr>
            <a:spLocks noChangeArrowheads="1"/>
          </p:cNvSpPr>
          <p:nvPr/>
        </p:nvSpPr>
        <p:spPr bwMode="auto">
          <a:xfrm>
            <a:off x="179388" y="1268413"/>
            <a:ext cx="2305050" cy="10080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8" name="Text Box 8"/>
          <p:cNvSpPr txBox="1">
            <a:spLocks noChangeArrowheads="1"/>
          </p:cNvSpPr>
          <p:nvPr/>
        </p:nvSpPr>
        <p:spPr bwMode="auto">
          <a:xfrm>
            <a:off x="179388" y="1341438"/>
            <a:ext cx="2376487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>
                <a:latin typeface="Times New Roman" pitchFamily="18" charset="0"/>
                <a:cs typeface="Times New Roman" pitchFamily="18" charset="0"/>
              </a:rPr>
              <a:t>1.Соотнесённость с объективной действительностью</a:t>
            </a:r>
          </a:p>
        </p:txBody>
      </p:sp>
      <p:sp>
        <p:nvSpPr>
          <p:cNvPr id="8199" name="Text Box 9"/>
          <p:cNvSpPr txBox="1">
            <a:spLocks noChangeArrowheads="1"/>
          </p:cNvSpPr>
          <p:nvPr/>
        </p:nvSpPr>
        <p:spPr bwMode="auto">
          <a:xfrm>
            <a:off x="2843213" y="1341438"/>
            <a:ext cx="208915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>
                <a:latin typeface="Times New Roman" pitchFamily="18" charset="0"/>
                <a:cs typeface="Times New Roman" pitchFamily="18" charset="0"/>
              </a:rPr>
              <a:t>2.Соотнесённость с субъектом деятельности</a:t>
            </a:r>
          </a:p>
        </p:txBody>
      </p:sp>
      <p:sp>
        <p:nvSpPr>
          <p:cNvPr id="8200" name="Text Box 10"/>
          <p:cNvSpPr txBox="1">
            <a:spLocks noChangeArrowheads="1"/>
          </p:cNvSpPr>
          <p:nvPr/>
        </p:nvSpPr>
        <p:spPr bwMode="auto">
          <a:xfrm>
            <a:off x="5219700" y="1341438"/>
            <a:ext cx="1944688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>
                <a:latin typeface="Times New Roman" pitchFamily="18" charset="0"/>
                <a:cs typeface="Times New Roman" pitchFamily="18" charset="0"/>
              </a:rPr>
              <a:t>3.Методическая соотнесённость проекта</a:t>
            </a:r>
          </a:p>
        </p:txBody>
      </p:sp>
      <p:sp>
        <p:nvSpPr>
          <p:cNvPr id="8201" name="Text Box 11"/>
          <p:cNvSpPr txBox="1">
            <a:spLocks noChangeArrowheads="1"/>
          </p:cNvSpPr>
          <p:nvPr/>
        </p:nvSpPr>
        <p:spPr bwMode="auto">
          <a:xfrm>
            <a:off x="7308850" y="1341438"/>
            <a:ext cx="1655763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>
                <a:latin typeface="Times New Roman" pitchFamily="18" charset="0"/>
                <a:cs typeface="Times New Roman" pitchFamily="18" charset="0"/>
              </a:rPr>
              <a:t>4.Ориентация на продукт деятельности</a:t>
            </a:r>
          </a:p>
        </p:txBody>
      </p:sp>
      <p:sp>
        <p:nvSpPr>
          <p:cNvPr id="8202" name="Text Box 12"/>
          <p:cNvSpPr txBox="1">
            <a:spLocks noChangeArrowheads="1"/>
          </p:cNvSpPr>
          <p:nvPr/>
        </p:nvSpPr>
        <p:spPr bwMode="auto">
          <a:xfrm>
            <a:off x="250825" y="3068638"/>
            <a:ext cx="1800225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Проект вытекает из определённой ситуации</a:t>
            </a:r>
          </a:p>
        </p:txBody>
      </p:sp>
      <p:sp>
        <p:nvSpPr>
          <p:cNvPr id="8203" name="Text Box 13"/>
          <p:cNvSpPr txBox="1">
            <a:spLocks noChangeArrowheads="1"/>
          </p:cNvSpPr>
          <p:nvPr/>
        </p:nvSpPr>
        <p:spPr bwMode="auto">
          <a:xfrm>
            <a:off x="2771775" y="2708275"/>
            <a:ext cx="2160588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Предполагает ориентацию на интерес учащихся, их самоорганизацию и ответственность.</a:t>
            </a:r>
          </a:p>
        </p:txBody>
      </p:sp>
      <p:sp>
        <p:nvSpPr>
          <p:cNvPr id="8204" name="Text Box 14"/>
          <p:cNvSpPr txBox="1">
            <a:spLocks noChangeArrowheads="1"/>
          </p:cNvSpPr>
          <p:nvPr/>
        </p:nvSpPr>
        <p:spPr bwMode="auto">
          <a:xfrm>
            <a:off x="5219700" y="2708275"/>
            <a:ext cx="187166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Предполагает учёт уровня обученности учащихся, их предметных знаний, учебных умений, социальной компетенции.</a:t>
            </a:r>
          </a:p>
        </p:txBody>
      </p:sp>
      <p:sp>
        <p:nvSpPr>
          <p:cNvPr id="8205" name="Text Box 15"/>
          <p:cNvSpPr txBox="1">
            <a:spLocks noChangeArrowheads="1"/>
          </p:cNvSpPr>
          <p:nvPr/>
        </p:nvSpPr>
        <p:spPr bwMode="auto">
          <a:xfrm>
            <a:off x="7380288" y="2924175"/>
            <a:ext cx="1763712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Презентация созданного продукта ( К. Фрей, Р. Вике</a:t>
            </a:r>
          </a:p>
        </p:txBody>
      </p:sp>
      <p:sp>
        <p:nvSpPr>
          <p:cNvPr id="8206" name="Text Box 20"/>
          <p:cNvSpPr txBox="1">
            <a:spLocks noChangeArrowheads="1"/>
          </p:cNvSpPr>
          <p:nvPr/>
        </p:nvSpPr>
        <p:spPr bwMode="auto">
          <a:xfrm>
            <a:off x="4932363" y="5013325"/>
            <a:ext cx="18716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07" name="Text Box 21"/>
          <p:cNvSpPr txBox="1">
            <a:spLocks noChangeArrowheads="1"/>
          </p:cNvSpPr>
          <p:nvPr/>
        </p:nvSpPr>
        <p:spPr bwMode="auto">
          <a:xfrm>
            <a:off x="4859338" y="5876925"/>
            <a:ext cx="2051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08" name="Text Box 22"/>
          <p:cNvSpPr txBox="1">
            <a:spLocks noChangeArrowheads="1"/>
          </p:cNvSpPr>
          <p:nvPr/>
        </p:nvSpPr>
        <p:spPr bwMode="auto">
          <a:xfrm>
            <a:off x="6732588" y="5229225"/>
            <a:ext cx="1152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Стенгазета</a:t>
            </a:r>
          </a:p>
        </p:txBody>
      </p:sp>
      <p:sp>
        <p:nvSpPr>
          <p:cNvPr id="8209" name="Text Box 23"/>
          <p:cNvSpPr txBox="1">
            <a:spLocks noChangeArrowheads="1"/>
          </p:cNvSpPr>
          <p:nvPr/>
        </p:nvSpPr>
        <p:spPr bwMode="auto">
          <a:xfrm>
            <a:off x="5219700" y="5445125"/>
            <a:ext cx="935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Коллаж</a:t>
            </a:r>
          </a:p>
        </p:txBody>
      </p:sp>
      <p:sp>
        <p:nvSpPr>
          <p:cNvPr id="8210" name="Text Box 24"/>
          <p:cNvSpPr txBox="1">
            <a:spLocks noChangeArrowheads="1"/>
          </p:cNvSpPr>
          <p:nvPr/>
        </p:nvSpPr>
        <p:spPr bwMode="auto">
          <a:xfrm>
            <a:off x="7848600" y="4724400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Праздник</a:t>
            </a:r>
          </a:p>
        </p:txBody>
      </p:sp>
      <p:sp>
        <p:nvSpPr>
          <p:cNvPr id="8211" name="Text Box 25"/>
          <p:cNvSpPr txBox="1">
            <a:spLocks noChangeArrowheads="1"/>
          </p:cNvSpPr>
          <p:nvPr/>
        </p:nvSpPr>
        <p:spPr bwMode="auto">
          <a:xfrm>
            <a:off x="5508625" y="5876925"/>
            <a:ext cx="9366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Реферат</a:t>
            </a:r>
          </a:p>
        </p:txBody>
      </p:sp>
      <p:sp>
        <p:nvSpPr>
          <p:cNvPr id="8212" name="Text Box 26"/>
          <p:cNvSpPr txBox="1">
            <a:spLocks noChangeArrowheads="1"/>
          </p:cNvSpPr>
          <p:nvPr/>
        </p:nvSpPr>
        <p:spPr bwMode="auto">
          <a:xfrm>
            <a:off x="6624638" y="5661025"/>
            <a:ext cx="25193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Компьютерная презентация</a:t>
            </a:r>
          </a:p>
        </p:txBody>
      </p:sp>
      <p:sp>
        <p:nvSpPr>
          <p:cNvPr id="8213" name="Line 34"/>
          <p:cNvSpPr>
            <a:spLocks noChangeShapeType="1"/>
          </p:cNvSpPr>
          <p:nvPr/>
        </p:nvSpPr>
        <p:spPr bwMode="auto">
          <a:xfrm flipH="1">
            <a:off x="1403350" y="692150"/>
            <a:ext cx="504825" cy="433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14" name="Line 35"/>
          <p:cNvSpPr>
            <a:spLocks noChangeShapeType="1"/>
          </p:cNvSpPr>
          <p:nvPr/>
        </p:nvSpPr>
        <p:spPr bwMode="auto">
          <a:xfrm>
            <a:off x="3708400" y="692150"/>
            <a:ext cx="0" cy="433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15" name="Line 36"/>
          <p:cNvSpPr>
            <a:spLocks noChangeShapeType="1"/>
          </p:cNvSpPr>
          <p:nvPr/>
        </p:nvSpPr>
        <p:spPr bwMode="auto">
          <a:xfrm>
            <a:off x="5795963" y="692150"/>
            <a:ext cx="288925" cy="433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16" name="Line 37"/>
          <p:cNvSpPr>
            <a:spLocks noChangeShapeType="1"/>
          </p:cNvSpPr>
          <p:nvPr/>
        </p:nvSpPr>
        <p:spPr bwMode="auto">
          <a:xfrm>
            <a:off x="7380288" y="620713"/>
            <a:ext cx="576262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17" name="Line 40"/>
          <p:cNvSpPr>
            <a:spLocks noChangeShapeType="1"/>
          </p:cNvSpPr>
          <p:nvPr/>
        </p:nvSpPr>
        <p:spPr bwMode="auto">
          <a:xfrm>
            <a:off x="7885113" y="3860800"/>
            <a:ext cx="43180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18" name="Line 41"/>
          <p:cNvSpPr>
            <a:spLocks noChangeShapeType="1"/>
          </p:cNvSpPr>
          <p:nvPr/>
        </p:nvSpPr>
        <p:spPr bwMode="auto">
          <a:xfrm>
            <a:off x="7885113" y="3860800"/>
            <a:ext cx="0" cy="1728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19" name="Line 42"/>
          <p:cNvSpPr>
            <a:spLocks noChangeShapeType="1"/>
          </p:cNvSpPr>
          <p:nvPr/>
        </p:nvSpPr>
        <p:spPr bwMode="auto">
          <a:xfrm flipH="1">
            <a:off x="7451725" y="3860800"/>
            <a:ext cx="360363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20" name="Line 43"/>
          <p:cNvSpPr>
            <a:spLocks noChangeShapeType="1"/>
          </p:cNvSpPr>
          <p:nvPr/>
        </p:nvSpPr>
        <p:spPr bwMode="auto">
          <a:xfrm flipH="1">
            <a:off x="6300788" y="3860800"/>
            <a:ext cx="1439862" cy="201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21" name="Line 44"/>
          <p:cNvSpPr>
            <a:spLocks noChangeShapeType="1"/>
          </p:cNvSpPr>
          <p:nvPr/>
        </p:nvSpPr>
        <p:spPr bwMode="auto">
          <a:xfrm flipH="1">
            <a:off x="5795963" y="3860800"/>
            <a:ext cx="1873250" cy="158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1353582" y="188640"/>
            <a:ext cx="6018955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1430"/>
                <a:latin typeface="Times New Roman" pitchFamily="18" charset="0"/>
                <a:cs typeface="Times New Roman" pitchFamily="18" charset="0"/>
              </a:rPr>
              <a:t>Особенности проектной технологии</a:t>
            </a:r>
            <a:endParaRPr lang="ru-RU" sz="2800" b="1" dirty="0">
              <a:ln w="11430"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90"/>
          <p:cNvGraphicFramePr>
            <a:graphicFrameLocks noGrp="1"/>
          </p:cNvGraphicFramePr>
          <p:nvPr/>
        </p:nvGraphicFramePr>
        <p:xfrm>
          <a:off x="179388" y="1196975"/>
          <a:ext cx="8785225" cy="5410963"/>
        </p:xfrm>
        <a:graphic>
          <a:graphicData uri="http://schemas.openxmlformats.org/drawingml/2006/table">
            <a:tbl>
              <a:tblPr/>
              <a:tblGrid>
                <a:gridCol w="2197100"/>
                <a:gridCol w="2198687"/>
                <a:gridCol w="2192338"/>
                <a:gridCol w="2197100"/>
              </a:tblGrid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Этапы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Задачи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42913" marR="0" lvl="0" indent="-4429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Деятельность         учащихся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23888" marR="0" lvl="0" indent="-54133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Деятельность            учителя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3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Целеполагание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Определение темы, выявление одной или нескольких проблем, выбор рабочих групп.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Уточняют информацию, обсуждают задание, выявляют проблемы.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Мотивирует учащихся, объясняет цели, наблюдает.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1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Планирование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Анализ проблемы, выдвижение гипотез, обоснование каждой из гипотез.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Выдвигают гипотезы.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Помогает в анализе и   синтезе.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9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Выбор методов проверки принятых гипотез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Обсуждение методов проверки принятых гипотез, обоснование каждой из гипотез.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Обсуждают методы проверки, выбирают оптимальный вариант.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Консультирует, советует (по просьбе).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1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Выполнение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Поиск необходимой информации. Выполнение проекта.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Работают с информацией, синтезируют и анализируют идеи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Наблюдает, направляет процесс анализа,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6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Защита проекта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Представление результатов проектирования, оценка результатов.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Защищают проект, участвуют в коллективной оценке результатов деятельности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Участвует в коллективном анализе и оценке результатов проектирования.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403648" y="188640"/>
            <a:ext cx="6528455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1430"/>
                <a:latin typeface="Times New Roman" pitchFamily="18" charset="0"/>
                <a:cs typeface="Times New Roman" pitchFamily="18" charset="0"/>
              </a:rPr>
              <a:t>У Л. </a:t>
            </a:r>
            <a:r>
              <a:rPr lang="ru-RU" sz="2000" b="1" dirty="0" err="1">
                <a:ln w="11430"/>
                <a:latin typeface="Times New Roman" pitchFamily="18" charset="0"/>
                <a:cs typeface="Times New Roman" pitchFamily="18" charset="0"/>
              </a:rPr>
              <a:t>Байдуровой</a:t>
            </a:r>
            <a:r>
              <a:rPr lang="ru-RU" sz="2000" b="1" dirty="0">
                <a:ln w="11430"/>
                <a:latin typeface="Times New Roman" pitchFamily="18" charset="0"/>
                <a:cs typeface="Times New Roman" pitchFamily="18" charset="0"/>
              </a:rPr>
              <a:t> и Т. Шапошниковой видим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1430"/>
                <a:latin typeface="Times New Roman" pitchFamily="18" charset="0"/>
                <a:cs typeface="Times New Roman" pitchFamily="18" charset="0"/>
              </a:rPr>
              <a:t>следующую последовательность выполнения проекта</a:t>
            </a:r>
            <a:endParaRPr lang="ru-RU" sz="2000" b="1" dirty="0">
              <a:ln w="11430"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395288" y="260350"/>
            <a:ext cx="929005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Этапы работы над проектом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Поисковый этап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Поиск и анализ проблемы.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Выбор темы проекта.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Планирование проектной деятельности по этапам.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Сбор, изучение и обработка информации по теме проекта.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Конструкторский этап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Поиск оптимального решения задачи проекта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Исследование вариантов проекта с учетом требований дизайна</a:t>
            </a:r>
          </a:p>
          <a:p>
            <a:pPr>
              <a:buFontTx/>
              <a:buChar char="-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 Выбор технологии изготовления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Технологический этап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Составление плана реализации проекта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Выполнение запланированных технологических операций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Текущий контроль качества выполнения проекта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Внесение при необходимости изменений в проект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Заключительный этап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Оценка качества выполнения проекта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Анализ результатов выполнения проекта</a:t>
            </a:r>
          </a:p>
          <a:p>
            <a:pPr>
              <a:buFontTx/>
              <a:buChar char="-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Изучение возможностей использования результатов проектирования </a:t>
            </a:r>
          </a:p>
          <a:p>
            <a:pPr>
              <a:buFontTx/>
              <a:buChar char="-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(выставка, продажа, включение в банк проектов, публикация)</a:t>
            </a:r>
          </a:p>
          <a:p>
            <a:pPr>
              <a:buFontTx/>
              <a:buChar char="-"/>
            </a:pPr>
            <a:endParaRPr lang="ru-RU">
              <a:latin typeface="Calibri" pitchFamily="34" charset="0"/>
            </a:endParaRPr>
          </a:p>
          <a:p>
            <a:pPr>
              <a:buFontTx/>
              <a:buChar char="-"/>
            </a:pP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921</Words>
  <Application>Microsoft Office PowerPoint</Application>
  <PresentationFormat>Экран (4:3)</PresentationFormat>
  <Paragraphs>163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Calibri</vt:lpstr>
      <vt:lpstr>Arial</vt:lpstr>
      <vt:lpstr>Times New Roman</vt:lpstr>
      <vt:lpstr>Wingdings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</dc:creator>
  <cp:lastModifiedBy>Света</cp:lastModifiedBy>
  <cp:revision>40</cp:revision>
  <dcterms:created xsi:type="dcterms:W3CDTF">2016-04-20T06:57:19Z</dcterms:created>
  <dcterms:modified xsi:type="dcterms:W3CDTF">2018-07-23T18:48:20Z</dcterms:modified>
</cp:coreProperties>
</file>