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0" r:id="rId4"/>
    <p:sldId id="261" r:id="rId5"/>
    <p:sldId id="262" r:id="rId6"/>
    <p:sldId id="265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«Существительные. Беглый гласный в уменьшительно-ласкательных существительных»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27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Тест «Орфограммы в корнях слов»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139136" cy="4572000"/>
          </a:xfrm>
        </p:spPr>
        <p:txBody>
          <a:bodyPr/>
          <a:lstStyle/>
          <a:p>
            <a:pPr algn="ctr"/>
            <a:r>
              <a:rPr lang="ru-RU" b="1" dirty="0" smtClean="0"/>
              <a:t>Отметка «5»- 16-18 баллов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Отметка «4»-13-15 баллов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Отметка «3»-9-12 баллов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7812360" y="1600200"/>
            <a:ext cx="115488" cy="4572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60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980728"/>
            <a:ext cx="6172200" cy="2053590"/>
          </a:xfrm>
        </p:spPr>
        <p:txBody>
          <a:bodyPr/>
          <a:lstStyle/>
          <a:p>
            <a:pPr algn="ctr"/>
            <a:r>
              <a:rPr lang="ru-RU" dirty="0" smtClean="0"/>
              <a:t>Алгоритм</a:t>
            </a:r>
            <a:br>
              <a:rPr lang="ru-RU" dirty="0" smtClean="0"/>
            </a:br>
            <a:r>
              <a:rPr lang="ru-RU" dirty="0" smtClean="0"/>
              <a:t>1. Определить часть слова.</a:t>
            </a:r>
            <a:br>
              <a:rPr lang="ru-RU" dirty="0" smtClean="0"/>
            </a:br>
            <a:r>
              <a:rPr lang="ru-RU" dirty="0" smtClean="0"/>
              <a:t>2. Изменить форму слова.</a:t>
            </a:r>
            <a:br>
              <a:rPr lang="ru-RU" dirty="0" smtClean="0"/>
            </a:br>
            <a:r>
              <a:rPr lang="ru-RU" dirty="0" smtClean="0"/>
              <a:t>3. Выбрать гласный звук.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926044"/>
            <a:ext cx="6172200" cy="33832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	</a:t>
            </a:r>
            <a:r>
              <a:rPr lang="ru-RU" sz="4400" dirty="0" smtClean="0"/>
              <a:t>И				Е		</a:t>
            </a:r>
          </a:p>
          <a:p>
            <a:r>
              <a:rPr lang="ru-RU" sz="3600" dirty="0" smtClean="0"/>
              <a:t>- </a:t>
            </a:r>
            <a:r>
              <a:rPr lang="ru-RU" sz="3600" dirty="0" err="1" smtClean="0"/>
              <a:t>ик</a:t>
            </a:r>
            <a:r>
              <a:rPr lang="ru-RU" sz="3600" dirty="0" smtClean="0"/>
              <a:t>-  - чик-		     - </a:t>
            </a:r>
            <a:r>
              <a:rPr lang="ru-RU" sz="3600" dirty="0" err="1" smtClean="0"/>
              <a:t>ек</a:t>
            </a:r>
            <a:r>
              <a:rPr lang="ru-RU" sz="3600" dirty="0" smtClean="0"/>
              <a:t> -</a:t>
            </a:r>
            <a:endParaRPr lang="ru-RU" sz="3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699792" y="2996952"/>
            <a:ext cx="158417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444208" y="2996952"/>
            <a:ext cx="1440160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804248" y="4077072"/>
            <a:ext cx="79208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6804248" y="4077072"/>
            <a:ext cx="79208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059832" y="4797152"/>
            <a:ext cx="43204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707904" y="4797152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200292" y="479715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63399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518457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100" b="1" i="1" dirty="0" smtClean="0">
                <a:solidFill>
                  <a:schemeClr val="tx1"/>
                </a:solidFill>
              </a:rPr>
              <a:t>Выбери задание самостоятельно:</a:t>
            </a: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000" b="1" dirty="0" smtClean="0">
                <a:solidFill>
                  <a:srgbClr val="00B050"/>
                </a:solidFill>
              </a:rPr>
              <a:t>1 уровень: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Вставь пропущенные буквы, соедини пары слов. Сделай вывод, когда в суффиксе пишем букву И, а когда – Е.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б</a:t>
            </a:r>
            <a:r>
              <a:rPr lang="ru-RU" sz="2000" b="1" dirty="0" smtClean="0">
                <a:solidFill>
                  <a:schemeClr val="tx1"/>
                </a:solidFill>
              </a:rPr>
              <a:t>илет..к			кармашки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err="1" smtClean="0">
                <a:solidFill>
                  <a:schemeClr val="tx1"/>
                </a:solidFill>
              </a:rPr>
              <a:t>сыноч</a:t>
            </a:r>
            <a:r>
              <a:rPr lang="ru-RU" sz="2000" b="1" dirty="0" smtClean="0">
                <a:solidFill>
                  <a:schemeClr val="tx1"/>
                </a:solidFill>
              </a:rPr>
              <a:t>..к			тортики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</a:rPr>
              <a:t>торт..к				билетики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err="1" smtClean="0">
                <a:solidFill>
                  <a:schemeClr val="tx1"/>
                </a:solidFill>
              </a:rPr>
              <a:t>кармаш</a:t>
            </a:r>
            <a:r>
              <a:rPr lang="ru-RU" sz="2000" b="1" dirty="0" smtClean="0">
                <a:solidFill>
                  <a:schemeClr val="tx1"/>
                </a:solidFill>
              </a:rPr>
              <a:t>..к			сыночки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00B050"/>
                </a:solidFill>
              </a:rPr>
              <a:t>2 уровень:</a:t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Вставь пропущенные буквы, объясни свой выбор письменно: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err="1" smtClean="0">
                <a:solidFill>
                  <a:schemeClr val="tx1"/>
                </a:solidFill>
              </a:rPr>
              <a:t>носоч...к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err="1" smtClean="0">
                <a:solidFill>
                  <a:schemeClr val="tx1"/>
                </a:solidFill>
              </a:rPr>
              <a:t>зайч</a:t>
            </a:r>
            <a:r>
              <a:rPr lang="ru-RU" sz="2000" b="1" dirty="0" smtClean="0">
                <a:solidFill>
                  <a:schemeClr val="tx1"/>
                </a:solidFill>
              </a:rPr>
              <a:t>..к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</a:rPr>
              <a:t>мост..к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	</a:t>
            </a:r>
            <a:r>
              <a:rPr lang="ru-RU" sz="2000" b="1" dirty="0" err="1" smtClean="0">
                <a:solidFill>
                  <a:schemeClr val="tx1"/>
                </a:solidFill>
              </a:rPr>
              <a:t>пирожоч</a:t>
            </a:r>
            <a:r>
              <a:rPr lang="ru-RU" sz="2000" b="1" dirty="0" smtClean="0">
                <a:solidFill>
                  <a:schemeClr val="tx1"/>
                </a:solidFill>
              </a:rPr>
              <a:t>..к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088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7464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575F6D"/>
                </a:solidFill>
              </a:rPr>
              <a:t>Проверь себя по образцу:</a:t>
            </a:r>
            <a:r>
              <a:rPr lang="ru-RU" sz="2800" b="1" i="1" dirty="0">
                <a:solidFill>
                  <a:srgbClr val="575F6D"/>
                </a:solidFill>
              </a:rPr>
              <a:t/>
            </a:r>
            <a:br>
              <a:rPr lang="ru-RU" sz="2800" b="1" i="1" dirty="0">
                <a:solidFill>
                  <a:srgbClr val="575F6D"/>
                </a:solidFill>
              </a:rPr>
            </a:br>
            <a:r>
              <a:rPr lang="ru-RU" sz="2800" b="1" i="1" dirty="0" smtClean="0">
                <a:solidFill>
                  <a:srgbClr val="575F6D"/>
                </a:solidFill>
              </a:rPr>
              <a:t/>
            </a:r>
            <a:br>
              <a:rPr lang="ru-RU" sz="2800" b="1" i="1" dirty="0" smtClean="0">
                <a:solidFill>
                  <a:srgbClr val="575F6D"/>
                </a:solidFill>
              </a:rPr>
            </a:br>
            <a:r>
              <a:rPr lang="ru-RU" sz="1800" b="1" dirty="0" smtClean="0">
                <a:solidFill>
                  <a:srgbClr val="00B050"/>
                </a:solidFill>
              </a:rPr>
              <a:t>1 </a:t>
            </a:r>
            <a:r>
              <a:rPr lang="ru-RU" sz="1800" b="1" dirty="0">
                <a:solidFill>
                  <a:srgbClr val="00B050"/>
                </a:solidFill>
              </a:rPr>
              <a:t>уровень</a:t>
            </a:r>
            <a:r>
              <a:rPr lang="ru-RU" sz="1800" b="1" dirty="0" smtClean="0">
                <a:solidFill>
                  <a:srgbClr val="00B050"/>
                </a:solidFill>
              </a:rPr>
              <a:t>: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Вставь пропущенные буквы, соедини пары слов. Сделай вывод, когда в суффиксе пишем букву И, а когда – Е.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билетик</a:t>
            </a:r>
            <a:r>
              <a:rPr lang="ru-RU" sz="1800" b="1" dirty="0">
                <a:solidFill>
                  <a:srgbClr val="575F6D"/>
                </a:solidFill>
              </a:rPr>
              <a:t>			кармашки</a:t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сыночек</a:t>
            </a:r>
            <a:r>
              <a:rPr lang="ru-RU" sz="1800" b="1" dirty="0">
                <a:solidFill>
                  <a:srgbClr val="575F6D"/>
                </a:solidFill>
              </a:rPr>
              <a:t>			тортики</a:t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тортик</a:t>
            </a:r>
            <a:r>
              <a:rPr lang="ru-RU" sz="1800" b="1" dirty="0">
                <a:solidFill>
                  <a:srgbClr val="575F6D"/>
                </a:solidFill>
              </a:rPr>
              <a:t>				билетики</a:t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кармашек</a:t>
            </a:r>
            <a:r>
              <a:rPr lang="ru-RU" sz="1800" b="1" dirty="0">
                <a:solidFill>
                  <a:srgbClr val="575F6D"/>
                </a:solidFill>
              </a:rPr>
              <a:t>			сыночки</a:t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00B050"/>
                </a:solidFill>
              </a:rPr>
              <a:t>2 уровень</a:t>
            </a:r>
            <a:r>
              <a:rPr lang="ru-RU" sz="1800" b="1" dirty="0" smtClean="0">
                <a:solidFill>
                  <a:srgbClr val="00B050"/>
                </a:solidFill>
              </a:rPr>
              <a:t>:</a:t>
            </a:r>
            <a:r>
              <a:rPr lang="ru-RU" sz="1800" b="1" dirty="0" smtClean="0">
                <a:solidFill>
                  <a:srgbClr val="575F6D"/>
                </a:solidFill>
              </a:rPr>
              <a:t/>
            </a:r>
            <a:br>
              <a:rPr lang="ru-RU" sz="1800" b="1" dirty="0" smtClean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Вставь пропущенные буквы, объясни свой </a:t>
            </a:r>
            <a:r>
              <a:rPr lang="ru-RU" sz="1800" b="1" dirty="0" smtClean="0">
                <a:solidFill>
                  <a:schemeClr val="tx1"/>
                </a:solidFill>
              </a:rPr>
              <a:t>выбор письменно: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носочек –</a:t>
            </a:r>
            <a:r>
              <a:rPr lang="ru-RU" sz="1800" b="1" dirty="0">
                <a:solidFill>
                  <a:srgbClr val="575F6D"/>
                </a:solidFill>
              </a:rPr>
              <a:t> </a:t>
            </a:r>
            <a:r>
              <a:rPr lang="ru-RU" sz="1800" b="1" dirty="0" smtClean="0">
                <a:solidFill>
                  <a:srgbClr val="575F6D"/>
                </a:solidFill>
              </a:rPr>
              <a:t>носочки 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зайчик – зайчики 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smtClean="0">
                <a:solidFill>
                  <a:srgbClr val="575F6D"/>
                </a:solidFill>
              </a:rPr>
              <a:t>мостик – мостики </a:t>
            </a:r>
            <a:r>
              <a:rPr lang="ru-RU" sz="1800" b="1" dirty="0">
                <a:solidFill>
                  <a:srgbClr val="575F6D"/>
                </a:solidFill>
              </a:rPr>
              <a:t/>
            </a:r>
            <a:br>
              <a:rPr lang="ru-RU" sz="1800" b="1" dirty="0">
                <a:solidFill>
                  <a:srgbClr val="575F6D"/>
                </a:solidFill>
              </a:rPr>
            </a:br>
            <a:r>
              <a:rPr lang="ru-RU" sz="1800" b="1" dirty="0">
                <a:solidFill>
                  <a:srgbClr val="575F6D"/>
                </a:solidFill>
              </a:rPr>
              <a:t>	</a:t>
            </a:r>
            <a:r>
              <a:rPr lang="ru-RU" sz="1800" b="1" dirty="0" err="1" smtClean="0">
                <a:solidFill>
                  <a:srgbClr val="575F6D"/>
                </a:solidFill>
              </a:rPr>
              <a:t>пирожочек</a:t>
            </a:r>
            <a:r>
              <a:rPr lang="ru-RU" sz="1800" b="1" dirty="0" smtClean="0">
                <a:solidFill>
                  <a:srgbClr val="575F6D"/>
                </a:solidFill>
              </a:rPr>
              <a:t> – </a:t>
            </a:r>
            <a:r>
              <a:rPr lang="ru-RU" sz="1800" b="1" dirty="0" err="1" smtClean="0">
                <a:solidFill>
                  <a:srgbClr val="575F6D"/>
                </a:solidFill>
              </a:rPr>
              <a:t>пирожочки</a:t>
            </a:r>
            <a:r>
              <a:rPr lang="ru-RU" sz="1800" b="1" dirty="0" smtClean="0">
                <a:solidFill>
                  <a:srgbClr val="575F6D"/>
                </a:solidFill>
              </a:rPr>
              <a:t> 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555776" y="2204864"/>
            <a:ext cx="25202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555776" y="2452967"/>
            <a:ext cx="25202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339752" y="2452967"/>
            <a:ext cx="27363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771800" y="2194279"/>
            <a:ext cx="230425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7932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«Урок – это замоч</a:t>
            </a:r>
            <a:r>
              <a:rPr lang="ru-RU" sz="3200" b="1" i="1" dirty="0"/>
              <a:t>е</a:t>
            </a:r>
            <a:r>
              <a:rPr lang="ru-RU" sz="3200" b="1" i="1" dirty="0" smtClean="0"/>
              <a:t>к, к которому нужно подобрать ключик»</a:t>
            </a:r>
            <a:endParaRPr lang="ru-RU" sz="3200" b="1" i="1" dirty="0"/>
          </a:p>
        </p:txBody>
      </p:sp>
      <p:pic>
        <p:nvPicPr>
          <p:cNvPr id="3074" name="Picture 2" descr="http://ddu210.minsk.edu.by/ru/sm_full.aspx?guid=826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132856"/>
            <a:ext cx="6523062" cy="3888432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54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08912" cy="5400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Домашнее задание</a:t>
            </a:r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:</a:t>
            </a:r>
            <a:b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 уровень:</a:t>
            </a:r>
            <a:b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dirty="0" smtClean="0"/>
              <a:t>уч.с.81 выучить правило; т.с.41 №37 </a:t>
            </a:r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2 уровень:</a:t>
            </a:r>
            <a:b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/>
              <a:t>уч.с.81 выучить правило;уч.с.84№84 </a:t>
            </a:r>
            <a:br>
              <a:rPr lang="ru-RU" sz="4000" dirty="0" smtClean="0"/>
            </a:br>
            <a:endParaRPr lang="ru-RU" sz="40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56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467600" cy="309634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</a:rPr>
              <a:t>Спасибо за урок!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76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524</TotalTime>
  <Words>59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«Существительные. Беглый гласный в уменьшительно-ласкательных существительных»</vt:lpstr>
      <vt:lpstr>Тест «Орфограммы в корнях слов»</vt:lpstr>
      <vt:lpstr>Алгоритм 1. Определить часть слова. 2. Изменить форму слова. 3. Выбрать гласный звук.</vt:lpstr>
      <vt:lpstr>  Выбери задание самостоятельно:  1 уровень: Вставь пропущенные буквы, соедини пары слов. Сделай вывод, когда в суффиксе пишем букву И, а когда – Е.  билет..к   кармашки  сыноч..к   тортики  торт..к    билетики  кармаш..к   сыночки   2 уровень:  Вставь пропущенные буквы, объясни свой выбор письменно:  носоч...к  зайч..к  мост..к  пирожоч..к</vt:lpstr>
      <vt:lpstr>Проверь себя по образцу:  1 уровень: Вставь пропущенные буквы, соедини пары слов. Сделай вывод, когда в суффиксе пишем букву И, а когда – Е.  билетик   кармашки  сыночек   тортики  тортик    билетики  кармашек   сыночки   2 уровень:  Вставь пропущенные буквы, объясни свой выбор письменно:  носочек – носочки   зайчик – зайчики   мостик – мостики   пирожочек – пирожочки </vt:lpstr>
      <vt:lpstr>«Урок – это замочек, к которому нужно подобрать ключик»</vt:lpstr>
      <vt:lpstr>Домашнее задание: 1 уровень:  уч.с.81 выучить правило; т.с.41 №37  2 уровень: уч.с.81 выучить правило;уч.с.84№84  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это замоч…к, к которому нужно подобрать ключ…к.</dc:title>
  <dc:creator>Александр</dc:creator>
  <cp:lastModifiedBy>User</cp:lastModifiedBy>
  <cp:revision>14</cp:revision>
  <dcterms:created xsi:type="dcterms:W3CDTF">2015-03-01T20:45:21Z</dcterms:created>
  <dcterms:modified xsi:type="dcterms:W3CDTF">2017-03-14T19:57:56Z</dcterms:modified>
</cp:coreProperties>
</file>