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4" r:id="rId7"/>
    <p:sldId id="259" r:id="rId8"/>
    <p:sldId id="265" r:id="rId9"/>
    <p:sldId id="258" r:id="rId10"/>
    <p:sldId id="266" r:id="rId11"/>
    <p:sldId id="267" r:id="rId12"/>
    <p:sldId id="270" r:id="rId13"/>
    <p:sldId id="269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C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68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338C1F-7457-40A5-894C-7240196F74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8F6C33-36CE-48E9-8793-7D2E59102B16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000" b="1" dirty="0" smtClean="0">
              <a:solidFill>
                <a:srgbClr val="232C12"/>
              </a:solidFill>
              <a:latin typeface="Calibri" pitchFamily="34" charset="0"/>
              <a:cs typeface="Calibri" pitchFamily="34" charset="0"/>
            </a:rPr>
            <a:t>СОЦИАЛЬНО – КОММУНИКАТИВНОЕ РАЗВИТИЕ</a:t>
          </a:r>
          <a:endParaRPr lang="ru-RU" sz="2000" b="1" dirty="0">
            <a:solidFill>
              <a:srgbClr val="232C12"/>
            </a:solidFill>
            <a:latin typeface="Calibri" pitchFamily="34" charset="0"/>
            <a:cs typeface="Calibri" pitchFamily="34" charset="0"/>
          </a:endParaRPr>
        </a:p>
      </dgm:t>
    </dgm:pt>
    <dgm:pt modelId="{11225D24-EDDA-4F95-94CD-2575459EC81B}" type="parTrans" cxnId="{C0709F31-0B82-4E29-AA18-DB0894D2C9D7}">
      <dgm:prSet/>
      <dgm:spPr/>
      <dgm:t>
        <a:bodyPr/>
        <a:lstStyle/>
        <a:p>
          <a:endParaRPr lang="ru-RU"/>
        </a:p>
      </dgm:t>
    </dgm:pt>
    <dgm:pt modelId="{61DC6DA0-C867-4AA4-AFCA-4457A571C609}" type="sibTrans" cxnId="{C0709F31-0B82-4E29-AA18-DB0894D2C9D7}">
      <dgm:prSet/>
      <dgm:spPr/>
      <dgm:t>
        <a:bodyPr/>
        <a:lstStyle/>
        <a:p>
          <a:endParaRPr lang="ru-RU"/>
        </a:p>
      </dgm:t>
    </dgm:pt>
    <dgm:pt modelId="{E5A45BC7-B707-4290-B4D3-2DC91DF6184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ru-RU" sz="2000" b="1" dirty="0" smtClean="0">
            <a:solidFill>
              <a:srgbClr val="232C12"/>
            </a:solidFill>
            <a:latin typeface="Calibri" pitchFamily="34" charset="0"/>
            <a:cs typeface="Calibri" pitchFamily="34" charset="0"/>
          </a:endParaRPr>
        </a:p>
        <a:p>
          <a:pPr algn="ctr"/>
          <a:r>
            <a:rPr lang="ru-RU" sz="1800" b="1" dirty="0" smtClean="0">
              <a:solidFill>
                <a:srgbClr val="232C12"/>
              </a:solidFill>
              <a:latin typeface="Calibri" pitchFamily="34" charset="0"/>
              <a:cs typeface="Calibri" pitchFamily="34" charset="0"/>
            </a:rPr>
            <a:t>ОСНОВНАЯ ЦЕЛЬ </a:t>
          </a:r>
        </a:p>
        <a:p>
          <a:pPr algn="ctr"/>
          <a:r>
            <a:rPr lang="ru-RU" sz="1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rPr>
            <a:t>ПОЗИТИВНАЯ СОЦИАЛИЗАЦИЯ ДЕТЕЙ ДОШКОЛЬНОГО ВОЗРАСТА, ПРИОБЩЕНИЕ ИХ К СОЦИОКУЛЬТУРНЫМ НОРМАМ, ТРАДИЦИЯМ СЕМЬИ, ОБЩЕСТВА И ГОСУДАРСТВА.</a:t>
          </a:r>
        </a:p>
      </dgm:t>
    </dgm:pt>
    <dgm:pt modelId="{C56E56FB-0A71-4C32-847E-F0BC3FFE0869}" type="parTrans" cxnId="{6AD5EA16-D2B9-41ED-8A32-6D52130F2BBF}">
      <dgm:prSet/>
      <dgm:spPr/>
      <dgm:t>
        <a:bodyPr/>
        <a:lstStyle/>
        <a:p>
          <a:endParaRPr lang="ru-RU"/>
        </a:p>
      </dgm:t>
    </dgm:pt>
    <dgm:pt modelId="{52F0EA5C-2807-44A0-B8AF-6E07117433B3}" type="sibTrans" cxnId="{6AD5EA16-D2B9-41ED-8A32-6D52130F2BBF}">
      <dgm:prSet/>
      <dgm:spPr/>
      <dgm:t>
        <a:bodyPr/>
        <a:lstStyle/>
        <a:p>
          <a:endParaRPr lang="ru-RU"/>
        </a:p>
      </dgm:t>
    </dgm:pt>
    <dgm:pt modelId="{F5C24D4D-6F3A-47AB-B1FE-615CACC2A449}">
      <dgm:prSet phldrT="[Текст]" phldr="1"/>
      <dgm:spPr/>
      <dgm:t>
        <a:bodyPr/>
        <a:lstStyle/>
        <a:p>
          <a:endParaRPr lang="ru-RU" dirty="0"/>
        </a:p>
      </dgm:t>
    </dgm:pt>
    <dgm:pt modelId="{7EA8B0DE-6532-4FFB-AAAD-57A183365F8F}" type="sibTrans" cxnId="{020E5AF3-CFED-44E4-8A90-E36F1D8A7C3B}">
      <dgm:prSet/>
      <dgm:spPr/>
      <dgm:t>
        <a:bodyPr/>
        <a:lstStyle/>
        <a:p>
          <a:endParaRPr lang="ru-RU"/>
        </a:p>
      </dgm:t>
    </dgm:pt>
    <dgm:pt modelId="{B36B26E8-6A31-4B29-915E-28D21B5638B0}" type="parTrans" cxnId="{020E5AF3-CFED-44E4-8A90-E36F1D8A7C3B}">
      <dgm:prSet/>
      <dgm:spPr/>
      <dgm:t>
        <a:bodyPr/>
        <a:lstStyle/>
        <a:p>
          <a:endParaRPr lang="ru-RU"/>
        </a:p>
      </dgm:t>
    </dgm:pt>
    <dgm:pt modelId="{A022A8BC-D0B1-45AC-92A7-C4AC0B1634D5}">
      <dgm:prSet phldrT="[Текст]" phldr="1"/>
      <dgm:spPr/>
      <dgm:t>
        <a:bodyPr/>
        <a:lstStyle/>
        <a:p>
          <a:endParaRPr lang="ru-RU" dirty="0"/>
        </a:p>
      </dgm:t>
    </dgm:pt>
    <dgm:pt modelId="{D270ACE7-394B-4441-ACEA-D9BCC063A57F}" type="sibTrans" cxnId="{29CD0FC3-E520-4D9A-986A-066EF74F3FEC}">
      <dgm:prSet/>
      <dgm:spPr/>
      <dgm:t>
        <a:bodyPr/>
        <a:lstStyle/>
        <a:p>
          <a:endParaRPr lang="ru-RU"/>
        </a:p>
      </dgm:t>
    </dgm:pt>
    <dgm:pt modelId="{131B81F3-EF32-4315-B325-1BC2E3B5B839}" type="parTrans" cxnId="{29CD0FC3-E520-4D9A-986A-066EF74F3FEC}">
      <dgm:prSet/>
      <dgm:spPr/>
      <dgm:t>
        <a:bodyPr/>
        <a:lstStyle/>
        <a:p>
          <a:endParaRPr lang="ru-RU"/>
        </a:p>
      </dgm:t>
    </dgm:pt>
    <dgm:pt modelId="{DC6176AD-34DF-4589-9BF0-99A541B3F9B2}" type="pres">
      <dgm:prSet presAssocID="{B7338C1F-7457-40A5-894C-7240196F74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9275F5-85FB-47B3-81E3-87D27B028CE7}" type="pres">
      <dgm:prSet presAssocID="{9E8F6C33-36CE-48E9-8793-7D2E59102B16}" presName="parentText" presStyleLbl="node1" presStyleIdx="0" presStyleCnt="2" custScaleY="381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E86C1-F196-4C06-90F3-659522659354}" type="pres">
      <dgm:prSet presAssocID="{9E8F6C33-36CE-48E9-8793-7D2E59102B1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32F46-3463-4FFC-85A5-631FAB7DF7E3}" type="pres">
      <dgm:prSet presAssocID="{E5A45BC7-B707-4290-B4D3-2DC91DF6184D}" presName="parentText" presStyleLbl="node1" presStyleIdx="1" presStyleCnt="2" custScaleY="1383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DFB38-C5A0-4F5B-80AE-A3DD178D917B}" type="pres">
      <dgm:prSet presAssocID="{E5A45BC7-B707-4290-B4D3-2DC91DF6184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709F31-0B82-4E29-AA18-DB0894D2C9D7}" srcId="{B7338C1F-7457-40A5-894C-7240196F7485}" destId="{9E8F6C33-36CE-48E9-8793-7D2E59102B16}" srcOrd="0" destOrd="0" parTransId="{11225D24-EDDA-4F95-94CD-2575459EC81B}" sibTransId="{61DC6DA0-C867-4AA4-AFCA-4457A571C609}"/>
    <dgm:cxn modelId="{020E5AF3-CFED-44E4-8A90-E36F1D8A7C3B}" srcId="{E5A45BC7-B707-4290-B4D3-2DC91DF6184D}" destId="{F5C24D4D-6F3A-47AB-B1FE-615CACC2A449}" srcOrd="0" destOrd="0" parTransId="{B36B26E8-6A31-4B29-915E-28D21B5638B0}" sibTransId="{7EA8B0DE-6532-4FFB-AAAD-57A183365F8F}"/>
    <dgm:cxn modelId="{BE223DE4-9426-4591-A15E-6AF663AC9A6E}" type="presOf" srcId="{B7338C1F-7457-40A5-894C-7240196F7485}" destId="{DC6176AD-34DF-4589-9BF0-99A541B3F9B2}" srcOrd="0" destOrd="0" presId="urn:microsoft.com/office/officeart/2005/8/layout/vList2"/>
    <dgm:cxn modelId="{6AD5EA16-D2B9-41ED-8A32-6D52130F2BBF}" srcId="{B7338C1F-7457-40A5-894C-7240196F7485}" destId="{E5A45BC7-B707-4290-B4D3-2DC91DF6184D}" srcOrd="1" destOrd="0" parTransId="{C56E56FB-0A71-4C32-847E-F0BC3FFE0869}" sibTransId="{52F0EA5C-2807-44A0-B8AF-6E07117433B3}"/>
    <dgm:cxn modelId="{310E2079-1DFA-481B-ACD2-B88757FD960F}" type="presOf" srcId="{E5A45BC7-B707-4290-B4D3-2DC91DF6184D}" destId="{F5232F46-3463-4FFC-85A5-631FAB7DF7E3}" srcOrd="0" destOrd="0" presId="urn:microsoft.com/office/officeart/2005/8/layout/vList2"/>
    <dgm:cxn modelId="{4C876C35-3973-40A5-A9E7-59EBE847B5F2}" type="presOf" srcId="{A022A8BC-D0B1-45AC-92A7-C4AC0B1634D5}" destId="{D5FE86C1-F196-4C06-90F3-659522659354}" srcOrd="0" destOrd="0" presId="urn:microsoft.com/office/officeart/2005/8/layout/vList2"/>
    <dgm:cxn modelId="{E819DFBD-6886-4524-90CB-E6D41FC988B7}" type="presOf" srcId="{9E8F6C33-36CE-48E9-8793-7D2E59102B16}" destId="{C09275F5-85FB-47B3-81E3-87D27B028CE7}" srcOrd="0" destOrd="0" presId="urn:microsoft.com/office/officeart/2005/8/layout/vList2"/>
    <dgm:cxn modelId="{29CD0FC3-E520-4D9A-986A-066EF74F3FEC}" srcId="{9E8F6C33-36CE-48E9-8793-7D2E59102B16}" destId="{A022A8BC-D0B1-45AC-92A7-C4AC0B1634D5}" srcOrd="0" destOrd="0" parTransId="{131B81F3-EF32-4315-B325-1BC2E3B5B839}" sibTransId="{D270ACE7-394B-4441-ACEA-D9BCC063A57F}"/>
    <dgm:cxn modelId="{34FDEF69-331A-41D8-B583-169814A860EE}" type="presOf" srcId="{F5C24D4D-6F3A-47AB-B1FE-615CACC2A449}" destId="{F38DFB38-C5A0-4F5B-80AE-A3DD178D917B}" srcOrd="0" destOrd="0" presId="urn:microsoft.com/office/officeart/2005/8/layout/vList2"/>
    <dgm:cxn modelId="{A1319663-7174-405F-9075-74DEB8C1CED3}" type="presParOf" srcId="{DC6176AD-34DF-4589-9BF0-99A541B3F9B2}" destId="{C09275F5-85FB-47B3-81E3-87D27B028CE7}" srcOrd="0" destOrd="0" presId="urn:microsoft.com/office/officeart/2005/8/layout/vList2"/>
    <dgm:cxn modelId="{D27F2D30-9F29-4A3F-B5DC-AFC8AADB8B79}" type="presParOf" srcId="{DC6176AD-34DF-4589-9BF0-99A541B3F9B2}" destId="{D5FE86C1-F196-4C06-90F3-659522659354}" srcOrd="1" destOrd="0" presId="urn:microsoft.com/office/officeart/2005/8/layout/vList2"/>
    <dgm:cxn modelId="{430BACAD-59FA-4871-B26A-1986F91C1E36}" type="presParOf" srcId="{DC6176AD-34DF-4589-9BF0-99A541B3F9B2}" destId="{F5232F46-3463-4FFC-85A5-631FAB7DF7E3}" srcOrd="2" destOrd="0" presId="urn:microsoft.com/office/officeart/2005/8/layout/vList2"/>
    <dgm:cxn modelId="{5B23F620-0F36-4BF8-8E75-7028339594F9}" type="presParOf" srcId="{DC6176AD-34DF-4589-9BF0-99A541B3F9B2}" destId="{F38DFB38-C5A0-4F5B-80AE-A3DD178D9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A393A8-47E0-4712-9B4D-A1C0F6F0BCAC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5EF024-8FE2-4E6E-BF84-44762C0998AC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Calibri" pitchFamily="34" charset="0"/>
            </a:rPr>
            <a:t>АСПЕКТЫ ПЕДАГОГИЧЕСКОЙ ТЕХНОЛОГИИ</a:t>
          </a:r>
          <a:endParaRPr lang="ru-RU" sz="1800" b="1" dirty="0">
            <a:solidFill>
              <a:srgbClr val="002060"/>
            </a:solidFill>
            <a:latin typeface="Calibri" pitchFamily="34" charset="0"/>
          </a:endParaRPr>
        </a:p>
      </dgm:t>
    </dgm:pt>
    <dgm:pt modelId="{132F07F5-9187-49EE-86F1-332B21316C18}" type="parTrans" cxnId="{F020FC70-A3B0-44E8-ABC9-78032297F868}">
      <dgm:prSet/>
      <dgm:spPr/>
      <dgm:t>
        <a:bodyPr/>
        <a:lstStyle/>
        <a:p>
          <a:endParaRPr lang="ru-RU"/>
        </a:p>
      </dgm:t>
    </dgm:pt>
    <dgm:pt modelId="{8E44FEB9-0A7E-47C4-9BBE-3EE2D423195C}" type="sibTrans" cxnId="{F020FC70-A3B0-44E8-ABC9-78032297F868}">
      <dgm:prSet/>
      <dgm:spPr/>
      <dgm:t>
        <a:bodyPr/>
        <a:lstStyle/>
        <a:p>
          <a:endParaRPr lang="ru-RU"/>
        </a:p>
      </dgm:t>
    </dgm:pt>
    <dgm:pt modelId="{EB3ED24D-FE3D-4F0D-B84A-7CEDA5CAA472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Calibri" pitchFamily="34" charset="0"/>
            </a:rPr>
            <a:t>КРИТЕРИИ ТЕХНОЛОГИЧНОСТИ ПЕДАГОГИЧЕСКОЙ ТЕХНОЛОГИИ</a:t>
          </a:r>
          <a:endParaRPr lang="ru-RU" sz="1800" b="1" dirty="0">
            <a:solidFill>
              <a:srgbClr val="002060"/>
            </a:solidFill>
            <a:latin typeface="Calibri" pitchFamily="34" charset="0"/>
          </a:endParaRPr>
        </a:p>
      </dgm:t>
    </dgm:pt>
    <dgm:pt modelId="{6668D39B-FBC1-49EE-B57E-406CE5E1F8E2}" type="parTrans" cxnId="{7612A50C-31F6-4122-9861-455464BBADE0}">
      <dgm:prSet/>
      <dgm:spPr/>
      <dgm:t>
        <a:bodyPr/>
        <a:lstStyle/>
        <a:p>
          <a:endParaRPr lang="ru-RU"/>
        </a:p>
      </dgm:t>
    </dgm:pt>
    <dgm:pt modelId="{9D467131-C93E-42D7-86F5-BD4B16BB2290}" type="sibTrans" cxnId="{7612A50C-31F6-4122-9861-455464BBADE0}">
      <dgm:prSet/>
      <dgm:spPr/>
      <dgm:t>
        <a:bodyPr/>
        <a:lstStyle/>
        <a:p>
          <a:endParaRPr lang="ru-RU"/>
        </a:p>
      </dgm:t>
    </dgm:pt>
    <dgm:pt modelId="{EF92516D-59D6-4DBA-AD3B-86C621C068A8}" type="pres">
      <dgm:prSet presAssocID="{87A393A8-47E0-4712-9B4D-A1C0F6F0BCA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9597B01-DE0F-4283-B107-05F831D30444}" type="pres">
      <dgm:prSet presAssocID="{CF5EF024-8FE2-4E6E-BF84-44762C0998AC}" presName="linNode" presStyleCnt="0"/>
      <dgm:spPr/>
    </dgm:pt>
    <dgm:pt modelId="{7AC467BD-488C-4D6C-BAF1-BCFEEF294B8A}" type="pres">
      <dgm:prSet presAssocID="{CF5EF024-8FE2-4E6E-BF84-44762C0998AC}" presName="parentShp" presStyleLbl="node1" presStyleIdx="0" presStyleCnt="2" custScaleX="131100" custScaleY="50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F27DF-A695-4FD4-AE43-8DC82EDC7956}" type="pres">
      <dgm:prSet presAssocID="{CF5EF024-8FE2-4E6E-BF84-44762C0998AC}" presName="childShp" presStyleLbl="bgAccFollowNode1" presStyleIdx="0" presStyleCnt="2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11548786-993C-42F7-A33B-FBDFDBF6C20C}" type="pres">
      <dgm:prSet presAssocID="{8E44FEB9-0A7E-47C4-9BBE-3EE2D423195C}" presName="spacing" presStyleCnt="0"/>
      <dgm:spPr/>
    </dgm:pt>
    <dgm:pt modelId="{E0B028AE-0CEA-4EBF-B183-200FB0B24EB6}" type="pres">
      <dgm:prSet presAssocID="{EB3ED24D-FE3D-4F0D-B84A-7CEDA5CAA472}" presName="linNode" presStyleCnt="0"/>
      <dgm:spPr/>
    </dgm:pt>
    <dgm:pt modelId="{F78E8927-1539-426C-8D0D-0CFD984C8EBC}" type="pres">
      <dgm:prSet presAssocID="{EB3ED24D-FE3D-4F0D-B84A-7CEDA5CAA472}" presName="parentShp" presStyleLbl="node1" presStyleIdx="1" presStyleCnt="2" custScaleX="129145" custScaleY="72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226BC-E751-4E31-B235-6100B9459230}" type="pres">
      <dgm:prSet presAssocID="{EB3ED24D-FE3D-4F0D-B84A-7CEDA5CAA472}" presName="childShp" presStyleLbl="bgAccFollowNode1" presStyleIdx="1" presStyleCnt="2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</dgm:ptLst>
  <dgm:cxnLst>
    <dgm:cxn modelId="{F020FC70-A3B0-44E8-ABC9-78032297F868}" srcId="{87A393A8-47E0-4712-9B4D-A1C0F6F0BCAC}" destId="{CF5EF024-8FE2-4E6E-BF84-44762C0998AC}" srcOrd="0" destOrd="0" parTransId="{132F07F5-9187-49EE-86F1-332B21316C18}" sibTransId="{8E44FEB9-0A7E-47C4-9BBE-3EE2D423195C}"/>
    <dgm:cxn modelId="{5DA15409-63A7-4FB4-8EB9-C41D546C433C}" type="presOf" srcId="{EB3ED24D-FE3D-4F0D-B84A-7CEDA5CAA472}" destId="{F78E8927-1539-426C-8D0D-0CFD984C8EBC}" srcOrd="0" destOrd="0" presId="urn:microsoft.com/office/officeart/2005/8/layout/vList6"/>
    <dgm:cxn modelId="{7612A50C-31F6-4122-9861-455464BBADE0}" srcId="{87A393A8-47E0-4712-9B4D-A1C0F6F0BCAC}" destId="{EB3ED24D-FE3D-4F0D-B84A-7CEDA5CAA472}" srcOrd="1" destOrd="0" parTransId="{6668D39B-FBC1-49EE-B57E-406CE5E1F8E2}" sibTransId="{9D467131-C93E-42D7-86F5-BD4B16BB2290}"/>
    <dgm:cxn modelId="{DC240BA1-86BC-4CB7-A8ED-AD70B3052839}" type="presOf" srcId="{87A393A8-47E0-4712-9B4D-A1C0F6F0BCAC}" destId="{EF92516D-59D6-4DBA-AD3B-86C621C068A8}" srcOrd="0" destOrd="0" presId="urn:microsoft.com/office/officeart/2005/8/layout/vList6"/>
    <dgm:cxn modelId="{F61B0D56-7562-414F-86CE-1E631FE0D2A0}" type="presOf" srcId="{CF5EF024-8FE2-4E6E-BF84-44762C0998AC}" destId="{7AC467BD-488C-4D6C-BAF1-BCFEEF294B8A}" srcOrd="0" destOrd="0" presId="urn:microsoft.com/office/officeart/2005/8/layout/vList6"/>
    <dgm:cxn modelId="{87633964-1D81-4EB4-A241-EE05D7AB9B3D}" type="presParOf" srcId="{EF92516D-59D6-4DBA-AD3B-86C621C068A8}" destId="{E9597B01-DE0F-4283-B107-05F831D30444}" srcOrd="0" destOrd="0" presId="urn:microsoft.com/office/officeart/2005/8/layout/vList6"/>
    <dgm:cxn modelId="{DB44F234-198F-446A-B6A0-E211BD265781}" type="presParOf" srcId="{E9597B01-DE0F-4283-B107-05F831D30444}" destId="{7AC467BD-488C-4D6C-BAF1-BCFEEF294B8A}" srcOrd="0" destOrd="0" presId="urn:microsoft.com/office/officeart/2005/8/layout/vList6"/>
    <dgm:cxn modelId="{44A0C615-D0B8-4828-9960-422DD206E7A6}" type="presParOf" srcId="{E9597B01-DE0F-4283-B107-05F831D30444}" destId="{3B1F27DF-A695-4FD4-AE43-8DC82EDC7956}" srcOrd="1" destOrd="0" presId="urn:microsoft.com/office/officeart/2005/8/layout/vList6"/>
    <dgm:cxn modelId="{C8F8FC48-F39B-4D98-9528-A9D22B09C7E1}" type="presParOf" srcId="{EF92516D-59D6-4DBA-AD3B-86C621C068A8}" destId="{11548786-993C-42F7-A33B-FBDFDBF6C20C}" srcOrd="1" destOrd="0" presId="urn:microsoft.com/office/officeart/2005/8/layout/vList6"/>
    <dgm:cxn modelId="{8A157AC1-C5A6-4298-A540-AADEDF274CA9}" type="presParOf" srcId="{EF92516D-59D6-4DBA-AD3B-86C621C068A8}" destId="{E0B028AE-0CEA-4EBF-B183-200FB0B24EB6}" srcOrd="2" destOrd="0" presId="urn:microsoft.com/office/officeart/2005/8/layout/vList6"/>
    <dgm:cxn modelId="{B02AF902-A367-4C35-8D09-F4AB1ED1B426}" type="presParOf" srcId="{E0B028AE-0CEA-4EBF-B183-200FB0B24EB6}" destId="{F78E8927-1539-426C-8D0D-0CFD984C8EBC}" srcOrd="0" destOrd="0" presId="urn:microsoft.com/office/officeart/2005/8/layout/vList6"/>
    <dgm:cxn modelId="{BBB1CB66-F131-4366-AD58-56E4CDF406C4}" type="presParOf" srcId="{E0B028AE-0CEA-4EBF-B183-200FB0B24EB6}" destId="{2C6226BC-E751-4E31-B235-6100B945923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9275F5-85FB-47B3-81E3-87D27B028CE7}">
      <dsp:nvSpPr>
        <dsp:cNvPr id="0" name=""/>
        <dsp:cNvSpPr/>
      </dsp:nvSpPr>
      <dsp:spPr>
        <a:xfrm>
          <a:off x="0" y="404587"/>
          <a:ext cx="7992888" cy="45620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232C12"/>
              </a:solidFill>
              <a:latin typeface="Calibri" pitchFamily="34" charset="0"/>
              <a:cs typeface="Calibri" pitchFamily="34" charset="0"/>
            </a:rPr>
            <a:t>СОЦИАЛЬНО – КОММУНИКАТИВНОЕ РАЗВИТИЕ</a:t>
          </a:r>
          <a:endParaRPr lang="ru-RU" sz="2000" b="1" kern="1200" dirty="0">
            <a:solidFill>
              <a:srgbClr val="232C12"/>
            </a:solidFill>
            <a:latin typeface="Calibri" pitchFamily="34" charset="0"/>
            <a:cs typeface="Calibri" pitchFamily="34" charset="0"/>
          </a:endParaRPr>
        </a:p>
      </dsp:txBody>
      <dsp:txXfrm>
        <a:off x="0" y="404587"/>
        <a:ext cx="7992888" cy="456205"/>
      </dsp:txXfrm>
    </dsp:sp>
    <dsp:sp modelId="{D5FE86C1-F196-4C06-90F3-659522659354}">
      <dsp:nvSpPr>
        <dsp:cNvPr id="0" name=""/>
        <dsp:cNvSpPr/>
      </dsp:nvSpPr>
      <dsp:spPr>
        <a:xfrm>
          <a:off x="0" y="860792"/>
          <a:ext cx="7992888" cy="74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860792"/>
        <a:ext cx="7992888" cy="74875"/>
      </dsp:txXfrm>
    </dsp:sp>
    <dsp:sp modelId="{F5232F46-3463-4FFC-85A5-631FAB7DF7E3}">
      <dsp:nvSpPr>
        <dsp:cNvPr id="0" name=""/>
        <dsp:cNvSpPr/>
      </dsp:nvSpPr>
      <dsp:spPr>
        <a:xfrm>
          <a:off x="0" y="935668"/>
          <a:ext cx="7992888" cy="1653828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rgbClr val="232C12"/>
            </a:solidFill>
            <a:latin typeface="Calibri" pitchFamily="34" charset="0"/>
            <a:cs typeface="Calibri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232C12"/>
              </a:solidFill>
              <a:latin typeface="Calibri" pitchFamily="34" charset="0"/>
              <a:cs typeface="Calibri" pitchFamily="34" charset="0"/>
            </a:rPr>
            <a:t>ОСНОВНАЯ ЦЕЛЬ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rPr>
            <a:t>ПОЗИТИВНАЯ СОЦИАЛИЗАЦИЯ ДЕТЕЙ ДОШКОЛЬНОГО ВОЗРАСТА, ПРИОБЩЕНИЕ ИХ К СОЦИОКУЛЬТУРНЫМ НОРМАМ, ТРАДИЦИЯМ СЕМЬИ, ОБЩЕСТВА И ГОСУДАРСТВА.</a:t>
          </a:r>
        </a:p>
      </dsp:txBody>
      <dsp:txXfrm>
        <a:off x="0" y="935668"/>
        <a:ext cx="7992888" cy="1653828"/>
      </dsp:txXfrm>
    </dsp:sp>
    <dsp:sp modelId="{F38DFB38-C5A0-4F5B-80AE-A3DD178D917B}">
      <dsp:nvSpPr>
        <dsp:cNvPr id="0" name=""/>
        <dsp:cNvSpPr/>
      </dsp:nvSpPr>
      <dsp:spPr>
        <a:xfrm>
          <a:off x="0" y="2589497"/>
          <a:ext cx="7992888" cy="74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2589497"/>
        <a:ext cx="7992888" cy="748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1F27DF-A695-4FD4-AE43-8DC82EDC7956}">
      <dsp:nvSpPr>
        <dsp:cNvPr id="0" name=""/>
        <dsp:cNvSpPr/>
      </dsp:nvSpPr>
      <dsp:spPr>
        <a:xfrm>
          <a:off x="2843224" y="496"/>
          <a:ext cx="3250406" cy="1934765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7AC467BD-488C-4D6C-BAF1-BCFEEF294B8A}">
      <dsp:nvSpPr>
        <dsp:cNvPr id="0" name=""/>
        <dsp:cNvSpPr/>
      </dsp:nvSpPr>
      <dsp:spPr>
        <a:xfrm>
          <a:off x="2369" y="479824"/>
          <a:ext cx="2840855" cy="976108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Calibri" pitchFamily="34" charset="0"/>
            </a:rPr>
            <a:t>АСПЕКТЫ ПЕДАГОГИЧЕСКОЙ ТЕХНОЛОГИИ</a:t>
          </a:r>
          <a:endParaRPr lang="ru-RU" sz="1800" b="1" kern="1200" dirty="0">
            <a:solidFill>
              <a:srgbClr val="002060"/>
            </a:solidFill>
            <a:latin typeface="Calibri" pitchFamily="34" charset="0"/>
          </a:endParaRPr>
        </a:p>
      </dsp:txBody>
      <dsp:txXfrm>
        <a:off x="2369" y="479824"/>
        <a:ext cx="2840855" cy="976108"/>
      </dsp:txXfrm>
    </dsp:sp>
    <dsp:sp modelId="{2C6226BC-E751-4E31-B235-6100B9459230}">
      <dsp:nvSpPr>
        <dsp:cNvPr id="0" name=""/>
        <dsp:cNvSpPr/>
      </dsp:nvSpPr>
      <dsp:spPr>
        <a:xfrm>
          <a:off x="2820304" y="2128738"/>
          <a:ext cx="3275409" cy="1934765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F78E8927-1539-426C-8D0D-0CFD984C8EBC}">
      <dsp:nvSpPr>
        <dsp:cNvPr id="0" name=""/>
        <dsp:cNvSpPr/>
      </dsp:nvSpPr>
      <dsp:spPr>
        <a:xfrm>
          <a:off x="286" y="2392040"/>
          <a:ext cx="2820018" cy="1408161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Calibri" pitchFamily="34" charset="0"/>
            </a:rPr>
            <a:t>КРИТЕРИИ ТЕХНОЛОГИЧНОСТИ ПЕДАГОГИЧЕСКОЙ ТЕХНОЛОГИИ</a:t>
          </a:r>
          <a:endParaRPr lang="ru-RU" sz="1800" b="1" kern="1200" dirty="0">
            <a:solidFill>
              <a:srgbClr val="002060"/>
            </a:solidFill>
            <a:latin typeface="Calibri" pitchFamily="34" charset="0"/>
          </a:endParaRPr>
        </a:p>
      </dsp:txBody>
      <dsp:txXfrm>
        <a:off x="286" y="2392040"/>
        <a:ext cx="2820018" cy="1408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2345-ABDD-4E37-9686-0FD3902A1CBF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69D71-FD7D-4982-9E47-CEABC2F7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B743A-8789-4EE9-92BB-8D7535EE04E9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D5ED7-AED5-4E57-95DD-3512C6188E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4C363-FB1D-44E2-9B0C-13C7CC7F00A4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FDC8A-04D5-4C22-B0E3-03A696452A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292AE-EBA3-4A12-A577-2B22979ABAE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CA36B-592F-4145-BE40-61CFA25155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EE223-AE6E-4377-A274-A187ACCD1283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86F66-68B8-4DE4-A4CA-D6E3B93C55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83F48-B348-4F63-A7FC-F90C39EB31DC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977E-312B-4FD1-9C13-D0A208D643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FB036-C602-47F1-A60F-E1924463AFC5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D6DCB-19FA-432E-B7AD-D3884A4CCD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582EC-004B-4D8C-B57C-016B396D1F4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1AFF2-2802-486A-B7B5-80C0DB6063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C22E5-9D94-4F92-A23A-C9D17A703092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7DB91-654A-4810-8C8D-8BE47BB186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422BE-A3BF-4BA7-B34F-D88543F5A4C0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73E5-B95D-4496-B1F6-44227FF18A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95CE0-E70C-4BC6-9243-DAF8C7274C4A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E040B-2DF1-455B-ACD1-9CD94BF8B6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08D28-FA4C-4F4C-84A2-3EB2E6C34F28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F1C82648-FD82-44A3-A257-1FFC38566F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dohcolonoc.ru/images/Ibragimova_Natalya/2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arhivurokov.ru/kopilka/up/html/2018/01/25/k_5a6a26e174549/452572_3.jpe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68313" y="1052513"/>
            <a:ext cx="81359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altLang="ru-RU" sz="3200" b="1">
              <a:solidFill>
                <a:srgbClr val="002060"/>
              </a:solidFill>
              <a:latin typeface="Verdana" pitchFamily="34" charset="0"/>
            </a:endParaRP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МАСТЕР – КЛАСС:</a:t>
            </a: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 ИСПОЛЬЗОВАНИЕ СОВРЕМЕННЫХ </a:t>
            </a: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ОБРАЗОВАТЕЛЬНЫХ ТЕХНОЛОГИЙ </a:t>
            </a: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ПРИ РЕАЛИЗАЦИИ</a:t>
            </a: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 ОБРАЗОВАТЕЛЬНОЙ ОБЛАСТИ </a:t>
            </a:r>
          </a:p>
          <a:p>
            <a:pPr algn="ctr" eaLnBrk="1" hangingPunct="1"/>
            <a:r>
              <a:rPr lang="ru-RU" altLang="ru-RU" sz="3200" b="1">
                <a:solidFill>
                  <a:srgbClr val="232C12"/>
                </a:solidFill>
                <a:latin typeface="Calibri" pitchFamily="34" charset="0"/>
              </a:rPr>
              <a:t> СОЦИАЛЬНО- КОММУНИКАТИВНОЕ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7" descr="Ð ÐµÐ±ÐµÐ½Ð¾Ðº Ð¿ÐµÑÐµÑÐ¾Ð´Ð¸Ñ Ð´Ð¾ÑÐ¾Ð³Ñ"/>
          <p:cNvPicPr>
            <a:picLocks noChangeAspect="1" noChangeArrowheads="1"/>
          </p:cNvPicPr>
          <p:nvPr/>
        </p:nvPicPr>
        <p:blipFill>
          <a:blip r:embed="rId3" r:link="rId4" cstate="screen"/>
          <a:srcRect/>
          <a:stretch>
            <a:fillRect/>
          </a:stretch>
        </p:blipFill>
        <p:spPr bwMode="auto">
          <a:xfrm>
            <a:off x="6350" y="-17463"/>
            <a:ext cx="9137650" cy="687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https://arhivurokov.ru/kopilka/up/html/2018/01/25/k_5a6a26e174549/452572_3.jpeg"/>
          <p:cNvPicPr>
            <a:picLocks noChangeAspect="1" noChangeArrowheads="1"/>
          </p:cNvPicPr>
          <p:nvPr/>
        </p:nvPicPr>
        <p:blipFill>
          <a:blip r:embed="rId3" r:link="rId4" cstate="screen"/>
          <a:srcRect/>
          <a:stretch>
            <a:fillRect/>
          </a:stretch>
        </p:blipFill>
        <p:spPr bwMode="auto">
          <a:xfrm>
            <a:off x="3175" y="4763"/>
            <a:ext cx="9140825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452572_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8" y="-12700"/>
            <a:ext cx="9136062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5100" y="1935163"/>
            <a:ext cx="1587500" cy="2246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19288" y="1935163"/>
            <a:ext cx="1627187" cy="2246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71888" y="1939925"/>
            <a:ext cx="1627187" cy="2246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1268413"/>
            <a:ext cx="3659187" cy="5048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43" name="Прямоугольник 1"/>
          <p:cNvSpPr>
            <a:spLocks noChangeArrowheads="1"/>
          </p:cNvSpPr>
          <p:nvPr/>
        </p:nvSpPr>
        <p:spPr bwMode="auto">
          <a:xfrm>
            <a:off x="446088" y="5397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solidFill>
                  <a:srgbClr val="000000"/>
                </a:solidFill>
              </a:rPr>
              <a:t>Спасли ежа</a:t>
            </a:r>
          </a:p>
          <a:p>
            <a:pPr eaLnBrk="1" hangingPunct="1"/>
            <a:r>
              <a:rPr lang="ru-RU" altLang="ru-RU">
                <a:solidFill>
                  <a:srgbClr val="000000"/>
                </a:solidFill>
              </a:rPr>
              <a:t>ИД "Карапуз"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https://myslide.ru/documents_3/881619f1f8865b220e3a0d840a4f7f71/img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651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 rot="1425730">
            <a:off x="2555875" y="1397000"/>
            <a:ext cx="4886325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</a:t>
            </a:r>
          </a:p>
          <a:p>
            <a:pPr algn="ctr" eaLnBrk="1" hangingPunct="1"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</a:p>
          <a:p>
            <a:pPr algn="ctr" eaLnBrk="1" hangingPunct="1"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611560" y="3789040"/>
          <a:ext cx="7992888" cy="306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3276600" y="1700213"/>
            <a:ext cx="2519363" cy="14414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232C12"/>
                </a:solidFill>
                <a:latin typeface="Calibri" pitchFamily="34" charset="0"/>
                <a:cs typeface="Arial" charset="0"/>
              </a:rPr>
              <a:t>ОБРАЗОВАТЕЛЬНЫЕ ОБЛАСТИ В СООТВЕТСТВИИ С ФГОС ДО </a:t>
            </a:r>
          </a:p>
        </p:txBody>
      </p:sp>
      <p:sp>
        <p:nvSpPr>
          <p:cNvPr id="12" name="Волна 11"/>
          <p:cNvSpPr/>
          <p:nvPr/>
        </p:nvSpPr>
        <p:spPr>
          <a:xfrm>
            <a:off x="395288" y="188913"/>
            <a:ext cx="2160587" cy="158432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СОЦИАЛЬНО-КОММУНИКАТИВНОЕ РАЗВИТИЕ</a:t>
            </a:r>
          </a:p>
        </p:txBody>
      </p:sp>
      <p:sp>
        <p:nvSpPr>
          <p:cNvPr id="16" name="Волна 15"/>
          <p:cNvSpPr/>
          <p:nvPr/>
        </p:nvSpPr>
        <p:spPr>
          <a:xfrm>
            <a:off x="611188" y="2060575"/>
            <a:ext cx="1944687" cy="136842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ФИЗИЧЕСКОЕ</a:t>
            </a:r>
          </a:p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 РАЗИТИЕ</a:t>
            </a:r>
          </a:p>
        </p:txBody>
      </p:sp>
      <p:sp>
        <p:nvSpPr>
          <p:cNvPr id="17" name="Волна 16"/>
          <p:cNvSpPr/>
          <p:nvPr/>
        </p:nvSpPr>
        <p:spPr>
          <a:xfrm>
            <a:off x="6516688" y="333375"/>
            <a:ext cx="2232025" cy="1439863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ХУДОЖЕСТВЕННО-ЭСТЕТИЧЕСКОЕ РАЗВИТИЕ</a:t>
            </a:r>
          </a:p>
        </p:txBody>
      </p:sp>
      <p:sp>
        <p:nvSpPr>
          <p:cNvPr id="18" name="Волна 17"/>
          <p:cNvSpPr/>
          <p:nvPr/>
        </p:nvSpPr>
        <p:spPr>
          <a:xfrm>
            <a:off x="3419475" y="188913"/>
            <a:ext cx="2160588" cy="1295400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ПОЗНАВАТЕЛЬНОЕ РАЗВИТИЕ</a:t>
            </a:r>
          </a:p>
        </p:txBody>
      </p:sp>
      <p:sp>
        <p:nvSpPr>
          <p:cNvPr id="19" name="Волна 18"/>
          <p:cNvSpPr/>
          <p:nvPr/>
        </p:nvSpPr>
        <p:spPr>
          <a:xfrm>
            <a:off x="6443663" y="2276475"/>
            <a:ext cx="2016125" cy="1223963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>
                <a:solidFill>
                  <a:srgbClr val="002060"/>
                </a:solidFill>
                <a:latin typeface="Calibri" pitchFamily="34" charset="0"/>
              </a:rPr>
              <a:t>РЕЧЕВОЕ</a:t>
            </a:r>
          </a:p>
          <a:p>
            <a:pPr algn="ctr" eaLnBrk="1" hangingPunct="1">
              <a:defRPr/>
            </a:pPr>
            <a:r>
              <a:rPr lang="ru-RU" sz="1600" b="1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684213" y="260350"/>
            <a:ext cx="7775575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>
                <a:solidFill>
                  <a:srgbClr val="232C12"/>
                </a:solidFill>
                <a:latin typeface="Calibri" pitchFamily="34" charset="0"/>
                <a:cs typeface="Arial" charset="0"/>
              </a:rPr>
              <a:t>ЗАДАЧИ СОЦИАЛЬНО – КОММУНИКАТИВНОГО РАЗВИТИЯ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388" y="1196975"/>
            <a:ext cx="2736850" cy="12239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УСВОЕНИЕ НОРМ И ЦЕННОСТЕЙ, ПРИНЯТЫХ В ОБЩЕСТВЕ, ВКЛЮЧАЯ МОРАЛЬНЫЕ И НРАВСТВЕННЫЕ ЦЕННОСТИ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688" y="1773238"/>
            <a:ext cx="2376487" cy="1079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РАЗВИТИЕ ОБЩЕНИЯ И ВЗАИМОДЕЙСТВИЯ РЕБЁНКА СО ВЗРОСЛЫМИ И СВЕРСТНИКАМИ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3068638"/>
            <a:ext cx="3600450" cy="11525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СТАНОВЛЕНИЕ САМОСТОЯТЕЛЬНОСТИ, ЦЕЛЕНАПРАВЛЕННОСТИ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И САМОРЕГУЛЯЦИИ СОБСТВЕННЫХ ДЕЙСТВИЙ ДЕТЕЙ</a:t>
            </a:r>
            <a:endParaRPr lang="ru-RU" sz="1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6100" y="3429000"/>
            <a:ext cx="4176713" cy="11525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ФОРМИРОВАНИЕ УВАЖИТЕЛЬНОГО ОТНОШЕНИЯ И ЧУВСТВА ПРИНАДЛЕЖНОСТИ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К СВОЕЙ СЕМЬЕ И К СООБЩЕСТВУ ДЕТЕЙ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И ВЗРОСЛЫХ В КОЛЛЕКТИВЕ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6600" y="5157788"/>
            <a:ext cx="2447925" cy="12239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ФОРМИРОВАНИЕ ОСНОВ БЕЗОПАСНОГО ПОВЕДЕНИЯ В БЫТУ, СОЦИУМЕ, ПРИРОДЕ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59113" y="1700213"/>
            <a:ext cx="3241675" cy="11525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РАЗВИТИЕ СОЦИАЛЬНОГО И ЭМОЦИОНАЛЬНОГО ИНТЕЛЛЕКТА,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ЭМОЦИОНАЛЬНОЙ ОТЗЫВЧИВОСТИ, СОПЕРЕЖИВАНИЯ</a:t>
            </a: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0825" y="4581525"/>
            <a:ext cx="2449513" cy="1150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ФОРМИРОВАНИЕ ПОЗИТИВНЫХ УСТАНОВОК К РАЗЛИЧНЫМ ВИДАМ ТРУДА И ТВОРЧЕСТВА</a:t>
            </a:r>
            <a:endParaRPr lang="ru-RU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27763" y="5157788"/>
            <a:ext cx="2447925" cy="12239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ФОРМИРОВАНИЕ ГОТОВНОСТИ К СОВМЕСТНОЙ ДЕЯТЕЛЬНОСТИ СО СВЕРСТНИКАМИ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403350" y="188913"/>
            <a:ext cx="6264275" cy="863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232C12"/>
                </a:solidFill>
                <a:latin typeface="Calibri" pitchFamily="34" charset="0"/>
              </a:rPr>
              <a:t>ОСНОВНЫЕ НАПРАВЛЕНИЯ </a:t>
            </a: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232C12"/>
                </a:solidFill>
                <a:latin typeface="Calibri" pitchFamily="34" charset="0"/>
              </a:rPr>
              <a:t>СОЦИАЛЬНО-КОММУНИКАТИВНОГО РАЗВИТИЯ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3213100"/>
            <a:ext cx="2160588" cy="10080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ТРУДОВОЕ ВОСПИТАНИЕ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675" y="3213100"/>
            <a:ext cx="2449513" cy="1295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РАЗВИТИЕ ИГРОВОЙ ДЕЯТЕЛЬНОСТИ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875" y="1341438"/>
            <a:ext cx="2879725" cy="15843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 ФОРМИРОВАНИЕ ОСНОВ БЕЗОПАСНОГО ПОВЕДЕНИЯ В БЫТУ, СОЦИУМЕ, ПРИРОДЕ </a:t>
            </a:r>
          </a:p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7763" y="3284538"/>
            <a:ext cx="2449512" cy="11525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ПАТРИОТИЧЕСКОЕ ВОСПИТАНИЕ</a:t>
            </a:r>
          </a:p>
        </p:txBody>
      </p:sp>
      <p:sp>
        <p:nvSpPr>
          <p:cNvPr id="5128" name="AutoShape 4" descr="https://image.freepik.com/free-vector/no-translate-detected_1308-79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9221" name="Picture 5" descr="MOjh97jLgb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268760"/>
            <a:ext cx="1872208" cy="180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55843" y="4725144"/>
            <a:ext cx="249627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131" name="Picture 1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888" y="1341438"/>
            <a:ext cx="2362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4581128"/>
            <a:ext cx="266986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4509120"/>
            <a:ext cx="197013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692275" y="404813"/>
            <a:ext cx="5759450" cy="7921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232C12"/>
                </a:solidFill>
                <a:latin typeface="Calibri" pitchFamily="34" charset="0"/>
              </a:rPr>
              <a:t>ПОНЯТИЕ ПЕДАГОГИЧЕСКОЙ ТЕХНОЛОГИИ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475656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4500563" y="3068638"/>
            <a:ext cx="189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НАУЧНЫЙ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ПРОЦЕССУАЛЬНЫЙ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ДЕЯТЕЛЬНОСТНЫЙ</a:t>
            </a:r>
          </a:p>
        </p:txBody>
      </p:sp>
      <p:sp>
        <p:nvSpPr>
          <p:cNvPr id="6150" name="TextBox 6"/>
          <p:cNvSpPr txBox="1">
            <a:spLocks noChangeArrowheads="1"/>
          </p:cNvSpPr>
          <p:nvPr/>
        </p:nvSpPr>
        <p:spPr bwMode="auto">
          <a:xfrm>
            <a:off x="4427538" y="4941888"/>
            <a:ext cx="232251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КОНЦЕПТУАЛЬНОСТЬ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СИСТЕМНОСТЬ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УПРАВЛЯЕМОСТЬ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ЭФФЕКТИВНОСТЬ</a:t>
            </a:r>
          </a:p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Calibri" pitchFamily="34" charset="0"/>
              </a:rPr>
              <a:t>ВОСПРОИЗВОДИМОСТЬ</a:t>
            </a:r>
          </a:p>
        </p:txBody>
      </p:sp>
      <p:sp>
        <p:nvSpPr>
          <p:cNvPr id="9" name="Волна 8"/>
          <p:cNvSpPr/>
          <p:nvPr/>
        </p:nvSpPr>
        <p:spPr>
          <a:xfrm>
            <a:off x="250825" y="1341438"/>
            <a:ext cx="8642350" cy="1150937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6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232C12"/>
                </a:solidFill>
                <a:latin typeface="Calibri" pitchFamily="34" charset="0"/>
              </a:rPr>
              <a:t>ТЕХНОЛОГИЯ 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– ЭТО СОВОКУПНОСТЬ ПРИЁМОВ, ПРИМЕНЯЕМЫХ </a:t>
            </a:r>
          </a:p>
          <a:p>
            <a:pPr algn="ctr" eaLnBrk="1" hangingPunct="1">
              <a:defRPr/>
            </a:pPr>
            <a:r>
              <a:rPr lang="ru-RU" sz="1600" b="1" dirty="0">
                <a:solidFill>
                  <a:srgbClr val="002060"/>
                </a:solidFill>
                <a:latin typeface="Calibri" pitchFamily="34" charset="0"/>
              </a:rPr>
              <a:t>                                   В КАКОМ -  ЛИБО ДЕЛЕ, МАСТЕРСТВЕ, ИСКУССТВЕ</a:t>
            </a:r>
          </a:p>
          <a:p>
            <a:pPr algn="ctr"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5300663"/>
            <a:ext cx="20193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975" y="4652963"/>
            <a:ext cx="2066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3" y="3933825"/>
            <a:ext cx="20859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588" y="3213100"/>
            <a:ext cx="19145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3068960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888" y="1844824"/>
            <a:ext cx="1924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76256" y="1556792"/>
            <a:ext cx="1743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403350" y="260350"/>
            <a:ext cx="7129463" cy="9366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rgbClr val="232C12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232C12"/>
                </a:solidFill>
                <a:latin typeface="Calibri" pitchFamily="34" charset="0"/>
              </a:rPr>
              <a:t>СОВРЕМЕННЫЕ ОБРАЗОВАТЕЛЬНЫЕ ТЕХНОЛОГИЙ 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rgbClr val="232C12"/>
                </a:solidFill>
                <a:latin typeface="Calibri" pitchFamily="34" charset="0"/>
              </a:rPr>
              <a:t>ПРИ РЕАЛИЗАЦИИ ОБРАЗОВАТЕЛЬНОЙ ОБЛАСТИ 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rgbClr val="232C12"/>
                </a:solidFill>
                <a:latin typeface="Calibri" pitchFamily="34" charset="0"/>
              </a:rPr>
              <a:t> СОЦИАЛЬНО- КОММУНИКАТИВНОЕ РАЗВИТИЕ</a:t>
            </a:r>
          </a:p>
          <a:p>
            <a:pPr algn="ctr"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1258888" y="260350"/>
            <a:ext cx="6481762" cy="6477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СОЦИО - ИГРОВЫЕ ТЕХНОЛОГИИ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850" y="1601788"/>
            <a:ext cx="8351838" cy="18240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ЦЕЛЬ - РАСКРЫТИЕ ЛИЧНОСТНЫХ СОЦИАЛЬНО-КОММУНИКАТИВНЫХ СПОСОБНОСТЕЙ ДЕТЕЙ ЧЕРЕЗ АКТУАЛИЗАЦИЮ ПОЗНАВАТЕЛЬНОГО ОПЫТА В ПРОЦЕССЕ ИГРОВОЙ ДЕЯТЕЛЬНОСТИ</a:t>
            </a: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290513" y="3789363"/>
            <a:ext cx="4497387" cy="2808287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ИГРАЯ – РАЗВИВАЕМ – ОБУЧАЕМ – ВОСПИТЫВАЕМ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5724525" y="4005263"/>
            <a:ext cx="2951163" cy="2376487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>
                <a:solidFill>
                  <a:srgbClr val="002060"/>
                </a:solidFill>
              </a:rPr>
              <a:t>«ЗОЛОТЫЕ» ПРАВИЛА СОЦИО - ИГРОВОЙ ТЕХНОЛОГИИ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4763" y="-4763"/>
            <a:ext cx="9144000" cy="68580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684588" y="333375"/>
            <a:ext cx="5264150" cy="16494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КЕЙС – ТЕХНОЛОГИИ</a:t>
            </a:r>
            <a:r>
              <a:rPr lang="ru-RU" dirty="0"/>
              <a:t> 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95513" y="2319338"/>
            <a:ext cx="6121400" cy="4205287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ВИДЫ КЕЙС – ТЕХНОЛОГИИ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algn="ctr" eaLnBrk="1" hangingPunct="1">
              <a:defRPr/>
            </a:pPr>
            <a:endParaRPr lang="ru-RU" dirty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 АНАЛИЗ КОНКРЕТНЫХ СИТУАЦИЙ</a:t>
            </a:r>
          </a:p>
          <a:p>
            <a:pPr algn="ctr" eaLnBrk="1" hangingPunct="1">
              <a:defRPr/>
            </a:pPr>
            <a:endParaRPr lang="ru-RU" dirty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 КЕЙС – ИЛЛЮСТРАЦИИ</a:t>
            </a:r>
          </a:p>
          <a:p>
            <a:pPr algn="ctr" eaLnBrk="1" hangingPunct="1">
              <a:defRPr/>
            </a:pPr>
            <a:endParaRPr lang="ru-RU" dirty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ФОТО – КЕЙС</a:t>
            </a:r>
          </a:p>
          <a:p>
            <a:pPr algn="ctr" eaLnBrk="1" hangingPunct="1">
              <a:defRPr/>
            </a:pPr>
            <a:endParaRPr lang="ru-RU" dirty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 ПРОИГРЫВАНИЕ РОЛЕЙ 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(РОЛЕВОЕ ПРОЕКТИРОВАНИЕ)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9" name="Picture 3" descr="liveprevie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0"/>
            <a:ext cx="3484562" cy="283845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для_сайта_МО_логопедов\work\787008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Ð ÐµÐ±ÐµÐ½Ð¾Ðº Ð¿ÐµÑÐµÑÐ¾Ð´Ð¸Ñ Ð´Ð¾ÑÐ¾Ð³Ñ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290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Verdana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57</cp:revision>
  <dcterms:created xsi:type="dcterms:W3CDTF">2018-03-22T23:54:25Z</dcterms:created>
  <dcterms:modified xsi:type="dcterms:W3CDTF">2018-07-23T10:05:27Z</dcterms:modified>
</cp:coreProperties>
</file>