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1" r:id="rId1"/>
  </p:sldMasterIdLst>
  <p:sldIdLst>
    <p:sldId id="264" r:id="rId2"/>
    <p:sldId id="256" r:id="rId3"/>
    <p:sldId id="263" r:id="rId4"/>
    <p:sldId id="257" r:id="rId5"/>
    <p:sldId id="267" r:id="rId6"/>
    <p:sldId id="269" r:id="rId7"/>
    <p:sldId id="259" r:id="rId8"/>
    <p:sldId id="258" r:id="rId9"/>
    <p:sldId id="261" r:id="rId10"/>
    <p:sldId id="266" r:id="rId11"/>
    <p:sldId id="265" r:id="rId12"/>
    <p:sldId id="262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75A8-3560-4F47-BDE6-4B25E4F2E03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94FC-DD27-462B-9816-1704D4F46F0F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948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75A8-3560-4F47-BDE6-4B25E4F2E03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94FC-DD27-462B-9816-1704D4F46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686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75A8-3560-4F47-BDE6-4B25E4F2E03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94FC-DD27-462B-9816-1704D4F46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45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75A8-3560-4F47-BDE6-4B25E4F2E03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94FC-DD27-462B-9816-1704D4F46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135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75A8-3560-4F47-BDE6-4B25E4F2E03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94FC-DD27-462B-9816-1704D4F46F0F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78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75A8-3560-4F47-BDE6-4B25E4F2E03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94FC-DD27-462B-9816-1704D4F46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76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75A8-3560-4F47-BDE6-4B25E4F2E03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94FC-DD27-462B-9816-1704D4F46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182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75A8-3560-4F47-BDE6-4B25E4F2E03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94FC-DD27-462B-9816-1704D4F46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627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75A8-3560-4F47-BDE6-4B25E4F2E03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94FC-DD27-462B-9816-1704D4F46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272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E2D75A8-3560-4F47-BDE6-4B25E4F2E03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8B94FC-DD27-462B-9816-1704D4F46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764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75A8-3560-4F47-BDE6-4B25E4F2E03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94FC-DD27-462B-9816-1704D4F46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47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E2D75A8-3560-4F47-BDE6-4B25E4F2E03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98B94FC-DD27-462B-9816-1704D4F46F0F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8205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1125" y="1059946"/>
            <a:ext cx="67932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«Интегрированные уроки в начальной школе, как способ всестороннего развития ребенка и активизации познавательной и мыслительной деятельности учеников»</a:t>
            </a:r>
            <a:endParaRPr lang="ru-RU" altLang="ru-RU" sz="3600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709" y="439872"/>
            <a:ext cx="2682764" cy="307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021783" y="3690791"/>
            <a:ext cx="3822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учителя начальных классов</a:t>
            </a:r>
          </a:p>
          <a:p>
            <a:r>
              <a:rPr lang="ru-RU" sz="24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МБОУ «</a:t>
            </a:r>
            <a:r>
              <a:rPr lang="ru-RU" sz="2400" i="1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Луговская</a:t>
            </a:r>
            <a:r>
              <a:rPr lang="ru-RU" sz="24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СОШ» Агеевой Л.В.</a:t>
            </a:r>
          </a:p>
          <a:p>
            <a:pPr algn="ctr"/>
            <a:r>
              <a:rPr lang="ru-RU" sz="2000" b="0" i="1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2018 год</a:t>
            </a:r>
            <a:endParaRPr lang="ru-RU" sz="2000" b="0" i="1" dirty="0">
              <a:solidFill>
                <a:srgbClr val="333333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51439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8838" y="501595"/>
            <a:ext cx="872599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/>
              <a:t> </a:t>
            </a:r>
            <a:r>
              <a:rPr lang="ru-RU" alt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первом классе </a:t>
            </a:r>
            <a:r>
              <a:rPr lang="ru-RU" alt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уже существует интегрированный урок-обучение грамоте (обучение чтению и письму).</a:t>
            </a:r>
          </a:p>
          <a:p>
            <a:r>
              <a:rPr lang="ru-RU" alt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Следует выделить возможные сочетания таких предметов, </a:t>
            </a:r>
            <a:r>
              <a:rPr lang="ru-RU" alt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</a:p>
          <a:p>
            <a:endParaRPr lang="ru-RU" alt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Чтение-русский язык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Чтение-окружающий мир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– ИЗО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Чтение-окружающий мир –ИЗО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язык-чтение-ИЗО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Чтение-окружающий мир-технология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язык-окружающий мир-ИЗО</a:t>
            </a:r>
            <a:endParaRPr 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ÐÐ°ÑÑÐ¸Ð½ÐºÐ¸ Ð¿Ð¾ Ð·Ð°Ð¿ÑÐ¾ÑÑ ÐºÐ°ÑÑÐ¸Ð½ÐºÐ¸ Ð¾ ÑÐºÐ¾Ð»Ðµ Ð¸ ÑÑÐµÐ±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219" y="2579087"/>
            <a:ext cx="4895396" cy="328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89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9509" y="814265"/>
            <a:ext cx="750477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 классе </a:t>
            </a:r>
            <a:r>
              <a:rPr lang="ru-RU" alt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интегрировать следующие предметы:</a:t>
            </a:r>
          </a:p>
          <a:p>
            <a:pPr>
              <a:buFontTx/>
              <a:buNone/>
            </a:pPr>
            <a:r>
              <a:rPr lang="ru-RU" alt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чтение, письмо, ИЗО, технология</a:t>
            </a:r>
            <a:r>
              <a:rPr lang="ru-RU" alt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Tx/>
              <a:buNone/>
            </a:pPr>
            <a:endParaRPr lang="ru-RU" alt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2 классе </a:t>
            </a:r>
            <a:r>
              <a:rPr lang="ru-RU" alt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интегрировать: чтение русский язык, окружающий мир, ИЗО</a:t>
            </a:r>
            <a:r>
              <a:rPr lang="ru-RU" alt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Tx/>
              <a:buNone/>
            </a:pPr>
            <a:endParaRPr lang="ru-RU" alt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3 классе:</a:t>
            </a:r>
            <a:r>
              <a:rPr lang="ru-RU" alt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чтение, русский язык, исторические рассказы, окружающий мир, ИЗО</a:t>
            </a:r>
            <a:r>
              <a:rPr lang="ru-RU" alt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Tx/>
              <a:buNone/>
            </a:pPr>
            <a:endParaRPr lang="ru-RU" alt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4 классе </a:t>
            </a:r>
            <a:r>
              <a:rPr lang="ru-RU" alt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использовать все возможные варианты интеграции предметов, даже включая те предметы, которые появляются в начальных классах по новым программам.</a:t>
            </a:r>
          </a:p>
        </p:txBody>
      </p:sp>
      <p:pic>
        <p:nvPicPr>
          <p:cNvPr id="10242" name="Picture 2" descr="ÐÐ°ÑÑÐ¸Ð½ÐºÐ¸ Ð¿Ð¾ Ð·Ð°Ð¿ÑÐ¾ÑÑ ÐºÐ°ÑÑÐ¸Ð½ÐºÐ¸ Ð¾ ÑÐºÐ¾Ð»Ðµ Ð¸ ÑÑÐµÐ±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192" y="1560658"/>
            <a:ext cx="4115406" cy="30865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65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0292" y="1166843"/>
            <a:ext cx="11430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интегрированной системы может с большей степени, чем традиционное предметное обучение, способствовать развитию широко эрудированного человека, обладающего целостным мировоззрением, способностью самостоятельно систематизировать имеющиеся у него знания и нетрадиционно подходить к решению различных проблем.</a:t>
            </a:r>
          </a:p>
          <a:p>
            <a:r>
              <a:rPr lang="ru-RU" sz="24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другой стороны, этот метод обучения очень привлекателен и для учителей: помогает им лучше оценить способности и знания ребенка, понять его, побуждает искать новые, нетрадиционные формы и методы обучения. Это большая область для проявления творческих способностей для многих: учителей, методистов, психологов, всех, кто хочет и умеет работать, кто может понять сегодняшних детей, их запросы и интересы, кто их любит и отдает им себя!</a:t>
            </a:r>
            <a:endParaRPr lang="ru-RU" sz="2400" b="0" i="0" dirty="0">
              <a:solidFill>
                <a:schemeClr val="accent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96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408217" y="734704"/>
            <a:ext cx="5514109" cy="33273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– это глубокое взаимопроникновение, слияние, насколько это возможно, в одном учебном материале обобщенных знаний в той или иной области.</a:t>
            </a:r>
            <a:endParaRPr lang="ru-RU" sz="2400" b="1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3723" y="470400"/>
            <a:ext cx="2551367" cy="128806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26476" y="558132"/>
            <a:ext cx="25817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Оживляет образовательный процесс</a:t>
            </a:r>
            <a:endParaRPr lang="ru-RU" sz="24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05453" y="3231048"/>
            <a:ext cx="2612114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Избавляет от 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утомляемости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63536" y="470400"/>
            <a:ext cx="2581741" cy="12003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Ориентирует мышление на будущее</a:t>
            </a:r>
            <a:endParaRPr lang="ru-RU" sz="24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6476" y="3231048"/>
            <a:ext cx="2189018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Экономит учебное время</a:t>
            </a:r>
            <a:endParaRPr lang="ru-RU" sz="24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30914" y="4365202"/>
            <a:ext cx="11014363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1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Понятие «интеграция» может иметь два значения: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создание у школьников целостного представления об окружающем мире (здесь интеграция рассматривается как цель обучения);</a:t>
            </a:r>
            <a:b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нахождение общей платформы сближение знаний (здесь интеграция – средство обучения).</a:t>
            </a:r>
          </a:p>
        </p:txBody>
      </p:sp>
    </p:spTree>
    <p:extLst>
      <p:ext uri="{BB962C8B-B14F-4D97-AF65-F5344CB8AC3E}">
        <p14:creationId xmlns:p14="http://schemas.microsoft.com/office/powerpoint/2010/main" val="177206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0836" y="5067525"/>
            <a:ext cx="98483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1" u="sng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5.Конструктивная функция </a:t>
            </a:r>
            <a:r>
              <a:rPr lang="ru-RU" sz="24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совершенствование содержания учебного материала, методов и форм организации обучения.</a:t>
            </a:r>
            <a:endParaRPr lang="ru-RU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30012" y="239201"/>
            <a:ext cx="82477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выполняет ряд функций в обучении: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3646" y="956424"/>
            <a:ext cx="83939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+mj-lt"/>
              <a:buAutoNum type="arabicPeriod"/>
            </a:pPr>
            <a:r>
              <a:rPr lang="ru-RU" sz="2400" b="0" i="1" u="sng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Методологическая функция </a:t>
            </a:r>
            <a:r>
              <a:rPr lang="ru-RU" sz="24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формирование у учащихся современных представлений изучаемых дисциплин.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58623" y="1981424"/>
            <a:ext cx="87901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1" u="sng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2.Образовательная функция </a:t>
            </a:r>
            <a:r>
              <a:rPr lang="ru-RU" sz="24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формирование системности, связанности отдельных частей как системы, глубины, гибкости осознанность познания.</a:t>
            </a:r>
            <a:endParaRPr lang="ru-RU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93952" y="3353427"/>
            <a:ext cx="96427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1" u="sng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3.Развивающая функция </a:t>
            </a:r>
            <a:r>
              <a:rPr lang="ru-RU" sz="24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формирование познавательной активности, преодоление инертности мышления, расширения кругозора.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93952" y="4400756"/>
            <a:ext cx="101325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1" u="sng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4.Воспитывающая функция </a:t>
            </a:r>
            <a:r>
              <a:rPr lang="ru-RU" sz="24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отражает политехническую направленность.</a:t>
            </a:r>
          </a:p>
        </p:txBody>
      </p:sp>
      <p:pic>
        <p:nvPicPr>
          <p:cNvPr id="3076" name="Picture 4" descr="ÐÐ°ÑÑÐ¸Ð½ÐºÐ¸ Ð¿Ð¾ Ð·Ð°Ð¿ÑÐ¾ÑÑ ÐºÐ°ÑÑÐ¸Ð½ÐºÐ¸ Ð¾ ÑÐºÐ¾Ð»Ðµ Ð¸ ÑÑÐµÐ±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6412" y="244370"/>
            <a:ext cx="2752725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97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7040" y="296426"/>
            <a:ext cx="11246617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Представляется </a:t>
            </a: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важным деление интегрирования на вертикальное и горизонтальное.</a:t>
            </a:r>
          </a:p>
          <a:p>
            <a:r>
              <a:rPr lang="ru-RU" sz="2800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Горизонтальное интегрирование </a:t>
            </a: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предусматривает объединение школьных предметов данного класса обучения.</a:t>
            </a:r>
          </a:p>
          <a:p>
            <a:r>
              <a:rPr lang="ru-RU" sz="2800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Вертикальное интегрирование </a:t>
            </a: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охватывает однородный материал из программы разных лет обучения.</a:t>
            </a:r>
          </a:p>
          <a:p>
            <a:endParaRPr lang="ru-RU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  <p:pic>
        <p:nvPicPr>
          <p:cNvPr id="4100" name="Picture 4" descr="ÐÐ°ÑÑÐ¸Ð½ÐºÐ¸ Ð¿Ð¾ Ð·Ð°Ð¿ÑÐ¾ÑÑ ÐºÐ°ÑÑÐ¸Ð½ÐºÐ¸ Ð¾ ÑÐºÐ¾Ð»Ðµ Ð¸ ÑÑÐµÐ±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429" y="2622741"/>
            <a:ext cx="4898571" cy="3669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41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718" y="400287"/>
            <a:ext cx="8055429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особенностью интегрированного урока является то, что такой урок строится на основе какого-то одного предмета, который является главным</a:t>
            </a:r>
            <a:r>
              <a:rPr lang="ru-RU" alt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altLang="ru-RU" sz="240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Такой урок нравится учащимся, </a:t>
            </a:r>
          </a:p>
          <a:p>
            <a:r>
              <a:rPr lang="ru-RU" alt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не может стать главной формой работы.</a:t>
            </a:r>
          </a:p>
          <a:p>
            <a:endParaRPr lang="ru-RU" altLang="ru-RU" sz="240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Интегрированный урок требует от </a:t>
            </a:r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</a:t>
            </a: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тщательной </a:t>
            </a:r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подготовки, </a:t>
            </a:r>
            <a:endParaRPr lang="ru-RU" sz="240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мастерства, </a:t>
            </a: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личностного </a:t>
            </a:r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общения, когда дети положительно воспринимают учителя (уважают, любят, </a:t>
            </a:r>
            <a:endParaRPr lang="ru-RU" sz="240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доверяют</a:t>
            </a:r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а учитель расположен к </a:t>
            </a:r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</a:t>
            </a: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(внимателен, вежлив, ласков). </a:t>
            </a:r>
            <a:endParaRPr lang="ru-RU" sz="240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</a:t>
            </a:r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дает детям, если откроется </a:t>
            </a:r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</a:t>
            </a: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личность многогранная и увлеченная.</a:t>
            </a:r>
          </a:p>
          <a:p>
            <a:endParaRPr lang="ru-RU" alt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ÐÐ°ÑÑÐ¸Ð½ÐºÐ¸ Ð¿Ð¾ Ð·Ð°Ð¿ÑÐ¾ÑÑ ÐºÐ°ÑÑÐ¸Ð½ÐºÐ¸ Ð¾ ÑÐºÐ¾Ð»Ðµ Ð¸ ÑÑÐµÐ±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632" y="2895599"/>
            <a:ext cx="5289368" cy="3443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57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8072" y="156508"/>
            <a:ext cx="6548272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урока</a:t>
            </a:r>
          </a:p>
          <a:p>
            <a:endParaRPr lang="ru-RU" sz="240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ВСТУПЛЕНИЕ</a:t>
            </a: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-ставиться цель</a:t>
            </a: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-ставятся задачи урока</a:t>
            </a: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-актуализируются опорные знания</a:t>
            </a:r>
          </a:p>
          <a:p>
            <a:endParaRPr lang="ru-RU" sz="240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</a:t>
            </a: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-раскрывается содержание учебного материала</a:t>
            </a:r>
          </a:p>
          <a:p>
            <a:endParaRPr 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-подведение итогов</a:t>
            </a: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-оценивание работ учащихся</a:t>
            </a: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-определение домашнего задания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346" y="2600206"/>
            <a:ext cx="485775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126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4397" y="1293384"/>
            <a:ext cx="676840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рок обмена знаниями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Урок путешествие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Урок творческого поиска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Урок  издание газеты или научного альманаха</a:t>
            </a:r>
            <a:endParaRPr lang="ru-RU" sz="280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Урок  путешествие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 исследование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конференция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Контрольные уроки по 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разделу</a:t>
            </a:r>
            <a:r>
              <a:rPr lang="ru-RU" sz="28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могут проходить как защита творческих работ (проектов) или зачет. </a:t>
            </a:r>
            <a:endParaRPr lang="ru-RU" sz="2800" b="0" i="0" dirty="0">
              <a:solidFill>
                <a:schemeClr val="accent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4397" y="216166"/>
            <a:ext cx="116016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0" i="1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нтегрированные уроки имеют самые различные формы, в том числе и нестандартные. </a:t>
            </a:r>
          </a:p>
        </p:txBody>
      </p:sp>
      <p:pic>
        <p:nvPicPr>
          <p:cNvPr id="7174" name="Picture 6" descr="ÐÐ°ÑÑÐ¸Ð½ÐºÐ¸ Ð¿Ð¾ Ð·Ð°Ð¿ÑÐ¾ÑÑ ÐºÐ°ÑÑÐ¸Ð½ÐºÐ¸ Ð¾ ÑÐºÐ¾Ð»Ðµ Ð¸ ÑÑÐµÐ±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944" y="1692392"/>
            <a:ext cx="3386384" cy="443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41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780" y="1139531"/>
            <a:ext cx="5113111" cy="4783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9745" y="445570"/>
            <a:ext cx="7692037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исследовательская работа</a:t>
            </a:r>
            <a:r>
              <a:rPr lang="ru-RU" sz="2400" b="1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учеников несколько уравнивает их шансы, так как каждый выбирает свойственный ему путь решения,</a:t>
            </a:r>
          </a:p>
          <a:p>
            <a:r>
              <a:rPr lang="ru-RU" sz="24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хотя, конечно, остается проблема: как вооружить ученика приемами, способами, средствами,</a:t>
            </a:r>
          </a:p>
          <a:p>
            <a:r>
              <a:rPr lang="ru-RU" sz="24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из арсеналов которых он сможет выбрать подходящее для решения поставленной задачи.</a:t>
            </a:r>
          </a:p>
          <a:p>
            <a:r>
              <a:rPr lang="ru-RU" sz="24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Препятствием является и ограниченное время урока, и то, что момент финиша у каждого ученика свой, а организующий их деятельность учитель – один.</a:t>
            </a:r>
            <a:endParaRPr 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3385" y="1443841"/>
            <a:ext cx="1090246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программы, к сожалению, составлены так, что знания ребенка остаются разрозненными, искусственно расчлененными по предметному признаку. Потребность преодолеть эти противоречия привела к попытке разработать систему интегрированных уроков.</a:t>
            </a:r>
          </a:p>
          <a:p>
            <a:r>
              <a:rPr lang="ru-RU" sz="2400" b="0" i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на разных ступенях обучения имеет свои особенности. Интегрированные уроки в начальной школе призваны научить ребенка с первых шагов обучения представлять мир как единое целое, в котором все элементы взаимосвязаны. В начальной школе интегрированные уроки целесообразно строить на объединении достаточно близких областей знаний. </a:t>
            </a:r>
            <a:endParaRPr lang="ru-RU" sz="2400" b="0" i="0" dirty="0">
              <a:solidFill>
                <a:schemeClr val="accent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8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239</TotalTime>
  <Words>738</Words>
  <Application>Microsoft Office PowerPoint</Application>
  <PresentationFormat>Широкоэкранный</PresentationFormat>
  <Paragraphs>82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Calibri</vt:lpstr>
      <vt:lpstr>Calibri Light</vt:lpstr>
      <vt:lpstr>Helvetica Neue</vt:lpstr>
      <vt:lpstr>Times New Roman</vt:lpstr>
      <vt:lpstr>Wingdings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user</cp:lastModifiedBy>
  <cp:revision>26</cp:revision>
  <dcterms:created xsi:type="dcterms:W3CDTF">2018-03-27T08:00:54Z</dcterms:created>
  <dcterms:modified xsi:type="dcterms:W3CDTF">2018-07-12T12:05:52Z</dcterms:modified>
</cp:coreProperties>
</file>