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78" r:id="rId3"/>
    <p:sldId id="279" r:id="rId4"/>
    <p:sldId id="280" r:id="rId5"/>
    <p:sldId id="281" r:id="rId6"/>
    <p:sldId id="282" r:id="rId7"/>
    <p:sldId id="284" r:id="rId8"/>
    <p:sldId id="257" r:id="rId9"/>
    <p:sldId id="283" r:id="rId10"/>
    <p:sldId id="258" r:id="rId11"/>
    <p:sldId id="259" r:id="rId12"/>
    <p:sldId id="266" r:id="rId13"/>
    <p:sldId id="267" r:id="rId14"/>
    <p:sldId id="268" r:id="rId15"/>
    <p:sldId id="270" r:id="rId16"/>
    <p:sldId id="271" r:id="rId17"/>
    <p:sldId id="285" r:id="rId18"/>
    <p:sldId id="286" r:id="rId19"/>
    <p:sldId id="287" r:id="rId20"/>
    <p:sldId id="288" r:id="rId21"/>
    <p:sldId id="289" r:id="rId22"/>
    <p:sldId id="290" r:id="rId23"/>
    <p:sldId id="291" r:id="rId24"/>
    <p:sldId id="292" r:id="rId25"/>
    <p:sldId id="293" r:id="rId26"/>
    <p:sldId id="294" r:id="rId27"/>
    <p:sldId id="295" r:id="rId28"/>
    <p:sldId id="296" r:id="rId29"/>
    <p:sldId id="297" r:id="rId30"/>
    <p:sldId id="298" r:id="rId31"/>
    <p:sldId id="299" r:id="rId32"/>
    <p:sldId id="300" r:id="rId33"/>
    <p:sldId id="301" r:id="rId34"/>
    <p:sldId id="302" r:id="rId35"/>
    <p:sldId id="303" r:id="rId36"/>
    <p:sldId id="304" r:id="rId37"/>
    <p:sldId id="305" r:id="rId38"/>
    <p:sldId id="306" r:id="rId39"/>
    <p:sldId id="307" r:id="rId40"/>
    <p:sldId id="308" r:id="rId41"/>
    <p:sldId id="309" r:id="rId42"/>
    <p:sldId id="310" r:id="rId43"/>
    <p:sldId id="311" r:id="rId44"/>
    <p:sldId id="312" r:id="rId45"/>
    <p:sldId id="313" r:id="rId46"/>
    <p:sldId id="314" r:id="rId47"/>
    <p:sldId id="315" r:id="rId48"/>
    <p:sldId id="316" r:id="rId4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4206E-6BE1-4212-8F50-AA449FC18429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560BBBF-45C0-45A5-853B-880273B6E0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4206E-6BE1-4212-8F50-AA449FC18429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0BBBF-45C0-45A5-853B-880273B6E0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3560BBBF-45C0-45A5-853B-880273B6E0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4206E-6BE1-4212-8F50-AA449FC18429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4206E-6BE1-4212-8F50-AA449FC18429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3560BBBF-45C0-45A5-853B-880273B6E0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4206E-6BE1-4212-8F50-AA449FC18429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560BBBF-45C0-45A5-853B-880273B6E0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C5B4206E-6BE1-4212-8F50-AA449FC18429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0BBBF-45C0-45A5-853B-880273B6E0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4206E-6BE1-4212-8F50-AA449FC18429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3560BBBF-45C0-45A5-853B-880273B6E0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4206E-6BE1-4212-8F50-AA449FC18429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3560BBBF-45C0-45A5-853B-880273B6E0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4206E-6BE1-4212-8F50-AA449FC18429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560BBBF-45C0-45A5-853B-880273B6E0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560BBBF-45C0-45A5-853B-880273B6E0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4206E-6BE1-4212-8F50-AA449FC18429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3560BBBF-45C0-45A5-853B-880273B6E0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C5B4206E-6BE1-4212-8F50-AA449FC18429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C5B4206E-6BE1-4212-8F50-AA449FC18429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560BBBF-45C0-45A5-853B-880273B6E0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>
    <p:split orient="vert"/>
  </p:transition>
  <p:timing>
    <p:tnLst>
      <p:par>
        <p:cTn id="1" dur="indefinite" restart="never" nodeType="tmRoot"/>
      </p:par>
    </p:tnLst>
  </p:timing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Подготовка к ОГЭ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Человек, </a:t>
            </a:r>
            <a:r>
              <a:rPr lang="ru-RU" dirty="0" smtClean="0"/>
              <a:t>личность</a:t>
            </a:r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3. Выберите верный ответ.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Деятельность человека от поведения животных отличает наличие</a:t>
            </a:r>
          </a:p>
          <a:p>
            <a:pPr>
              <a:buNone/>
            </a:pPr>
            <a:r>
              <a:rPr lang="ru-RU" b="1" dirty="0" smtClean="0"/>
              <a:t>   1)</a:t>
            </a:r>
            <a:r>
              <a:rPr lang="ru-RU" dirty="0" smtClean="0"/>
              <a:t> биологической программы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2)</a:t>
            </a:r>
            <a:r>
              <a:rPr lang="ru-RU" dirty="0" smtClean="0"/>
              <a:t> осознанной цели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3)</a:t>
            </a:r>
            <a:r>
              <a:rPr lang="ru-RU" dirty="0" smtClean="0"/>
              <a:t> инстинктов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4)</a:t>
            </a:r>
            <a:r>
              <a:rPr lang="ru-RU" dirty="0" smtClean="0"/>
              <a:t> зависимости от среды обитания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4. Прочитайте </a:t>
            </a:r>
            <a:r>
              <a:rPr lang="ru-RU" dirty="0" smtClean="0"/>
              <a:t>приведённый ниже текст, каждое положение которого отмечено буквой.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(А) Учёные проводили социологическое исследование с целью установить, что делает людей счастливыми. (Б) Неутешительно, что значительная доля опрошенных в принципе не могут назвать себя счастливыми. (В) Оптимизм внушает лишь то, что ряд респондентов убеждены, что уровень достатка, образование и место жительства не влияет на то, чувствует себя человек счастливым или нет.</a:t>
            </a:r>
          </a:p>
          <a:p>
            <a:r>
              <a:rPr lang="ru-RU" dirty="0" smtClean="0"/>
              <a:t>Определите, какие положения текста</a:t>
            </a:r>
          </a:p>
          <a:p>
            <a:pPr>
              <a:buNone/>
            </a:pPr>
            <a:r>
              <a:rPr lang="ru-RU" b="1" dirty="0" smtClean="0"/>
              <a:t>1)</a:t>
            </a:r>
            <a:r>
              <a:rPr lang="ru-RU" dirty="0" smtClean="0"/>
              <a:t> отражают факты</a:t>
            </a:r>
          </a:p>
          <a:p>
            <a:pPr>
              <a:buNone/>
            </a:pPr>
            <a:r>
              <a:rPr lang="ru-RU" b="1" dirty="0" smtClean="0"/>
              <a:t>2)</a:t>
            </a:r>
            <a:r>
              <a:rPr lang="ru-RU" dirty="0" smtClean="0"/>
              <a:t> выражают мнения</a:t>
            </a:r>
          </a:p>
          <a:p>
            <a:pPr>
              <a:buNone/>
            </a:pPr>
            <a:r>
              <a:rPr lang="ru-RU" dirty="0" smtClean="0"/>
              <a:t>Запишите в таблицу цифры, обозначающие характер соответствующих положений.</a:t>
            </a:r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5. Выберите </a:t>
            </a:r>
            <a:r>
              <a:rPr lang="ru-RU" dirty="0" smtClean="0"/>
              <a:t>верный ответ.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Биологической сущностью человека обусловлена его потребность в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1)</a:t>
            </a:r>
            <a:r>
              <a:rPr lang="ru-RU" dirty="0" smtClean="0"/>
              <a:t> самопознании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2)</a:t>
            </a:r>
            <a:r>
              <a:rPr lang="ru-RU" dirty="0" smtClean="0"/>
              <a:t> самореализации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3)</a:t>
            </a:r>
            <a:r>
              <a:rPr lang="ru-RU" dirty="0" smtClean="0"/>
              <a:t> самосохранении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4)</a:t>
            </a:r>
            <a:r>
              <a:rPr lang="ru-RU" dirty="0" smtClean="0"/>
              <a:t> самообразовании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6. Выберите </a:t>
            </a:r>
            <a:r>
              <a:rPr lang="ru-RU" dirty="0" smtClean="0"/>
              <a:t>верный ответ.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Что характеризует человека как личность?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1)</a:t>
            </a:r>
            <a:r>
              <a:rPr lang="ru-RU" dirty="0" smtClean="0"/>
              <a:t> тип темперамента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2)</a:t>
            </a:r>
            <a:r>
              <a:rPr lang="ru-RU" dirty="0" smtClean="0"/>
              <a:t> черты внешнего облика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3)</a:t>
            </a:r>
            <a:r>
              <a:rPr lang="ru-RU" dirty="0" smtClean="0"/>
              <a:t> принадлежность к определённой расе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4)</a:t>
            </a:r>
            <a:r>
              <a:rPr lang="ru-RU" dirty="0" smtClean="0"/>
              <a:t> качества, проявляющиеся в общении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7. Выберите </a:t>
            </a:r>
            <a:r>
              <a:rPr lang="ru-RU" dirty="0" smtClean="0"/>
              <a:t>верный ответ.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В. 45 лет. Она высокая стройная брюнетка. Эти качества характеризуют её прежде всего как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1)</a:t>
            </a:r>
            <a:r>
              <a:rPr lang="ru-RU" dirty="0" smtClean="0"/>
              <a:t> индивида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2)</a:t>
            </a:r>
            <a:r>
              <a:rPr lang="ru-RU" dirty="0" smtClean="0"/>
              <a:t> работника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3)</a:t>
            </a:r>
            <a:r>
              <a:rPr lang="ru-RU" dirty="0" smtClean="0"/>
              <a:t> личность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4)</a:t>
            </a:r>
            <a:r>
              <a:rPr lang="ru-RU" dirty="0" smtClean="0"/>
              <a:t> потребителя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8. Выберите </a:t>
            </a:r>
            <a:r>
              <a:rPr lang="ru-RU" dirty="0" smtClean="0"/>
              <a:t>верный ответ.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Какая потребность присуща как человеку, так и животным?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1)</a:t>
            </a:r>
            <a:r>
              <a:rPr lang="ru-RU" dirty="0" smtClean="0"/>
              <a:t> в самореализации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2)</a:t>
            </a:r>
            <a:r>
              <a:rPr lang="ru-RU" dirty="0" smtClean="0"/>
              <a:t> в самосохранении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3)</a:t>
            </a:r>
            <a:r>
              <a:rPr lang="ru-RU" dirty="0" smtClean="0"/>
              <a:t> в познании мира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4)</a:t>
            </a:r>
            <a:r>
              <a:rPr lang="ru-RU" dirty="0" smtClean="0"/>
              <a:t> в успехе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ransition>
    <p:split orient="vert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9. Выберите </a:t>
            </a:r>
            <a:r>
              <a:rPr lang="ru-RU" dirty="0" smtClean="0"/>
              <a:t>верный ответ.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Николай занимается в детской театральной студии, художественной школе, много читает и очень любит играть с младшим братом. Обогащая таким образом собственный социальный опыт, Николай становится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1)</a:t>
            </a:r>
            <a:r>
              <a:rPr lang="ru-RU" dirty="0" smtClean="0"/>
              <a:t> индивидом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2)</a:t>
            </a:r>
            <a:r>
              <a:rPr lang="ru-RU" dirty="0" smtClean="0"/>
              <a:t> родственником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3)</a:t>
            </a:r>
            <a:r>
              <a:rPr lang="ru-RU" dirty="0" smtClean="0"/>
              <a:t> личностью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4)</a:t>
            </a:r>
            <a:r>
              <a:rPr lang="ru-RU" dirty="0" smtClean="0"/>
              <a:t> работником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ransition>
    <p:split orient="vert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10. Выберите верный ответ.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Социальной сущностью человека обусловлена его потребность в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1)</a:t>
            </a:r>
            <a:r>
              <a:rPr lang="ru-RU" dirty="0" smtClean="0"/>
              <a:t> отдыхе и сне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2)</a:t>
            </a:r>
            <a:r>
              <a:rPr lang="ru-RU" dirty="0" smtClean="0"/>
              <a:t> питании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3)</a:t>
            </a:r>
            <a:r>
              <a:rPr lang="ru-RU" dirty="0" smtClean="0"/>
              <a:t> самосохранении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4)</a:t>
            </a:r>
            <a:r>
              <a:rPr lang="ru-RU" dirty="0" smtClean="0"/>
              <a:t> самообразовании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11. Выберите верный ответ.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У Михаила много друзей, он трудится менеджером в компании по производству пластиковых окон. В свободное от работы время он играет </a:t>
            </a:r>
            <a:br>
              <a:rPr lang="ru-RU" dirty="0" smtClean="0"/>
            </a:br>
            <a:r>
              <a:rPr lang="ru-RU" dirty="0" smtClean="0"/>
              <a:t>в любительской футбольной команде. Всё это характеризует Михаила как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1)</a:t>
            </a:r>
            <a:r>
              <a:rPr lang="ru-RU" dirty="0" smtClean="0"/>
              <a:t> гражданина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2)</a:t>
            </a:r>
            <a:r>
              <a:rPr lang="ru-RU" dirty="0" smtClean="0"/>
              <a:t> индивида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3)</a:t>
            </a:r>
            <a:r>
              <a:rPr lang="ru-RU" dirty="0" smtClean="0"/>
              <a:t> личность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4)</a:t>
            </a:r>
            <a:r>
              <a:rPr lang="ru-RU" dirty="0" smtClean="0"/>
              <a:t> работника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12. Выполните задание.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Прочитайте приведённый ниже текст, каждое положение которого отмечено буквой.</a:t>
            </a:r>
          </a:p>
          <a:p>
            <a:pPr>
              <a:buNone/>
            </a:pPr>
            <a:r>
              <a:rPr lang="ru-RU" dirty="0" smtClean="0"/>
              <a:t>(</a:t>
            </a:r>
            <a:r>
              <a:rPr lang="ru-RU" dirty="0" smtClean="0"/>
              <a:t>А) Счастье зависит, прежде всего, от самоощущения человека, а не от внешних обстоятельств. (Б) Социологи задавали респондентам вопрос о том, что делает человека счастливым. (В) Большинство респондентов связывают счастье с благополучием семьи, здоровьем своих близких.</a:t>
            </a:r>
          </a:p>
          <a:p>
            <a:r>
              <a:rPr lang="ru-RU" dirty="0" smtClean="0"/>
              <a:t>Определите, какие положения текста</a:t>
            </a:r>
          </a:p>
          <a:p>
            <a:pPr>
              <a:buNone/>
            </a:pPr>
            <a:r>
              <a:rPr lang="ru-RU" dirty="0" smtClean="0"/>
              <a:t>  </a:t>
            </a:r>
            <a:r>
              <a:rPr lang="ru-RU" b="1" dirty="0" smtClean="0"/>
              <a:t>1)</a:t>
            </a:r>
            <a:r>
              <a:rPr lang="ru-RU" dirty="0" smtClean="0"/>
              <a:t> отражают факты</a:t>
            </a:r>
          </a:p>
          <a:p>
            <a:pPr>
              <a:buNone/>
            </a:pPr>
            <a:r>
              <a:rPr lang="ru-RU" b="1" dirty="0" smtClean="0"/>
              <a:t>  2</a:t>
            </a:r>
            <a:r>
              <a:rPr lang="ru-RU" b="1" dirty="0" smtClean="0"/>
              <a:t>)</a:t>
            </a:r>
            <a:r>
              <a:rPr lang="ru-RU" dirty="0" smtClean="0"/>
              <a:t> выражают мнения</a:t>
            </a:r>
          </a:p>
          <a:p>
            <a:pPr>
              <a:buNone/>
            </a:pPr>
            <a:r>
              <a:rPr lang="ru-RU" dirty="0" smtClean="0"/>
              <a:t> Запишите в таблицу цифры, обозначающие характер соответствующих положений.</a:t>
            </a:r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Человек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особое звено в развитии живых организмов на Земле.</a:t>
            </a:r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13. Выберите верный ответ.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Леонид – сотрудник правоохранительных органов. Он – честный и порядочный человек, у него много друзей. В свободное от работы время он тренирует дворовую детскую футбольную команду. Всё это характеризует Леонида как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1)</a:t>
            </a:r>
            <a:r>
              <a:rPr lang="ru-RU" dirty="0" smtClean="0"/>
              <a:t> товарища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2)</a:t>
            </a:r>
            <a:r>
              <a:rPr lang="ru-RU" dirty="0" smtClean="0"/>
              <a:t> индивида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3)</a:t>
            </a:r>
            <a:r>
              <a:rPr lang="ru-RU" dirty="0" smtClean="0"/>
              <a:t> личность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4)</a:t>
            </a:r>
            <a:r>
              <a:rPr lang="ru-RU" dirty="0" smtClean="0"/>
              <a:t> работника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14. Выберите верный ответ.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Социальные условия жизни влияют на формирование у человека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1)</a:t>
            </a:r>
            <a:r>
              <a:rPr lang="ru-RU" dirty="0" smtClean="0"/>
              <a:t> внешней индивидуальности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2)</a:t>
            </a:r>
            <a:r>
              <a:rPr lang="ru-RU" dirty="0" smtClean="0"/>
              <a:t> качеств личности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3)</a:t>
            </a:r>
            <a:r>
              <a:rPr lang="ru-RU" dirty="0" smtClean="0"/>
              <a:t> наследственной предрасположенности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4)</a:t>
            </a:r>
            <a:r>
              <a:rPr lang="ru-RU" dirty="0" smtClean="0"/>
              <a:t> особенностей темперамента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15. Верны ли следующие суждения о человеке?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А</a:t>
            </a:r>
            <a:r>
              <a:rPr lang="ru-RU" dirty="0" smtClean="0"/>
              <a:t>. Человек, в отличие от животных, способен действовать сознательно.</a:t>
            </a:r>
          </a:p>
          <a:p>
            <a:pPr>
              <a:buNone/>
            </a:pPr>
            <a:r>
              <a:rPr lang="ru-RU" dirty="0" smtClean="0"/>
              <a:t>Б. Человеку, как и животным, свойственны социальные потребности.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1)</a:t>
            </a:r>
            <a:r>
              <a:rPr lang="ru-RU" dirty="0" smtClean="0"/>
              <a:t> верно только А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2)</a:t>
            </a:r>
            <a:r>
              <a:rPr lang="ru-RU" dirty="0" smtClean="0"/>
              <a:t> верно только Б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3)</a:t>
            </a:r>
            <a:r>
              <a:rPr lang="ru-RU" dirty="0" smtClean="0"/>
              <a:t> верны оба суждения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4)</a:t>
            </a:r>
            <a:r>
              <a:rPr lang="ru-RU" dirty="0" smtClean="0"/>
              <a:t> оба суждения неверны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16. Выберите верный ответ.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Социальные условия жизни влияют прежде всего на формирование </a:t>
            </a:r>
            <a:br>
              <a:rPr lang="ru-RU" dirty="0" smtClean="0"/>
            </a:br>
            <a:r>
              <a:rPr lang="ru-RU" dirty="0" smtClean="0"/>
              <a:t>у человека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1)</a:t>
            </a:r>
            <a:r>
              <a:rPr lang="ru-RU" dirty="0" smtClean="0"/>
              <a:t> типа нервной системы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2)</a:t>
            </a:r>
            <a:r>
              <a:rPr lang="ru-RU" dirty="0" smtClean="0"/>
              <a:t> черт характера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3)</a:t>
            </a:r>
            <a:r>
              <a:rPr lang="ru-RU" dirty="0" smtClean="0"/>
              <a:t> наследственной предрасположенности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4)</a:t>
            </a:r>
            <a:r>
              <a:rPr lang="ru-RU" dirty="0" smtClean="0"/>
              <a:t> особенностей темперамента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17. Выберите верный ответ.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Что характеризует человека как личность?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1)</a:t>
            </a:r>
            <a:r>
              <a:rPr lang="ru-RU" dirty="0" smtClean="0"/>
              <a:t> задатки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2)</a:t>
            </a:r>
            <a:r>
              <a:rPr lang="ru-RU" dirty="0" smtClean="0"/>
              <a:t> внешняя индивидуальность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3)</a:t>
            </a:r>
            <a:r>
              <a:rPr lang="ru-RU" dirty="0" smtClean="0"/>
              <a:t> принадлежность к определённой расе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4)</a:t>
            </a:r>
            <a:r>
              <a:rPr lang="ru-RU" dirty="0" smtClean="0"/>
              <a:t> общение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18. Верны ли следующие суждения о личности?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А</a:t>
            </a:r>
            <a:r>
              <a:rPr lang="ru-RU" dirty="0" smtClean="0"/>
              <a:t>. Личность несёт в себе определённые ценности, качества, которые общество признаёт важными, значимыми.</a:t>
            </a:r>
          </a:p>
          <a:p>
            <a:pPr>
              <a:buNone/>
            </a:pPr>
            <a:r>
              <a:rPr lang="ru-RU" dirty="0" smtClean="0"/>
              <a:t>Б. Становление личности проявляется в физиологических изменениях, происходящих в организме человека.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1)</a:t>
            </a:r>
            <a:r>
              <a:rPr lang="ru-RU" dirty="0" smtClean="0"/>
              <a:t> верно только А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2)</a:t>
            </a:r>
            <a:r>
              <a:rPr lang="ru-RU" dirty="0" smtClean="0"/>
              <a:t> верно только Б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3)</a:t>
            </a:r>
            <a:r>
              <a:rPr lang="ru-RU" dirty="0" smtClean="0"/>
              <a:t> верны оба суждения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4)</a:t>
            </a:r>
            <a:r>
              <a:rPr lang="ru-RU" dirty="0" smtClean="0"/>
              <a:t> оба суждения неверны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19. Выберите верный ответ.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К потребностям человека, связанным с его биологической сущностью, относится потребность в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1)</a:t>
            </a:r>
            <a:r>
              <a:rPr lang="ru-RU" dirty="0" smtClean="0"/>
              <a:t> самореализации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2)</a:t>
            </a:r>
            <a:r>
              <a:rPr lang="ru-RU" dirty="0" smtClean="0"/>
              <a:t> получении знаний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3)</a:t>
            </a:r>
            <a:r>
              <a:rPr lang="ru-RU" dirty="0" smtClean="0"/>
              <a:t> продолжении рода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4)</a:t>
            </a:r>
            <a:r>
              <a:rPr lang="ru-RU" dirty="0" smtClean="0"/>
              <a:t> трудовой деятельности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20. Выберите верный ответ.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Учитель физкультуры в школе считает, что у Петра хорошие физические данные для спортивной гимнастики. Однако юноша не хочет заниматься спортом. О каком понятии идет речь?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1)</a:t>
            </a:r>
            <a:r>
              <a:rPr lang="ru-RU" dirty="0" smtClean="0"/>
              <a:t> о таланте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2)</a:t>
            </a:r>
            <a:r>
              <a:rPr lang="ru-RU" dirty="0" smtClean="0"/>
              <a:t> об авторитете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3)</a:t>
            </a:r>
            <a:r>
              <a:rPr lang="ru-RU" dirty="0" smtClean="0"/>
              <a:t> о задатках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4)</a:t>
            </a:r>
            <a:r>
              <a:rPr lang="ru-RU" dirty="0" smtClean="0"/>
              <a:t> о призвании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21. Выберите верный ответ.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Какое из приведённых суждений характеризует человека как личность?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1)</a:t>
            </a:r>
            <a:r>
              <a:rPr lang="ru-RU" dirty="0" smtClean="0"/>
              <a:t> У Лены светлые волосы и </a:t>
            </a:r>
            <a:r>
              <a:rPr lang="ru-RU" dirty="0" err="1" smtClean="0"/>
              <a:t>голубые</a:t>
            </a:r>
            <a:r>
              <a:rPr lang="ru-RU" dirty="0" smtClean="0"/>
              <a:t> глаза.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2)</a:t>
            </a:r>
            <a:r>
              <a:rPr lang="ru-RU" dirty="0" smtClean="0"/>
              <a:t> Сергей быстро устаёт во время утренней пробежки.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3)</a:t>
            </a:r>
            <a:r>
              <a:rPr lang="ru-RU" dirty="0" smtClean="0"/>
              <a:t> Володя стремится быть первым во всех делах.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4)</a:t>
            </a:r>
            <a:r>
              <a:rPr lang="ru-RU" dirty="0" smtClean="0"/>
              <a:t> Валя обладает красивым голосом.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22. Выберите верный ответ.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Понятие «личность» используется прежде всего для характеристики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1)</a:t>
            </a:r>
            <a:r>
              <a:rPr lang="ru-RU" dirty="0" smtClean="0"/>
              <a:t> деятельности человека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2)</a:t>
            </a:r>
            <a:r>
              <a:rPr lang="ru-RU" dirty="0" smtClean="0"/>
              <a:t> неповторимого своеобразия человека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3)</a:t>
            </a:r>
            <a:r>
              <a:rPr lang="ru-RU" dirty="0" smtClean="0"/>
              <a:t> совокупности социально значимых качеств человека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4)</a:t>
            </a:r>
            <a:r>
              <a:rPr lang="ru-RU" dirty="0" smtClean="0"/>
              <a:t> человека как отдельно взятого представителя человеческого рода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Человек – </a:t>
            </a:r>
            <a:r>
              <a:rPr lang="ru-RU" b="1" dirty="0" err="1" smtClean="0"/>
              <a:t>биосоциальное</a:t>
            </a:r>
            <a:r>
              <a:rPr lang="ru-RU" b="1" dirty="0" smtClean="0"/>
              <a:t> существо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b="1" u="sng" dirty="0" smtClean="0"/>
              <a:t>Биологическое существо</a:t>
            </a:r>
          </a:p>
          <a:p>
            <a:pPr>
              <a:buNone/>
            </a:pPr>
            <a:r>
              <a:rPr lang="ru-RU" dirty="0" smtClean="0"/>
              <a:t>   Проявляется в анатомии и физиологии человека, в протекании нервно-мозговых, химических и других процессов в человеческом организме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b="1" u="sng" dirty="0" smtClean="0"/>
              <a:t>Социальное существо</a:t>
            </a:r>
          </a:p>
          <a:p>
            <a:pPr>
              <a:buNone/>
            </a:pPr>
            <a:r>
              <a:rPr lang="ru-RU" dirty="0" smtClean="0"/>
              <a:t>    Лишь в обществе, в общении с людьми человек становится человеком: происходит формирование таких человеческих качеств, как речь, способность мыслить и др.</a:t>
            </a:r>
            <a:endParaRPr lang="ru-RU" dirty="0"/>
          </a:p>
        </p:txBody>
      </p:sp>
      <p:cxnSp>
        <p:nvCxnSpPr>
          <p:cNvPr id="6" name="Прямая со стрелкой 5"/>
          <p:cNvCxnSpPr/>
          <p:nvPr/>
        </p:nvCxnSpPr>
        <p:spPr>
          <a:xfrm rot="5400000">
            <a:off x="1785918" y="5500702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rot="5400000">
            <a:off x="6536545" y="5464983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85720" y="5786454"/>
            <a:ext cx="42899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i="1" dirty="0" smtClean="0"/>
              <a:t>Условие существования человека</a:t>
            </a:r>
            <a:endParaRPr lang="ru-RU" sz="2000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5715008" y="5786454"/>
            <a:ext cx="26148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i="1" dirty="0" smtClean="0"/>
              <a:t>Сущность человека</a:t>
            </a:r>
            <a:endParaRPr lang="ru-RU" sz="2000" i="1" dirty="0"/>
          </a:p>
        </p:txBody>
      </p:sp>
    </p:spTree>
  </p:cSld>
  <p:clrMapOvr>
    <a:masterClrMapping/>
  </p:clrMapOvr>
  <p:transition>
    <p:split orient="vert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23. Выберите верный ответ.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Володя хорошо учится, помогает родителям по дому, проявляет ответственность и самостоятельность в поступках. Он занимается в кружке </a:t>
            </a:r>
            <a:r>
              <a:rPr lang="ru-RU" dirty="0" err="1" smtClean="0"/>
              <a:t>авиамоделирования</a:t>
            </a:r>
            <a:r>
              <a:rPr lang="ru-RU" dirty="0" smtClean="0"/>
              <a:t> и в музыкальной школе по классу гитары. Обогащая свой социальный опыт, Володя становится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1)</a:t>
            </a:r>
            <a:r>
              <a:rPr lang="ru-RU" dirty="0" smtClean="0"/>
              <a:t> индивидом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2)</a:t>
            </a:r>
            <a:r>
              <a:rPr lang="ru-RU" dirty="0" smtClean="0"/>
              <a:t> личностью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3)</a:t>
            </a:r>
            <a:r>
              <a:rPr lang="ru-RU" dirty="0" smtClean="0"/>
              <a:t> учеником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4)</a:t>
            </a:r>
            <a:r>
              <a:rPr lang="ru-RU" dirty="0" smtClean="0"/>
              <a:t> сыном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24. Выберите верный ответ.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Человек, в отличие от животного, может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1)</a:t>
            </a:r>
            <a:r>
              <a:rPr lang="ru-RU" dirty="0" smtClean="0"/>
              <a:t> действовать сообща с себе подобными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2)</a:t>
            </a:r>
            <a:r>
              <a:rPr lang="ru-RU" dirty="0" smtClean="0"/>
              <a:t> осознавать цель своих действий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3)</a:t>
            </a:r>
            <a:r>
              <a:rPr lang="ru-RU" dirty="0" smtClean="0"/>
              <a:t> обучать потомство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4)</a:t>
            </a:r>
            <a:r>
              <a:rPr lang="ru-RU" dirty="0" smtClean="0"/>
              <a:t> поддерживать нормальный теплообмен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25. Выберите верный ответ.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Анатолий работает на заводе. Он хороший отец и друг. Его хобби – футбол: он регулярно посещает футбольные матчи. Всё это характеризует Анатолия, прежде всего, как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1)</a:t>
            </a:r>
            <a:r>
              <a:rPr lang="ru-RU" dirty="0" smtClean="0"/>
              <a:t> индивида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2)</a:t>
            </a:r>
            <a:r>
              <a:rPr lang="ru-RU" dirty="0" smtClean="0"/>
              <a:t> личность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3)</a:t>
            </a:r>
            <a:r>
              <a:rPr lang="ru-RU" dirty="0" smtClean="0"/>
              <a:t> спортсмена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4)</a:t>
            </a:r>
            <a:r>
              <a:rPr lang="ru-RU" dirty="0" smtClean="0"/>
              <a:t> семьянина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26. Выберите верный ответ.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Р. преподаёт в университете. Он общительный человек, любящий путешествия. Все это характеризует Р. в первую очередь как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1)</a:t>
            </a:r>
            <a:r>
              <a:rPr lang="ru-RU" dirty="0" smtClean="0"/>
              <a:t> личность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2)</a:t>
            </a:r>
            <a:r>
              <a:rPr lang="ru-RU" dirty="0" smtClean="0"/>
              <a:t> индивида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3)</a:t>
            </a:r>
            <a:r>
              <a:rPr lang="ru-RU" dirty="0" smtClean="0"/>
              <a:t> мужчину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4)</a:t>
            </a:r>
            <a:r>
              <a:rPr lang="ru-RU" dirty="0" smtClean="0"/>
              <a:t> преподавателя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27. Выполните задание.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Прочитайте приведённый текст, каждое положение которого отмечено буквой.</a:t>
            </a:r>
          </a:p>
          <a:p>
            <a:pPr>
              <a:buNone/>
            </a:pPr>
            <a:r>
              <a:rPr lang="ru-RU" dirty="0" smtClean="0"/>
              <a:t>(А)На наш взгляд, вполне очевидно: чем подросток самостоятельнее, тем он больше похож на взрослого. (Б)Исследования показывают, что некоторые подростки расценивают самостоятельность как непослушание, стремление делать всё по-своему. (В) Скорее всего, это неверно, поскольку самостоятельность предполагает ответственность человека за свои поступки.</a:t>
            </a:r>
          </a:p>
          <a:p>
            <a:pPr>
              <a:buNone/>
            </a:pPr>
            <a:r>
              <a:rPr lang="ru-RU" dirty="0" smtClean="0"/>
              <a:t>Определите, какие положения текста</a:t>
            </a:r>
          </a:p>
          <a:p>
            <a:pPr>
              <a:buNone/>
            </a:pPr>
            <a:r>
              <a:rPr lang="ru-RU" dirty="0" smtClean="0"/>
              <a:t>  </a:t>
            </a:r>
            <a:r>
              <a:rPr lang="ru-RU" b="1" dirty="0" smtClean="0"/>
              <a:t>1)</a:t>
            </a:r>
            <a:r>
              <a:rPr lang="ru-RU" dirty="0" smtClean="0"/>
              <a:t> отражают факты</a:t>
            </a:r>
          </a:p>
          <a:p>
            <a:pPr>
              <a:buNone/>
            </a:pPr>
            <a:r>
              <a:rPr lang="ru-RU" b="1" dirty="0" smtClean="0"/>
              <a:t>  2</a:t>
            </a:r>
            <a:r>
              <a:rPr lang="ru-RU" b="1" dirty="0" smtClean="0"/>
              <a:t>)</a:t>
            </a:r>
            <a:r>
              <a:rPr lang="ru-RU" dirty="0" smtClean="0"/>
              <a:t> выражают мнение</a:t>
            </a:r>
          </a:p>
          <a:p>
            <a:pPr>
              <a:buNone/>
            </a:pPr>
            <a:r>
              <a:rPr lang="ru-RU" dirty="0" smtClean="0"/>
              <a:t> Запишите в таблицу цифры, обозначающие характер соответствующих положений</a:t>
            </a:r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28. Выберите верный ответ.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В. – высокая стройная девушка с каштановыми волосами. Эти качества характеризуют её, прежде всего, как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1)</a:t>
            </a:r>
            <a:r>
              <a:rPr lang="ru-RU" dirty="0" smtClean="0"/>
              <a:t> индивида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2)</a:t>
            </a:r>
            <a:r>
              <a:rPr lang="ru-RU" dirty="0" smtClean="0"/>
              <a:t> члена семьи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3)</a:t>
            </a:r>
            <a:r>
              <a:rPr lang="ru-RU" dirty="0" smtClean="0"/>
              <a:t> личность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4)</a:t>
            </a:r>
            <a:r>
              <a:rPr lang="ru-RU" dirty="0" smtClean="0"/>
              <a:t> гражданина</a:t>
            </a:r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29. Выберите верный ответ.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Совокупность социально значимых свойств, черт человека, которые он реализует в общественной жизни, обозначают понятием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1)</a:t>
            </a:r>
            <a:r>
              <a:rPr lang="ru-RU" dirty="0" smtClean="0"/>
              <a:t> личность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2)</a:t>
            </a:r>
            <a:r>
              <a:rPr lang="ru-RU" dirty="0" smtClean="0"/>
              <a:t> талант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3)</a:t>
            </a:r>
            <a:r>
              <a:rPr lang="ru-RU" dirty="0" smtClean="0"/>
              <a:t> индивид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4)</a:t>
            </a:r>
            <a:r>
              <a:rPr lang="ru-RU" dirty="0" smtClean="0"/>
              <a:t> творец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30. Выберите верный ответ.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Пётр – замкнутый человек, увлекающийся программированием. Своё свободное время он проводит за компьютером, работая и общаясь в сети Интернет. Все это характеризует Петра как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1)</a:t>
            </a:r>
            <a:r>
              <a:rPr lang="ru-RU" dirty="0" smtClean="0"/>
              <a:t> индивида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2)</a:t>
            </a:r>
            <a:r>
              <a:rPr lang="ru-RU" dirty="0" smtClean="0"/>
              <a:t> работника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3)</a:t>
            </a:r>
            <a:r>
              <a:rPr lang="ru-RU" dirty="0" smtClean="0"/>
              <a:t> талантливого человека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4)</a:t>
            </a:r>
            <a:r>
              <a:rPr lang="ru-RU" dirty="0" smtClean="0"/>
              <a:t> личность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31. Выберите верный ответ.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Что свойственно и человеку, и животному?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1)</a:t>
            </a:r>
            <a:r>
              <a:rPr lang="ru-RU" dirty="0" smtClean="0"/>
              <a:t> преобразование мира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2)</a:t>
            </a:r>
            <a:r>
              <a:rPr lang="ru-RU" dirty="0" smtClean="0"/>
              <a:t> накопление знаний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3)</a:t>
            </a:r>
            <a:r>
              <a:rPr lang="ru-RU" dirty="0" smtClean="0"/>
              <a:t> необходимость в отдыхе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4)</a:t>
            </a:r>
            <a:r>
              <a:rPr lang="ru-RU" dirty="0" smtClean="0"/>
              <a:t> стремление к прекрасному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32. Выберите верный ответ.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К действиям, характерным только для человека, относится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1)</a:t>
            </a:r>
            <a:r>
              <a:rPr lang="ru-RU" dirty="0" smtClean="0"/>
              <a:t> добывание пищи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2)</a:t>
            </a:r>
            <a:r>
              <a:rPr lang="ru-RU" dirty="0" smtClean="0"/>
              <a:t> забота о потомстве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3)</a:t>
            </a:r>
            <a:r>
              <a:rPr lang="ru-RU" dirty="0" smtClean="0"/>
              <a:t> общение с помощью словесной речи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4)</a:t>
            </a:r>
            <a:r>
              <a:rPr lang="ru-RU" dirty="0" smtClean="0"/>
              <a:t> коллективное взаимодействие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Основные отличия человека от животного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Способность производить орудия труда.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Способность мыслить и обладать членораздельной речью.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Способность к целенаправленной творческой деятельности: преобразование окружающего мира, создание того, чего в природе не существует, - так называемой «второй природы», совершенствование самого себя. </a:t>
            </a:r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33. Выберите верный ответ.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Что свойственно человеку, в отличие от животного?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1)</a:t>
            </a:r>
            <a:r>
              <a:rPr lang="ru-RU" dirty="0" smtClean="0"/>
              <a:t> инстинкты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2)</a:t>
            </a:r>
            <a:r>
              <a:rPr lang="ru-RU" dirty="0" smtClean="0"/>
              <a:t> эмоции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3)</a:t>
            </a:r>
            <a:r>
              <a:rPr lang="ru-RU" dirty="0" smtClean="0"/>
              <a:t> потребности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4)</a:t>
            </a:r>
            <a:r>
              <a:rPr lang="ru-RU" dirty="0" smtClean="0"/>
              <a:t> сознание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34. Верны ли следующие суждения о человеке?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А</a:t>
            </a:r>
            <a:r>
              <a:rPr lang="ru-RU" dirty="0" smtClean="0"/>
              <a:t>. Каждый индивид наделён определёнными биологическими чертами.</a:t>
            </a:r>
          </a:p>
          <a:p>
            <a:pPr>
              <a:buNone/>
            </a:pPr>
            <a:r>
              <a:rPr lang="ru-RU" dirty="0" smtClean="0"/>
              <a:t>Б. Врождённые качества человека оказывают определённое влияние на развитие личности.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1)</a:t>
            </a:r>
            <a:r>
              <a:rPr lang="ru-RU" dirty="0" smtClean="0"/>
              <a:t> верно только А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2)</a:t>
            </a:r>
            <a:r>
              <a:rPr lang="ru-RU" dirty="0" smtClean="0"/>
              <a:t> верно только Б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3)</a:t>
            </a:r>
            <a:r>
              <a:rPr lang="ru-RU" dirty="0" smtClean="0"/>
              <a:t> верны оба суждения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4)</a:t>
            </a:r>
            <a:r>
              <a:rPr lang="ru-RU" dirty="0" smtClean="0"/>
              <a:t> оба суждения неверны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35. Выберите верный ответ.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И для человека, и для животного характерно то, что их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1)</a:t>
            </a:r>
            <a:r>
              <a:rPr lang="ru-RU" dirty="0" smtClean="0"/>
              <a:t> конкретные действия вызываются определёнными потребностями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2)</a:t>
            </a:r>
            <a:r>
              <a:rPr lang="ru-RU" dirty="0" smtClean="0"/>
              <a:t> активность способствует развитию их личности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3)</a:t>
            </a:r>
            <a:r>
              <a:rPr lang="ru-RU" dirty="0" smtClean="0"/>
              <a:t> поведение определяется социальными нормами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4)</a:t>
            </a:r>
            <a:r>
              <a:rPr lang="ru-RU" dirty="0" smtClean="0"/>
              <a:t> условные рефлексы доминируют над безусловными (врождёнными)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36. Верны ли суждения о формировании личности?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А. Личность </a:t>
            </a:r>
            <a:r>
              <a:rPr lang="ru-RU" dirty="0" smtClean="0"/>
              <a:t>формируется во взаимодействии с окружающими людьми.</a:t>
            </a:r>
          </a:p>
          <a:p>
            <a:pPr>
              <a:buNone/>
            </a:pPr>
            <a:r>
              <a:rPr lang="ru-RU" dirty="0" smtClean="0"/>
              <a:t>Б</a:t>
            </a:r>
            <a:r>
              <a:rPr lang="ru-RU" dirty="0" smtClean="0"/>
              <a:t>. Формирование </a:t>
            </a:r>
            <a:r>
              <a:rPr lang="ru-RU" dirty="0" smtClean="0"/>
              <a:t>личности не прекращается на протяжении всей жизни человека.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1)</a:t>
            </a:r>
            <a:r>
              <a:rPr lang="ru-RU" dirty="0" smtClean="0"/>
              <a:t> верно только А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2)</a:t>
            </a:r>
            <a:r>
              <a:rPr lang="ru-RU" dirty="0" smtClean="0"/>
              <a:t> верно только Б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3)</a:t>
            </a:r>
            <a:r>
              <a:rPr lang="ru-RU" dirty="0" smtClean="0"/>
              <a:t> верны оба суждения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4)</a:t>
            </a:r>
            <a:r>
              <a:rPr lang="ru-RU" dirty="0" smtClean="0"/>
              <a:t> оба суждения неверны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37. Выберите верный ответ.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Юля от природы обладает музыкальным слухом, но она не стала заниматься музыкой, чтобы развить это качество. В данном случае речь идет о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1)</a:t>
            </a:r>
            <a:r>
              <a:rPr lang="ru-RU" dirty="0" smtClean="0"/>
              <a:t> таланте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2)</a:t>
            </a:r>
            <a:r>
              <a:rPr lang="ru-RU" dirty="0" smtClean="0"/>
              <a:t> задатках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3)</a:t>
            </a:r>
            <a:r>
              <a:rPr lang="ru-RU" dirty="0" smtClean="0"/>
              <a:t> мастерстве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4)</a:t>
            </a:r>
            <a:r>
              <a:rPr lang="ru-RU" dirty="0" smtClean="0"/>
              <a:t> гениальности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38. Выполните задание.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Прочитайте приведённый текст, каждое положение которого отмечено буквой.</a:t>
            </a:r>
          </a:p>
          <a:p>
            <a:pPr>
              <a:buNone/>
            </a:pPr>
            <a:r>
              <a:rPr lang="ru-RU" dirty="0" smtClean="0"/>
              <a:t>(А) Вопрос о соотношении биологического и социального в развитии способностей человека изучается на протяжении многих десятилетий. (Б) Результаты социологических исследований свидетельствуют </a:t>
            </a:r>
            <a:br>
              <a:rPr lang="ru-RU" dirty="0" smtClean="0"/>
            </a:br>
            <a:r>
              <a:rPr lang="ru-RU" dirty="0" smtClean="0"/>
              <a:t>о понимании гражданами роли воспитания и образования в развитии способностей ребёнка. (В) Настораживает, однако, позиция многих родителей, считающих, что способности ребёнка проявятся независимо </a:t>
            </a:r>
            <a:br>
              <a:rPr lang="ru-RU" dirty="0" smtClean="0"/>
            </a:br>
            <a:r>
              <a:rPr lang="ru-RU" dirty="0" smtClean="0"/>
              <a:t>от воспитательной активности семьи.</a:t>
            </a:r>
          </a:p>
          <a:p>
            <a:r>
              <a:rPr lang="ru-RU" dirty="0" smtClean="0"/>
              <a:t>Определите, какие положения текста</a:t>
            </a:r>
          </a:p>
          <a:p>
            <a:pPr>
              <a:buNone/>
            </a:pPr>
            <a:r>
              <a:rPr lang="ru-RU" dirty="0" smtClean="0"/>
              <a:t>  </a:t>
            </a:r>
            <a:r>
              <a:rPr lang="ru-RU" b="1" dirty="0" smtClean="0"/>
              <a:t>1)</a:t>
            </a:r>
            <a:r>
              <a:rPr lang="ru-RU" dirty="0" smtClean="0"/>
              <a:t> отражают факты</a:t>
            </a:r>
          </a:p>
          <a:p>
            <a:pPr>
              <a:buNone/>
            </a:pPr>
            <a:r>
              <a:rPr lang="ru-RU" b="1" dirty="0" smtClean="0"/>
              <a:t> 2</a:t>
            </a:r>
            <a:r>
              <a:rPr lang="ru-RU" b="1" dirty="0" smtClean="0"/>
              <a:t>)</a:t>
            </a:r>
            <a:r>
              <a:rPr lang="ru-RU" dirty="0" smtClean="0"/>
              <a:t> выражают мнения</a:t>
            </a:r>
          </a:p>
          <a:p>
            <a:pPr>
              <a:buNone/>
            </a:pPr>
            <a:r>
              <a:rPr lang="ru-RU" dirty="0" smtClean="0"/>
              <a:t> Запишите в таблицу цифры, обозначающие характер соответствующих положений.</a:t>
            </a:r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39. Выберите верный ответ.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Борис – студент медицинского института. Учебные занятия он старается сочетать с активным отдыхом – водным туризмом, а также стремится помогать в учёбе младшему брату. Всё  это характеризует Бориса, прежде всего, как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1)</a:t>
            </a:r>
            <a:r>
              <a:rPr lang="ru-RU" dirty="0" smtClean="0"/>
              <a:t> индивида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2)</a:t>
            </a:r>
            <a:r>
              <a:rPr lang="ru-RU" dirty="0" smtClean="0"/>
              <a:t> личность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3)</a:t>
            </a:r>
            <a:r>
              <a:rPr lang="ru-RU" dirty="0" smtClean="0"/>
              <a:t> студента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4)</a:t>
            </a:r>
            <a:r>
              <a:rPr lang="ru-RU" dirty="0" smtClean="0"/>
              <a:t> врача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40. Выберите верный ответ.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Валерий – общительный человек, увлекающийся футболом. Он организовал </a:t>
            </a:r>
            <a:br>
              <a:rPr lang="ru-RU" dirty="0" smtClean="0"/>
            </a:br>
            <a:r>
              <a:rPr lang="ru-RU" dirty="0" smtClean="0"/>
              <a:t>с коллегами по работе футбольную команду. Всё это характеризует Валерия как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1)</a:t>
            </a:r>
            <a:r>
              <a:rPr lang="ru-RU" dirty="0" smtClean="0"/>
              <a:t> индивида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2)</a:t>
            </a:r>
            <a:r>
              <a:rPr lang="ru-RU" dirty="0" smtClean="0"/>
              <a:t> работника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3)</a:t>
            </a:r>
            <a:r>
              <a:rPr lang="ru-RU" dirty="0" smtClean="0"/>
              <a:t> талантливого человека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4)</a:t>
            </a:r>
            <a:r>
              <a:rPr lang="ru-RU" dirty="0" smtClean="0"/>
              <a:t> личность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41. Верны ли следующие суждения о человеке?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А</a:t>
            </a:r>
            <a:r>
              <a:rPr lang="ru-RU" dirty="0" smtClean="0"/>
              <a:t>. Человек, в отличие от животных, способен действовать сознательно.</a:t>
            </a:r>
          </a:p>
          <a:p>
            <a:pPr>
              <a:buNone/>
            </a:pPr>
            <a:r>
              <a:rPr lang="ru-RU" dirty="0" smtClean="0"/>
              <a:t>Б. У человека и животных есть схожие потребности.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1)</a:t>
            </a:r>
            <a:r>
              <a:rPr lang="ru-RU" dirty="0" smtClean="0"/>
              <a:t> верно только А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2)</a:t>
            </a:r>
            <a:r>
              <a:rPr lang="ru-RU" dirty="0" smtClean="0"/>
              <a:t> верно только Б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3)</a:t>
            </a:r>
            <a:r>
              <a:rPr lang="ru-RU" dirty="0" smtClean="0"/>
              <a:t> верны оба суждения</a:t>
            </a:r>
          </a:p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/>
              <a:t>4)</a:t>
            </a:r>
            <a:r>
              <a:rPr lang="ru-RU" dirty="0" smtClean="0"/>
              <a:t> оба суждения неверны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 характеристике человека можно выделить различные </a:t>
            </a:r>
            <a:r>
              <a:rPr lang="ru-RU" b="1" dirty="0" smtClean="0"/>
              <a:t>признаки.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/>
              <a:t>Индивид –</a:t>
            </a:r>
            <a:endParaRPr lang="ru-RU" b="1" dirty="0" smtClean="0"/>
          </a:p>
          <a:p>
            <a:pPr>
              <a:buNone/>
            </a:pPr>
            <a:r>
              <a:rPr lang="ru-RU" dirty="0" smtClean="0"/>
              <a:t>   </a:t>
            </a:r>
            <a:r>
              <a:rPr lang="ru-RU" i="1" dirty="0" smtClean="0"/>
              <a:t>отдельно </a:t>
            </a:r>
            <a:r>
              <a:rPr lang="ru-RU" i="1" dirty="0" smtClean="0"/>
              <a:t>взятый представитель всего человеческого рода.</a:t>
            </a:r>
          </a:p>
          <a:p>
            <a:pPr>
              <a:buNone/>
            </a:pPr>
            <a:r>
              <a:rPr lang="ru-RU" dirty="0" smtClean="0"/>
              <a:t>Это самая общая характеристика человека, свидетельствующая о том, что он вполне самостоятельное тело, природная и социальная особь.</a:t>
            </a:r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 характеристике человека можно выделить различные </a:t>
            </a:r>
            <a:r>
              <a:rPr lang="ru-RU" b="1" dirty="0" smtClean="0"/>
              <a:t>признаки.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/>
              <a:t>Индивидуальность –</a:t>
            </a:r>
            <a:endParaRPr lang="ru-RU" b="1" dirty="0" smtClean="0"/>
          </a:p>
          <a:p>
            <a:pPr>
              <a:buNone/>
            </a:pPr>
            <a:r>
              <a:rPr lang="ru-RU" i="1" dirty="0" smtClean="0"/>
              <a:t>    неповторимое </a:t>
            </a:r>
            <a:r>
              <a:rPr lang="ru-RU" i="1" dirty="0" smtClean="0"/>
              <a:t>своеобразие человека, набор его уникальных свойств.</a:t>
            </a:r>
          </a:p>
          <a:p>
            <a:pPr>
              <a:buNone/>
            </a:pPr>
            <a:r>
              <a:rPr lang="ru-RU" dirty="0" smtClean="0"/>
              <a:t>Выражает непохожесть человека на других, его социально значимые отличия, неповторимость его психики и личности: внешний облик, манеры поведения, характер и т.д.</a:t>
            </a:r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 характеристике человека можно выделить различные </a:t>
            </a:r>
            <a:r>
              <a:rPr lang="ru-RU" b="1" dirty="0" smtClean="0"/>
              <a:t>признаки.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/>
              <a:t>Личность -</a:t>
            </a:r>
            <a:endParaRPr lang="ru-RU" b="1" dirty="0" smtClean="0"/>
          </a:p>
          <a:p>
            <a:pPr>
              <a:buNone/>
            </a:pPr>
            <a:r>
              <a:rPr lang="ru-RU" i="1" dirty="0" smtClean="0"/>
              <a:t>    социально </a:t>
            </a:r>
            <a:r>
              <a:rPr lang="ru-RU" i="1" dirty="0" smtClean="0"/>
              <a:t>и духовно развитый человек.</a:t>
            </a:r>
          </a:p>
          <a:p>
            <a:pPr>
              <a:buNone/>
            </a:pPr>
            <a:r>
              <a:rPr lang="ru-RU" dirty="0" smtClean="0"/>
              <a:t>Выражает особые, свойственные только данному человеку общественные качества: взгляды, способности, потребности, интересы, моральные убеждения и другие, которые проявляются в разнообразной деятельности.</a:t>
            </a:r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1. Выберите верный ответ.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Галина обладает уникальными музыкальными способностями. Этот пример характеризует человека как:</a:t>
            </a:r>
            <a:endParaRPr lang="ru-RU" dirty="0"/>
          </a:p>
          <a:p>
            <a:pPr>
              <a:buNone/>
            </a:pPr>
            <a:r>
              <a:rPr lang="ru-RU" dirty="0" smtClean="0"/>
              <a:t>   1) личность</a:t>
            </a:r>
            <a:endParaRPr lang="ru-RU" dirty="0"/>
          </a:p>
          <a:p>
            <a:pPr>
              <a:buNone/>
            </a:pPr>
            <a:r>
              <a:rPr lang="ru-RU" dirty="0" smtClean="0"/>
              <a:t>   2) гражданина</a:t>
            </a:r>
            <a:endParaRPr lang="ru-RU" dirty="0"/>
          </a:p>
          <a:p>
            <a:pPr>
              <a:buNone/>
            </a:pPr>
            <a:r>
              <a:rPr lang="ru-RU" dirty="0" smtClean="0"/>
              <a:t>   3) индивида</a:t>
            </a:r>
            <a:endParaRPr lang="ru-RU" dirty="0"/>
          </a:p>
          <a:p>
            <a:pPr>
              <a:buNone/>
            </a:pPr>
            <a:r>
              <a:rPr lang="ru-RU" dirty="0" smtClean="0"/>
              <a:t>   4) индивидуальность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2. Выполните задание.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sz="2400" dirty="0" smtClean="0"/>
              <a:t>В приведенном списке указаны черты сходства человека и животного и черты отличия человека и животного. Выберите и запишите в первую колонку таблицы порядковые номера черт сходства, а во вторую колонку – порядковые номера черт отличия.</a:t>
            </a:r>
          </a:p>
          <a:p>
            <a:pPr>
              <a:buNone/>
            </a:pPr>
            <a:r>
              <a:rPr lang="ru-RU" sz="2400" dirty="0" smtClean="0"/>
              <a:t>   1) удовлетворение потребностей</a:t>
            </a:r>
          </a:p>
          <a:p>
            <a:pPr>
              <a:buNone/>
            </a:pPr>
            <a:r>
              <a:rPr lang="ru-RU" sz="2400" dirty="0" smtClean="0"/>
              <a:t>   2) целесообразная творческая деятельность</a:t>
            </a:r>
          </a:p>
          <a:p>
            <a:pPr>
              <a:buNone/>
            </a:pPr>
            <a:r>
              <a:rPr lang="ru-RU" sz="2400" dirty="0" smtClean="0"/>
              <a:t>   3) конечность существования</a:t>
            </a:r>
          </a:p>
          <a:p>
            <a:pPr>
              <a:buNone/>
            </a:pPr>
            <a:r>
              <a:rPr lang="ru-RU" sz="2400" dirty="0" smtClean="0"/>
              <a:t>   4) обладание мышлением и речью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571604" y="5357826"/>
          <a:ext cx="6096000" cy="767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Черты сходства</a:t>
                      </a:r>
                      <a:endParaRPr lang="ru-RU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Черты</a:t>
                      </a:r>
                      <a:r>
                        <a:rPr lang="ru-RU" sz="2000" baseline="0" dirty="0" smtClean="0"/>
                        <a:t> отличия</a:t>
                      </a:r>
                      <a:endParaRPr lang="ru-RU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split orient="vert"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196</TotalTime>
  <Words>1216</Words>
  <Application>Microsoft Office PowerPoint</Application>
  <PresentationFormat>Экран (4:3)</PresentationFormat>
  <Paragraphs>287</Paragraphs>
  <Slides>48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48</vt:i4>
      </vt:variant>
    </vt:vector>
  </HeadingPairs>
  <TitlesOfParts>
    <vt:vector size="49" baseType="lpstr">
      <vt:lpstr>Официальная</vt:lpstr>
      <vt:lpstr>Человек, личность</vt:lpstr>
      <vt:lpstr>Человек</vt:lpstr>
      <vt:lpstr>Человек – биосоциальное существо</vt:lpstr>
      <vt:lpstr>Основные отличия человека от животного</vt:lpstr>
      <vt:lpstr>При характеристике человека можно выделить различные признаки.</vt:lpstr>
      <vt:lpstr>При характеристике человека можно выделить различные признаки.</vt:lpstr>
      <vt:lpstr>При характеристике человека можно выделить различные признаки.</vt:lpstr>
      <vt:lpstr>1. Выберите верный ответ.</vt:lpstr>
      <vt:lpstr>2. Выполните задание.</vt:lpstr>
      <vt:lpstr>3. Выберите верный ответ.</vt:lpstr>
      <vt:lpstr>4. Прочитайте приведённый ниже текст, каждое положение которого отмечено буквой.</vt:lpstr>
      <vt:lpstr>5. Выберите верный ответ.</vt:lpstr>
      <vt:lpstr>6. Выберите верный ответ.</vt:lpstr>
      <vt:lpstr>7. Выберите верный ответ.</vt:lpstr>
      <vt:lpstr>8. Выберите верный ответ.</vt:lpstr>
      <vt:lpstr>9. Выберите верный ответ.</vt:lpstr>
      <vt:lpstr>10. Выберите верный ответ.</vt:lpstr>
      <vt:lpstr>11. Выберите верный ответ.</vt:lpstr>
      <vt:lpstr>12. Выполните задание.</vt:lpstr>
      <vt:lpstr>13. Выберите верный ответ.</vt:lpstr>
      <vt:lpstr>14. Выберите верный ответ.</vt:lpstr>
      <vt:lpstr>15. Верны ли следующие суждения о человеке?</vt:lpstr>
      <vt:lpstr>16. Выберите верный ответ.</vt:lpstr>
      <vt:lpstr>17. Выберите верный ответ.</vt:lpstr>
      <vt:lpstr>18. Верны ли следующие суждения о личности?</vt:lpstr>
      <vt:lpstr>19. Выберите верный ответ.</vt:lpstr>
      <vt:lpstr>20. Выберите верный ответ.</vt:lpstr>
      <vt:lpstr>21. Выберите верный ответ.</vt:lpstr>
      <vt:lpstr>22. Выберите верный ответ.</vt:lpstr>
      <vt:lpstr>23. Выберите верный ответ.</vt:lpstr>
      <vt:lpstr>24. Выберите верный ответ.</vt:lpstr>
      <vt:lpstr>25. Выберите верный ответ.</vt:lpstr>
      <vt:lpstr>26. Выберите верный ответ.</vt:lpstr>
      <vt:lpstr>27. Выполните задание.</vt:lpstr>
      <vt:lpstr>28. Выберите верный ответ.</vt:lpstr>
      <vt:lpstr>29. Выберите верный ответ.</vt:lpstr>
      <vt:lpstr>30. Выберите верный ответ.</vt:lpstr>
      <vt:lpstr>31. Выберите верный ответ.</vt:lpstr>
      <vt:lpstr>32. Выберите верный ответ.</vt:lpstr>
      <vt:lpstr>33. Выберите верный ответ.</vt:lpstr>
      <vt:lpstr>34. Верны ли следующие суждения о человеке?</vt:lpstr>
      <vt:lpstr>35. Выберите верный ответ.</vt:lpstr>
      <vt:lpstr>36. Верны ли суждения о формировании личности?</vt:lpstr>
      <vt:lpstr>37. Выберите верный ответ.</vt:lpstr>
      <vt:lpstr>38. Выполните задание. </vt:lpstr>
      <vt:lpstr>39. Выберите верный ответ.</vt:lpstr>
      <vt:lpstr>40. Выберите верный ответ.</vt:lpstr>
      <vt:lpstr>41. Верны ли следующие суждения о человеке?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Понятие «Общество»</dc:title>
  <dc:creator>Светлана</dc:creator>
  <cp:lastModifiedBy>Светлана</cp:lastModifiedBy>
  <cp:revision>36</cp:revision>
  <dcterms:created xsi:type="dcterms:W3CDTF">2017-09-17T14:24:58Z</dcterms:created>
  <dcterms:modified xsi:type="dcterms:W3CDTF">2017-09-30T17:48:45Z</dcterms:modified>
</cp:coreProperties>
</file>