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96" r:id="rId3"/>
    <p:sldId id="297" r:id="rId4"/>
    <p:sldId id="299" r:id="rId5"/>
    <p:sldId id="300" r:id="rId6"/>
    <p:sldId id="301" r:id="rId7"/>
    <p:sldId id="257" r:id="rId8"/>
    <p:sldId id="258" r:id="rId9"/>
    <p:sldId id="259" r:id="rId10"/>
    <p:sldId id="260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2" r:id="rId25"/>
    <p:sldId id="293" r:id="rId26"/>
    <p:sldId id="294" r:id="rId27"/>
    <p:sldId id="295" r:id="rId28"/>
    <p:sldId id="302" r:id="rId29"/>
    <p:sldId id="30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B4206E-6BE1-4212-8F50-AA449FC1842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Деятельность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Установите соответствие между примерами и видами (формами) деятельности: к каждому элементу, данному в первом столбце, подберите соответствующий элемент из второго столбца.</a:t>
            </a:r>
          </a:p>
          <a:p>
            <a:pPr>
              <a:buNone/>
            </a:pPr>
            <a:r>
              <a:rPr lang="ru-RU" sz="2000" b="1" dirty="0" smtClean="0"/>
              <a:t>       </a:t>
            </a:r>
            <a:r>
              <a:rPr lang="ru-RU" sz="2000" b="1" u="sng" dirty="0" smtClean="0"/>
              <a:t>ПРИМЕРЫ</a:t>
            </a:r>
            <a:r>
              <a:rPr lang="ru-RU" sz="2000" dirty="0" smtClean="0"/>
              <a:t>                                                          </a:t>
            </a:r>
            <a:r>
              <a:rPr lang="ru-RU" sz="2000" b="1" u="sng" dirty="0" smtClean="0"/>
              <a:t>ВИДЫ (ФОРМЫ)      </a:t>
            </a:r>
          </a:p>
          <a:p>
            <a:pPr>
              <a:buNone/>
            </a:pPr>
            <a:r>
              <a:rPr lang="ru-RU" sz="2000" b="1" dirty="0" smtClean="0"/>
              <a:t>                                                                                      </a:t>
            </a:r>
            <a:r>
              <a:rPr lang="ru-RU" sz="2000" b="1" u="sng" dirty="0" smtClean="0"/>
              <a:t>ДЕЯТЕЛЬНОСТИ</a:t>
            </a:r>
          </a:p>
          <a:p>
            <a:pPr>
              <a:buNone/>
            </a:pPr>
            <a:r>
              <a:rPr lang="ru-RU" sz="2000" b="1" dirty="0" smtClean="0"/>
              <a:t>А)</a:t>
            </a:r>
            <a:r>
              <a:rPr lang="ru-RU" sz="2000" dirty="0" smtClean="0"/>
              <a:t> уборка квартиры                                                     1) познание  </a:t>
            </a:r>
          </a:p>
          <a:p>
            <a:pPr>
              <a:buNone/>
            </a:pPr>
            <a:r>
              <a:rPr lang="ru-RU" sz="2000" b="1" dirty="0" smtClean="0"/>
              <a:t>Б)</a:t>
            </a:r>
            <a:r>
              <a:rPr lang="ru-RU" sz="2000" dirty="0" smtClean="0"/>
              <a:t> обучение на курсах иностранного языка         2) труд</a:t>
            </a:r>
          </a:p>
          <a:p>
            <a:pPr>
              <a:buNone/>
            </a:pPr>
            <a:r>
              <a:rPr lang="ru-RU" sz="2000" b="1" dirty="0" smtClean="0"/>
              <a:t>В)</a:t>
            </a:r>
            <a:r>
              <a:rPr lang="ru-RU" sz="2000" dirty="0" smtClean="0"/>
              <a:t> приготовление обеда</a:t>
            </a:r>
          </a:p>
          <a:p>
            <a:pPr>
              <a:buNone/>
            </a:pPr>
            <a:r>
              <a:rPr lang="ru-RU" sz="2000" b="1" dirty="0" smtClean="0"/>
              <a:t>Г)</a:t>
            </a:r>
            <a:r>
              <a:rPr lang="ru-RU" sz="2000" dirty="0" smtClean="0"/>
              <a:t> выполнение домашнего задания по математике</a:t>
            </a:r>
          </a:p>
          <a:p>
            <a:pPr>
              <a:buNone/>
            </a:pPr>
            <a:r>
              <a:rPr lang="ru-RU" sz="2000" b="1" dirty="0" smtClean="0"/>
              <a:t>Д)</a:t>
            </a:r>
            <a:r>
              <a:rPr lang="ru-RU" sz="2000" dirty="0" smtClean="0"/>
              <a:t> наблюдение за поведением птиц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Выберите верный ответ.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школе был проведен День самоуправления. Учащиеся старших классов выступили в качестве учителей, завучей и директора школы. Данный пример иллюстрирует в первую очередь деятельность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игровую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трудовую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производственную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научную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Установите соответствие между примерами и видами (формами) деятельности: к каждому элементу, данному в первом столбце, подберите соответствующий элемент из второго столбца.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u="sng" dirty="0" smtClean="0"/>
              <a:t>ПРИМЕРЫ</a:t>
            </a:r>
            <a:r>
              <a:rPr lang="ru-RU" dirty="0" smtClean="0"/>
              <a:t>                                               </a:t>
            </a:r>
            <a:r>
              <a:rPr lang="ru-RU" b="1" u="sng" dirty="0" smtClean="0"/>
              <a:t>ВИДЫ (ФОРМЫ)</a:t>
            </a: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            </a:t>
            </a:r>
            <a:r>
              <a:rPr lang="ru-RU" b="1" u="sng" dirty="0" smtClean="0"/>
              <a:t> ДЕЯТЕЛЬНОСТИ</a:t>
            </a:r>
          </a:p>
          <a:p>
            <a:pPr>
              <a:buNone/>
            </a:pPr>
            <a:r>
              <a:rPr lang="ru-RU" b="1" dirty="0" smtClean="0"/>
              <a:t>А)</a:t>
            </a:r>
            <a:r>
              <a:rPr lang="ru-RU" dirty="0" smtClean="0"/>
              <a:t> посещение курсов иностранного           1) учение</a:t>
            </a:r>
          </a:p>
          <a:p>
            <a:pPr>
              <a:buNone/>
            </a:pPr>
            <a:r>
              <a:rPr lang="ru-RU" dirty="0" smtClean="0"/>
              <a:t>      языка</a:t>
            </a:r>
          </a:p>
          <a:p>
            <a:pPr>
              <a:buNone/>
            </a:pPr>
            <a:r>
              <a:rPr lang="ru-RU" b="1" dirty="0" smtClean="0"/>
              <a:t>Б)</a:t>
            </a:r>
            <a:r>
              <a:rPr lang="ru-RU" dirty="0" smtClean="0"/>
              <a:t> приготовление обеда                                 2) труд</a:t>
            </a:r>
          </a:p>
          <a:p>
            <a:pPr>
              <a:buNone/>
            </a:pPr>
            <a:r>
              <a:rPr lang="ru-RU" b="1" dirty="0" smtClean="0"/>
              <a:t>В)</a:t>
            </a:r>
            <a:r>
              <a:rPr lang="ru-RU" dirty="0" smtClean="0"/>
              <a:t> выполнение домашнего задания</a:t>
            </a:r>
          </a:p>
          <a:p>
            <a:pPr>
              <a:buNone/>
            </a:pPr>
            <a:r>
              <a:rPr lang="ru-RU" b="1" dirty="0" smtClean="0"/>
              <a:t>Г)</a:t>
            </a:r>
            <a:r>
              <a:rPr lang="ru-RU" dirty="0" smtClean="0"/>
              <a:t> уборка квартиры</a:t>
            </a:r>
          </a:p>
          <a:p>
            <a:pPr>
              <a:buNone/>
            </a:pPr>
            <a:r>
              <a:rPr lang="ru-RU" b="1" dirty="0" smtClean="0"/>
              <a:t>Д)</a:t>
            </a:r>
            <a:r>
              <a:rPr lang="ru-RU" dirty="0" smtClean="0"/>
              <a:t> участие в городской олимпиаде по физике</a:t>
            </a:r>
          </a:p>
          <a:p>
            <a:pPr>
              <a:buNone/>
            </a:pPr>
            <a:r>
              <a:rPr lang="ru-RU" dirty="0" smtClean="0"/>
              <a:t>   Запишите в таблицу выбранные цифры под соответствующими буквами.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Школьник Матвей готовится к контрольной работе по химии, а его отец – архитектор работает над новым проектом.</a:t>
            </a:r>
          </a:p>
          <a:p>
            <a:pPr>
              <a:buNone/>
            </a:pPr>
            <a:r>
              <a:rPr lang="ru-RU" dirty="0" smtClean="0"/>
              <a:t>Сравните две формы (вида) деятельности, упомянутые в условии задания, – учёбу и труд. Выберите и запишите в первую колонку таблицы порядковые номера черт сходства, а во вторую колонку – порядковые номера черт отличия.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создание материальных благ</a:t>
            </a:r>
          </a:p>
          <a:p>
            <a:pPr>
              <a:buNone/>
            </a:pPr>
            <a:r>
              <a:rPr lang="ru-RU" b="1" dirty="0" smtClean="0"/>
              <a:t> 2)</a:t>
            </a:r>
            <a:r>
              <a:rPr lang="ru-RU" dirty="0" smtClean="0"/>
              <a:t> использование необходимой информации</a:t>
            </a:r>
          </a:p>
          <a:p>
            <a:pPr>
              <a:buNone/>
            </a:pPr>
            <a:r>
              <a:rPr lang="ru-RU" b="1" dirty="0" smtClean="0"/>
              <a:t> 3)</a:t>
            </a:r>
            <a:r>
              <a:rPr lang="ru-RU" dirty="0" smtClean="0"/>
              <a:t> использование специальной технологии</a:t>
            </a:r>
          </a:p>
          <a:p>
            <a:pPr>
              <a:buNone/>
            </a:pPr>
            <a:r>
              <a:rPr lang="ru-RU" b="1" dirty="0" smtClean="0"/>
              <a:t> 4)</a:t>
            </a:r>
            <a:r>
              <a:rPr lang="ru-RU" dirty="0" smtClean="0"/>
              <a:t> возможность общения в процессе деятельности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564357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</a:t>
                      </a:r>
                      <a:r>
                        <a:rPr lang="ru-RU" baseline="0" dirty="0" smtClean="0"/>
                        <a:t> сходства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отличия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Марина готовится к экзамену по истории: читает школьный учебник, справочную литературу, выполняет тесты. В случае затруднений она обращается за консультацией к учителю. Одним из результатов этой деятельности является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сборник тестов по истории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школьный учебник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справочная литература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отличная отметка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Хозяйка готовит тушёную курицу на обед для своей семьи. Субъектом данной деятельности является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хозяйка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обед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курица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семья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Инна пригласила друзей на свой день рождения. Она ходила вместе с мамой в магазин за продуктами, вместе с бабушкой испекла торт. Чтобы гости не скучали, она придумала конкурсы и игры. Какова цель деятельности Инны?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пригласить друзей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приобрести необходимые продукты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испечь торт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сделать праздник интересным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Верны ли следующие суждения о деятельности человека?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 Деятельность человека определяется как разумом, так и чувствами, эмоциями.</a:t>
            </a:r>
          </a:p>
          <a:p>
            <a:pPr>
              <a:buNone/>
            </a:pPr>
            <a:r>
              <a:rPr lang="ru-RU" dirty="0" smtClean="0"/>
              <a:t>Б. Деятельность человека всегда имеет продуктивный, творческий характер.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12. Верны ли следующие суждения о деятельности человека?.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 В процессе деятельности человек изменяет окружающий мир и себя самого.</a:t>
            </a:r>
          </a:p>
          <a:p>
            <a:pPr>
              <a:buNone/>
            </a:pPr>
            <a:r>
              <a:rPr lang="ru-RU" dirty="0" smtClean="0"/>
              <a:t>Б. Деятельность человека имеет по преимуществу инстинктивный характер.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центре детского творчества была организована акция «Учимся демократии». Участники провели «выборы» в муниципальные органы власти, разработали и представили программы кандидатов, организовали их публичную защиту. Данный пример иллюстрирует деятельность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игровую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трудовую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производственную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изобретательскую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Деятельность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/>
              <a:t>пособ отношения человека к внешнему миру, характерный только для людей.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Основное содержание</a:t>
            </a:r>
          </a:p>
          <a:p>
            <a:pPr algn="ctr">
              <a:buNone/>
            </a:pPr>
            <a:r>
              <a:rPr lang="ru-RU" dirty="0" smtClean="0"/>
              <a:t>Изменение и преобразование мира </a:t>
            </a:r>
          </a:p>
          <a:p>
            <a:pPr algn="ctr">
              <a:buNone/>
            </a:pPr>
            <a:r>
              <a:rPr lang="ru-RU" dirty="0" smtClean="0"/>
              <a:t>в интересах людей, создание того, </a:t>
            </a:r>
          </a:p>
          <a:p>
            <a:pPr algn="ctr">
              <a:buNone/>
            </a:pPr>
            <a:r>
              <a:rPr lang="ru-RU" dirty="0" smtClean="0"/>
              <a:t>чего нет в природе.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000496" y="292893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является главной целью познавательной деятельности?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общение с другими людьми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предоставление услуги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создание качественно нового продукта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получение новой информации об окружающем мире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15. Верны ли суждения о деятельности?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Деятельность предполагает достижение определённой цели.</a:t>
            </a:r>
          </a:p>
          <a:p>
            <a:pPr>
              <a:buNone/>
            </a:pPr>
            <a:r>
              <a:rPr lang="ru-RU" dirty="0" smtClean="0"/>
              <a:t>Б. Любая деятельность человека имеет творческий характер.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уроке школьники изучали семейное законодательство РФ на примере дела о разводе одной семейной пары. Субъектом данной учебной деятельности является(-</a:t>
            </a:r>
            <a:r>
              <a:rPr lang="ru-RU" dirty="0" err="1" smtClean="0"/>
              <a:t>ются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семейное законодательство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урок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школьники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семейная пара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17.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Примером трудовой деятельности является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осмотр школьником выставки картин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поступление в вуз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общение с друзьями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приготовление обеда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Виолетта</a:t>
            </a:r>
            <a:r>
              <a:rPr lang="ru-RU" dirty="0" smtClean="0"/>
              <a:t> учится в школе на «отлично»; она готовится к экзамену по математике и читает учебник, справочную литературу, решает задачи. Одним из средств этой деятельности является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экзамен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учебник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математика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школа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Школьники по заданию учителя обществознания провели социологический опрос и определили основные проблемы, которые волнуют жителей микрорайона. Какую деятельность иллюстрирует данный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исследовательскую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хозяйственную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политическую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производственную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Получение новой информации об окружающем мире является главной целью деятельности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трудовой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практической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художественной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познавательной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21. Верны ли суждения о деятельности человека и ее структуре?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 Для достижения цели человек может использовать различные средства.</a:t>
            </a:r>
          </a:p>
          <a:p>
            <a:pPr>
              <a:buNone/>
            </a:pPr>
            <a:r>
              <a:rPr lang="ru-RU" dirty="0" smtClean="0"/>
              <a:t>Б. Деятельность человека имеет по преимуществу инстинктивный характер.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Сергей делится по телефону с Александром своими впечатлениями о просмотренном кинофильме. Это пример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1) игры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2) общения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3) учения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4) труда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23. Выполните задание.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Установите соответствие между примерами деятельности и ее видами.</a:t>
            </a:r>
          </a:p>
          <a:p>
            <a:pPr>
              <a:buNone/>
            </a:pPr>
            <a:r>
              <a:rPr lang="ru-RU" sz="2000" dirty="0" smtClean="0"/>
              <a:t>ПРИМЕРЫ ДЕЯТЕЛЬНОСТИ                          ВИДЫ ДЕЯТЕЛЬНОСТИ</a:t>
            </a:r>
          </a:p>
          <a:p>
            <a:pPr>
              <a:buNone/>
            </a:pPr>
            <a:r>
              <a:rPr lang="ru-RU" sz="2000" dirty="0" smtClean="0"/>
              <a:t>А) решение математической задачи                  1) игровая</a:t>
            </a:r>
          </a:p>
          <a:p>
            <a:pPr>
              <a:buNone/>
            </a:pPr>
            <a:r>
              <a:rPr lang="ru-RU" sz="2000" dirty="0" smtClean="0"/>
              <a:t>Б) принятие закона                                                 2) учебная</a:t>
            </a:r>
          </a:p>
          <a:p>
            <a:pPr>
              <a:buNone/>
            </a:pPr>
            <a:r>
              <a:rPr lang="ru-RU" sz="2000" dirty="0" smtClean="0"/>
              <a:t>В) посадка дерева                                                     3) трудовая</a:t>
            </a:r>
          </a:p>
          <a:p>
            <a:pPr>
              <a:buNone/>
            </a:pPr>
            <a:r>
              <a:rPr lang="ru-RU" sz="2000" dirty="0" smtClean="0"/>
              <a:t>Г) создание модели из конструктора</a:t>
            </a:r>
          </a:p>
          <a:p>
            <a:pPr>
              <a:buNone/>
            </a:pPr>
            <a:r>
              <a:rPr lang="ru-RU" sz="2000" dirty="0" smtClean="0"/>
              <a:t>Д) выступление певца на сцене</a:t>
            </a:r>
            <a:endParaRPr lang="ru-RU" sz="2000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деятельности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75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863"/>
                <a:gridCol w="5948375"/>
              </a:tblGrid>
              <a:tr h="7747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Основа классификации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 деятельности</a:t>
                      </a:r>
                      <a:endParaRPr lang="ru-RU" dirty="0"/>
                    </a:p>
                  </a:txBody>
                  <a:tcPr/>
                </a:tc>
              </a:tr>
              <a:tr h="1770919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 отношения человека к окружающему миру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Практическая (материальная)</a:t>
                      </a:r>
                      <a:r>
                        <a:rPr lang="ru-RU" b="0" baseline="0" dirty="0" smtClean="0"/>
                        <a:t> – создание вещей, материальных ценностей, необходимых для удовлетворения потребностей.</a:t>
                      </a:r>
                    </a:p>
                    <a:p>
                      <a:r>
                        <a:rPr lang="ru-RU" b="1" baseline="0" dirty="0" smtClean="0"/>
                        <a:t>Духовная </a:t>
                      </a:r>
                      <a:r>
                        <a:rPr lang="ru-RU" b="0" baseline="0" dirty="0" smtClean="0"/>
                        <a:t>– создание идей, образов, научных, художественных и нравственных ценностей.</a:t>
                      </a:r>
                      <a:endParaRPr lang="ru-RU" b="1" dirty="0"/>
                    </a:p>
                  </a:txBody>
                  <a:tcPr/>
                </a:tc>
              </a:tr>
              <a:tr h="143887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Общественные сферы, в которых деятельность протекает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Экономическая, социальная, политическая </a:t>
                      </a:r>
                      <a:r>
                        <a:rPr lang="ru-RU" b="0" baseline="0" dirty="0" smtClean="0"/>
                        <a:t> и др.</a:t>
                      </a:r>
                      <a:endParaRPr lang="ru-RU" b="1" dirty="0"/>
                    </a:p>
                  </a:txBody>
                  <a:tcPr/>
                </a:tc>
              </a:tr>
              <a:tr h="774777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Соотнесенность</a:t>
                      </a:r>
                      <a:r>
                        <a:rPr lang="ru-RU" baseline="0" dirty="0" smtClean="0"/>
                        <a:t> с ходом истории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Прогрессивная </a:t>
                      </a:r>
                      <a:r>
                        <a:rPr lang="ru-RU" b="0" dirty="0" smtClean="0"/>
                        <a:t>(от лат.</a:t>
                      </a:r>
                      <a:r>
                        <a:rPr lang="ru-RU" b="0" baseline="0" dirty="0" smtClean="0"/>
                        <a:t> – движение вперед), </a:t>
                      </a:r>
                      <a:r>
                        <a:rPr lang="ru-RU" b="1" baseline="0" dirty="0" smtClean="0"/>
                        <a:t>реакционная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деятельности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830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863"/>
                <a:gridCol w="5948375"/>
              </a:tblGrid>
              <a:tr h="9852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Основа классификации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 деятельности</a:t>
                      </a:r>
                      <a:endParaRPr lang="ru-RU" dirty="0"/>
                    </a:p>
                  </a:txBody>
                  <a:tcPr/>
                </a:tc>
              </a:tr>
              <a:tr h="1342370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Существующие ценности, социальные нормы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Моральная, аморальная;</a:t>
                      </a:r>
                    </a:p>
                    <a:p>
                      <a:r>
                        <a:rPr lang="ru-RU" b="1" dirty="0" smtClean="0"/>
                        <a:t>законная, незаконная.</a:t>
                      </a:r>
                      <a:endParaRPr lang="ru-RU" b="1" dirty="0"/>
                    </a:p>
                  </a:txBody>
                  <a:tcPr/>
                </a:tc>
              </a:tr>
              <a:tr h="1340369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Социальные формы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Массовая, коллективная, индивидуальная</a:t>
                      </a:r>
                      <a:endParaRPr lang="ru-RU" b="1" dirty="0"/>
                    </a:p>
                  </a:txBody>
                  <a:tcPr/>
                </a:tc>
              </a:tr>
              <a:tr h="1162798">
                <a:tc>
                  <a:txBody>
                    <a:bodyPr/>
                    <a:lstStyle/>
                    <a:p>
                      <a:r>
                        <a:rPr lang="ru-RU" dirty="0" smtClean="0"/>
                        <a:t>Потенциал нового в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Инновационная </a:t>
                      </a:r>
                      <a:r>
                        <a:rPr lang="ru-RU" b="0" dirty="0" smtClean="0"/>
                        <a:t>(от лат. – возобновление, обновление), </a:t>
                      </a:r>
                      <a:r>
                        <a:rPr lang="ru-RU" b="1" dirty="0" smtClean="0"/>
                        <a:t>изобретательская, творческая, рутинная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деятельности</a:t>
            </a:r>
            <a:endParaRPr lang="ru-RU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40" cy="475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491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Игра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Общение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Учение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Труд</a:t>
                      </a:r>
                      <a:endParaRPr lang="ru-RU" sz="2000" dirty="0"/>
                    </a:p>
                  </a:txBody>
                  <a:tcPr/>
                </a:tc>
              </a:tr>
              <a:tr h="42683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Особый вид деятельности, целью которого является развлечение, отдых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 деятельности, при котором происходит обмен информацией, идеями, оценками, чувствами, конкретными действиями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 деятельности, целью которого является приобретение</a:t>
                      </a:r>
                      <a:r>
                        <a:rPr lang="ru-RU" sz="2000" baseline="0" dirty="0" smtClean="0"/>
                        <a:t> человеком знаний и умений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 деятельности, направленный на достижение практически полезного результата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компоненты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166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Субъект деятельности  </a:t>
            </a:r>
            <a:r>
              <a:rPr lang="ru-RU" sz="2000" dirty="0" smtClean="0"/>
              <a:t>- </a:t>
            </a:r>
            <a:r>
              <a:rPr lang="ru-RU" sz="2000" b="1" dirty="0" smtClean="0"/>
              <a:t>                           Объект деятельности </a:t>
            </a:r>
            <a:r>
              <a:rPr lang="ru-RU" sz="2000" dirty="0" smtClean="0"/>
              <a:t>– </a:t>
            </a:r>
          </a:p>
          <a:p>
            <a:pPr>
              <a:buNone/>
            </a:pPr>
            <a:r>
              <a:rPr lang="ru-RU" sz="2000" dirty="0" smtClean="0"/>
              <a:t>э</a:t>
            </a:r>
            <a:r>
              <a:rPr lang="ru-RU" sz="2000" dirty="0" smtClean="0"/>
              <a:t>то тот, </a:t>
            </a:r>
            <a:r>
              <a:rPr lang="ru-RU" sz="2000" i="1" u="sng" dirty="0" smtClean="0"/>
              <a:t>кто</a:t>
            </a:r>
            <a:r>
              <a:rPr lang="ru-RU" sz="2000" dirty="0" smtClean="0"/>
              <a:t> осуществляет                                это то, на </a:t>
            </a:r>
            <a:r>
              <a:rPr lang="ru-RU" sz="2000" i="1" u="sng" dirty="0" smtClean="0"/>
              <a:t>что</a:t>
            </a:r>
            <a:r>
              <a:rPr lang="ru-RU" sz="2000" dirty="0" smtClean="0"/>
              <a:t> направлена</a:t>
            </a:r>
          </a:p>
          <a:p>
            <a:pPr>
              <a:buNone/>
            </a:pPr>
            <a:r>
              <a:rPr lang="ru-RU" sz="2000" dirty="0" smtClean="0"/>
              <a:t>деятельность (человек,                                      деятельность (предмет,             </a:t>
            </a:r>
          </a:p>
          <a:p>
            <a:pPr>
              <a:buNone/>
            </a:pPr>
            <a:r>
              <a:rPr lang="ru-RU" sz="2000" dirty="0" smtClean="0"/>
              <a:t>коллектив, общество)                                         процесс, явление)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800" b="1" dirty="0" smtClean="0"/>
              <a:t>Мотив                   Цель            Методы и            Действия           Результат</a:t>
            </a:r>
          </a:p>
          <a:p>
            <a:pPr>
              <a:buNone/>
            </a:pPr>
            <a:r>
              <a:rPr lang="ru-RU" sz="1600" dirty="0" smtClean="0"/>
              <a:t>(совокупность</a:t>
            </a:r>
            <a:r>
              <a:rPr lang="ru-RU" sz="1800" b="1" dirty="0" smtClean="0"/>
              <a:t>     </a:t>
            </a:r>
            <a:r>
              <a:rPr lang="ru-RU" sz="1600" dirty="0" smtClean="0"/>
              <a:t>(осознанный         </a:t>
            </a:r>
            <a:r>
              <a:rPr lang="ru-RU" sz="1800" b="1" dirty="0" smtClean="0"/>
              <a:t>средства               </a:t>
            </a:r>
            <a:r>
              <a:rPr lang="ru-RU" sz="1600" dirty="0" smtClean="0"/>
              <a:t>(процесс)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условий,                 образ того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вызывающих        результата,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активность            на достижение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субъекта)               которого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                         направлено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                         действие) </a:t>
            </a:r>
            <a:endParaRPr lang="ru-RU" sz="18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786182" y="1928802"/>
            <a:ext cx="150019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3786182" y="2428868"/>
            <a:ext cx="1500198" cy="714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286380" y="64293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28596" y="3357562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1357290" y="3929066"/>
            <a:ext cx="78581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071802" y="3929066"/>
            <a:ext cx="4286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929190" y="3929066"/>
            <a:ext cx="57150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6858016" y="3857628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Ученица 3 класса Маша готовится к диктанту по русскому языку, а её брат играет в компьютерную игру. Сравните два вида деятельности: учёбу и игру. Выберите и запишите в первую колонку таблицы порядковые номера черт сходства, а во вторую колонку – порядковые номера черт отличия.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выполнение домашнего задания</a:t>
            </a:r>
          </a:p>
          <a:p>
            <a:pPr>
              <a:buNone/>
            </a:pPr>
            <a:r>
              <a:rPr lang="ru-RU" b="1" dirty="0" smtClean="0"/>
              <a:t>  2)</a:t>
            </a:r>
            <a:r>
              <a:rPr lang="ru-RU" dirty="0" smtClean="0"/>
              <a:t> желание получить результат</a:t>
            </a:r>
          </a:p>
          <a:p>
            <a:pPr>
              <a:buNone/>
            </a:pPr>
            <a:r>
              <a:rPr lang="ru-RU" b="1" dirty="0" smtClean="0"/>
              <a:t>  3)</a:t>
            </a:r>
            <a:r>
              <a:rPr lang="ru-RU" dirty="0" smtClean="0"/>
              <a:t> контроль со стороны учителей и родителей</a:t>
            </a:r>
          </a:p>
          <a:p>
            <a:pPr>
              <a:buNone/>
            </a:pPr>
            <a:r>
              <a:rPr lang="ru-RU" b="1" dirty="0" smtClean="0"/>
              <a:t>  4)</a:t>
            </a:r>
            <a:r>
              <a:rPr lang="ru-RU" dirty="0" smtClean="0"/>
              <a:t> соблюдение определённых норм и правил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600076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сходства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отличия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Группа учащихся под руководством педагога осуществила экологический проект. Были изготовлены скворечники и размещены на пришкольной территории. Данный пример иллюстрирует деятельность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игровую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просветительскую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трудовую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познавательную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 Верны </a:t>
            </a:r>
            <a:r>
              <a:rPr lang="ru-RU" dirty="0"/>
              <a:t>ли суждения </a:t>
            </a:r>
            <a:r>
              <a:rPr lang="ru-RU" dirty="0" smtClean="0"/>
              <a:t>о деятельности?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 Деятельность предполагает достижение определённой цели.</a:t>
            </a:r>
          </a:p>
          <a:p>
            <a:pPr>
              <a:buNone/>
            </a:pPr>
            <a:r>
              <a:rPr lang="ru-RU" dirty="0" smtClean="0"/>
              <a:t>Б. В ряде случаев результат деятельности расходится с поставленной целью.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173</TotalTime>
  <Words>881</Words>
  <Application>Microsoft Office PowerPoint</Application>
  <PresentationFormat>Экран (4:3)</PresentationFormat>
  <Paragraphs>213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Официальная</vt:lpstr>
      <vt:lpstr>Деятельность</vt:lpstr>
      <vt:lpstr>Деятельность - </vt:lpstr>
      <vt:lpstr>Виды деятельности</vt:lpstr>
      <vt:lpstr>Виды деятельности</vt:lpstr>
      <vt:lpstr>Виды деятельности</vt:lpstr>
      <vt:lpstr>Основные компоненты деятельности</vt:lpstr>
      <vt:lpstr>1. Выполните задание.</vt:lpstr>
      <vt:lpstr>2. Выберите верный ответ.</vt:lpstr>
      <vt:lpstr>3. Верны ли суждения о деятельности?</vt:lpstr>
      <vt:lpstr>4. Выполните задание.</vt:lpstr>
      <vt:lpstr>5. Выберите верный ответ. </vt:lpstr>
      <vt:lpstr>6. Выполните задание.</vt:lpstr>
      <vt:lpstr>7. Выполните задание.</vt:lpstr>
      <vt:lpstr>8. Выберите верный ответ.</vt:lpstr>
      <vt:lpstr>9. Выберите верный ответ.</vt:lpstr>
      <vt:lpstr>10. Выберите верный ответ.</vt:lpstr>
      <vt:lpstr>11. Верны ли следующие суждения о деятельности человека?</vt:lpstr>
      <vt:lpstr>12. Верны ли следующие суждения о деятельности человека?.</vt:lpstr>
      <vt:lpstr>13. Выберите верный ответ.</vt:lpstr>
      <vt:lpstr>14. Выберите верный ответ.</vt:lpstr>
      <vt:lpstr>15. Верны ли суждения о деятельности?</vt:lpstr>
      <vt:lpstr>16. Выберите верный ответ.</vt:lpstr>
      <vt:lpstr>17. Выберите верный ответ.</vt:lpstr>
      <vt:lpstr>18. Выберите верный ответ.</vt:lpstr>
      <vt:lpstr>19. Выберите верный ответ.</vt:lpstr>
      <vt:lpstr>20. Выберите верный ответ.</vt:lpstr>
      <vt:lpstr>21. Верны ли суждения о деятельности человека и ее структуре?</vt:lpstr>
      <vt:lpstr>22. Выберите верный ответ.</vt:lpstr>
      <vt:lpstr>23. Выполните задание.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«Общество»</dc:title>
  <dc:creator>Светлана</dc:creator>
  <cp:lastModifiedBy>Светлана</cp:lastModifiedBy>
  <cp:revision>31</cp:revision>
  <dcterms:created xsi:type="dcterms:W3CDTF">2017-09-17T14:24:58Z</dcterms:created>
  <dcterms:modified xsi:type="dcterms:W3CDTF">2017-10-08T14:33:53Z</dcterms:modified>
</cp:coreProperties>
</file>