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9"/>
  </p:notesMasterIdLst>
  <p:sldIdLst>
    <p:sldId id="256" r:id="rId3"/>
    <p:sldId id="257" r:id="rId4"/>
    <p:sldId id="258" r:id="rId5"/>
    <p:sldId id="259" r:id="rId6"/>
    <p:sldId id="260" r:id="rId7"/>
    <p:sldId id="267" r:id="rId8"/>
    <p:sldId id="261" r:id="rId9"/>
    <p:sldId id="262" r:id="rId10"/>
    <p:sldId id="270" r:id="rId11"/>
    <p:sldId id="268" r:id="rId12"/>
    <p:sldId id="269" r:id="rId13"/>
    <p:sldId id="271" r:id="rId14"/>
    <p:sldId id="264" r:id="rId15"/>
    <p:sldId id="265" r:id="rId16"/>
    <p:sldId id="266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82" r:id="rId27"/>
    <p:sldId id="263" r:id="rId28"/>
    <p:sldId id="283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fld id="{53393283-7C8A-4CF2-863B-C56172BB51D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E3F480-12AA-405A-A667-714C23CDCD2B}" type="slidenum">
              <a:rPr lang="ru-RU"/>
              <a:pPr/>
              <a:t>1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10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70504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11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0554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12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1693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13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14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15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16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8469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17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936594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18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37363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19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5290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2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20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23727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21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388122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22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68764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24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064779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25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742771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26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27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51001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28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98814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29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76587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30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3302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3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31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779234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32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799166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33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29831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34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13755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35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96412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36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6708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4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5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6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4335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7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8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44698F-A4C2-477A-818F-6F1EFBC7B586}" type="slidenum">
              <a:rPr lang="ru-RU"/>
              <a:pPr/>
              <a:t>9</a:t>
            </a:fld>
            <a:endParaRPr lang="ru-RU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99759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6404CE8-D051-4B66-B9EB-DF3FACF7EE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723E9D8-05DD-442B-BA29-0AEDB34105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122363"/>
            <a:ext cx="2057400" cy="500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22363"/>
            <a:ext cx="6019800" cy="5003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333DC2E-A98F-45A0-A7AE-044A4907C6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122363"/>
            <a:ext cx="7770813" cy="23860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628650" y="6356350"/>
            <a:ext cx="20558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6457950" y="6356350"/>
            <a:ext cx="2055813" cy="363538"/>
          </a:xfrm>
        </p:spPr>
        <p:txBody>
          <a:bodyPr/>
          <a:lstStyle>
            <a:lvl1pPr>
              <a:defRPr/>
            </a:lvl1pPr>
          </a:lstStyle>
          <a:p>
            <a:fld id="{2E79E383-529F-4AB0-A3B5-50947F33C7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6E95C65-A118-4F6C-8888-A1F802876E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6416608-5FFE-4B80-ABCA-8FD23D514A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A62F7F5-F6B2-4C95-9690-CD926F586F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4D08552-5A4A-44FE-BB3B-C6DCE8068E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A8C0CF9-FD58-437D-A70A-EBF28D42A9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A220B91-9CC9-4326-8EA0-1DEE76E085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10448F8-0D42-4C14-B2E4-66B7C26674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D352DB4-A4E8-4E33-848C-5DF0C1F88C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F9C0C93-BA9F-4BAC-B6CD-766D276768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AB0C725-A3B1-438B-8730-FEB309FABC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6984ED6-CD84-4BEB-A70B-894C582BBF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D24DA99-0DC2-4F04-B49D-35A9757658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0D95533-2263-4D32-8749-EEB186DA62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E9787D9-823D-4FC7-B9FD-4782A978C2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6DCC042-D0FD-429B-AE9A-93429C27ED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72C2505-F10C-4B21-908E-9E6EAA0E3A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F6AF32A-00DB-4AA8-B419-BC6FAEE2BC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1CB4F5E-AE38-429E-999E-7F907BE3FA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7C590C0-EC9B-45FC-BD99-C1DB266E82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122363"/>
            <a:ext cx="7770813" cy="23860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1026" name="Rectangle 2"/>
          <p:cNvSpPr>
            <a:spLocks noGrp="1" noChangeArrowheads="1"/>
          </p:cNvSpPr>
          <p:nvPr/>
        </p:nvSpPr>
        <p:spPr bwMode="auto">
          <a:xfrm>
            <a:off x="1143000" y="3602038"/>
            <a:ext cx="6856413" cy="1654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 hangingPunct="1"/>
            <a:r>
              <a:rPr lang="en-GB" sz="3200">
                <a:solidFill>
                  <a:srgbClr val="000000"/>
                </a:solidFill>
              </a:rPr>
              <a:t>Образец подзаголовка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28650" y="6356350"/>
            <a:ext cx="20558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B8B8B"/>
                </a:solidFill>
                <a:latin typeface="+mn-lt"/>
                <a:cs typeface="Segoe UI" charset="0"/>
              </a:defRPr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457950" y="6356350"/>
            <a:ext cx="20558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B8B8B"/>
                </a:solidFill>
                <a:latin typeface="+mn-lt"/>
                <a:cs typeface="Segoe UI" charset="0"/>
              </a:defRPr>
            </a:lvl1pPr>
          </a:lstStyle>
          <a:p>
            <a:fld id="{1783222F-E0CB-43E5-A425-6031D27E505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hf hdr="0" ftr="0" dt="0"/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92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2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92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92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628650" y="6356350"/>
            <a:ext cx="20558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B8B8B"/>
                </a:solidFill>
                <a:latin typeface="+mn-lt"/>
                <a:cs typeface="Segoe UI" charset="0"/>
              </a:defRPr>
            </a:lvl1pPr>
          </a:lstStyle>
          <a:p>
            <a:r>
              <a:rPr lang="ru-RU" smtClean="0"/>
              <a:t>21.9.16</a:t>
            </a:r>
            <a:endParaRPr lang="ru-RU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457950" y="6356350"/>
            <a:ext cx="20558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B8B8B"/>
                </a:solidFill>
                <a:latin typeface="+mn-lt"/>
                <a:cs typeface="Segoe UI" charset="0"/>
              </a:defRPr>
            </a:lvl1pPr>
          </a:lstStyle>
          <a:p>
            <a:fld id="{7282DA0A-9CE2-4E6C-AF88-CEB54307D7D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92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2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92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92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2124" y="8624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428728" y="714356"/>
            <a:ext cx="6858048" cy="156820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Calibri" charset="0"/>
              </a:rPr>
              <a:t>РЕАЛИЗАЦИЯ СОДЕРЖАТЕЛЬНОГО КОМПОНЕНТА ОБРАЗОВАТЕЛЬНОЙ ПРОГРАММЫ В ПРОЕКТНО-СОБЫТИЙНОМ ФОРМАТЕ НА ПРИМЕРЕ МЕТОДИКИ «ЛАБОРАТОРИЯ ГРАМОТНОСТИ»</a:t>
            </a:r>
            <a:endParaRPr lang="ru-RU" sz="2400" b="1" dirty="0">
              <a:solidFill>
                <a:srgbClr val="0070C0"/>
              </a:solidFill>
              <a:latin typeface="Calibri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786050" y="2928934"/>
            <a:ext cx="4286280" cy="267620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400" b="1" dirty="0" smtClean="0">
              <a:latin typeface="Calibri" charset="0"/>
            </a:endParaRPr>
          </a:p>
          <a:p>
            <a:pPr algn="ct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400" b="1" dirty="0">
              <a:latin typeface="Calibri" charset="0"/>
            </a:endParaRPr>
          </a:p>
          <a:p>
            <a:pPr algn="ct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400" b="1" dirty="0" smtClean="0">
              <a:latin typeface="Calibri" charset="0"/>
            </a:endParaRPr>
          </a:p>
          <a:p>
            <a:pPr algn="ct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400" b="1" dirty="0">
              <a:latin typeface="Calibri" charset="0"/>
            </a:endParaRPr>
          </a:p>
          <a:p>
            <a:pPr algn="ct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r>
              <a:rPr lang="ru-RU" sz="2400" b="1" dirty="0" smtClean="0">
                <a:latin typeface="Calibri" charset="0"/>
              </a:rPr>
              <a:t>Подготовила: </a:t>
            </a:r>
          </a:p>
          <a:p>
            <a:pPr algn="ct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r>
              <a:rPr lang="ru-RU" sz="2400" b="1" dirty="0" smtClean="0">
                <a:latin typeface="Calibri" charset="0"/>
              </a:rPr>
              <a:t>Воспитатель МБДОУ </a:t>
            </a:r>
            <a:r>
              <a:rPr lang="ru-RU" sz="2400" b="1" dirty="0" err="1" smtClean="0">
                <a:latin typeface="Calibri" charset="0"/>
              </a:rPr>
              <a:t>д</a:t>
            </a:r>
            <a:r>
              <a:rPr lang="ru-RU" sz="2400" b="1" dirty="0" smtClean="0">
                <a:latin typeface="Calibri" charset="0"/>
              </a:rPr>
              <a:t>/с № 24</a:t>
            </a:r>
          </a:p>
          <a:p>
            <a:pPr algn="ct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r>
              <a:rPr lang="ru-RU" sz="2400" b="1" dirty="0" smtClean="0">
                <a:latin typeface="Calibri" charset="0"/>
              </a:rPr>
              <a:t>Дёмина Галина Петровна </a:t>
            </a:r>
            <a:endParaRPr lang="ru-RU" sz="2400" b="1" dirty="0">
              <a:latin typeface="Calibri" charset="0"/>
            </a:endParaRPr>
          </a:p>
        </p:txBody>
      </p:sp>
      <p:pic>
        <p:nvPicPr>
          <p:cNvPr id="7" name="Picture 4" descr="IMG_040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7421" y="2468784"/>
            <a:ext cx="2660661" cy="1937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E79E383-529F-4AB0-A3B5-50947F33C7C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условий: предметно-пространственное окружение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283" y="2281187"/>
            <a:ext cx="3486133" cy="26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3097" y="2306631"/>
            <a:ext cx="3452208" cy="258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77763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338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условий: предметно-пространственное окружение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2027" y="1798356"/>
            <a:ext cx="3679685" cy="275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095" y="3331567"/>
            <a:ext cx="3701573" cy="2776180"/>
          </a:xfrm>
          <a:prstGeom prst="rect">
            <a:avLst/>
          </a:prstGeom>
        </p:spPr>
      </p:pic>
      <p:sp>
        <p:nvSpPr>
          <p:cNvPr id="12" name="Номер слайда 1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7708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456" y="6722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условий: предметно-пространственное окружение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6879" y="1822504"/>
            <a:ext cx="3291830" cy="4389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32650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642910" y="2127427"/>
            <a:ext cx="7500990" cy="774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Рассматривание книжек с картинками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E74B5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pic>
        <p:nvPicPr>
          <p:cNvPr id="45058" name="Picture 2" descr="C:\Users\Сергей\Desktop\к фестивалю\original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422" y="2714620"/>
            <a:ext cx="4699004" cy="3520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148719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Рассказывание и чтение вслух (воспитателем для детей)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pic>
        <p:nvPicPr>
          <p:cNvPr id="8" name="Picture 4" descr="IMG_040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8091" y="2733688"/>
            <a:ext cx="3696379" cy="2691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148719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Рассказывание </a:t>
            </a:r>
            <a:r>
              <a:rPr lang="ru-RU" sz="20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взрослым историй из своего опыта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2927" y="2753260"/>
            <a:ext cx="4453381" cy="3340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89" y="914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148719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Рассказывание </a:t>
            </a:r>
            <a:r>
              <a:rPr lang="ru-RU" sz="20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литературных историй и сказок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pic>
        <p:nvPicPr>
          <p:cNvPr id="8" name="Рисунок 7" descr="IMG_0435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6910" y="2729146"/>
            <a:ext cx="4204494" cy="3148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33662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474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148719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tabLst/>
            </a:pPr>
            <a:r>
              <a:rPr lang="ru-RU" sz="2000" b="1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Письменное документирование детских историй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277" y="2617753"/>
            <a:ext cx="3491880" cy="2618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4896" y="2617753"/>
            <a:ext cx="3283779" cy="2618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328740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52" y="-3283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148719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tabLst/>
            </a:pPr>
            <a:r>
              <a:rPr lang="ru-RU" sz="2000" b="1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Письменное документирование детских историй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0301" y="2702333"/>
            <a:ext cx="4211960" cy="3158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95686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538" y="-44757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005603"/>
            <a:ext cx="7358114" cy="87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r>
              <a:rPr lang="ru-RU" sz="20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Дневники или ежедневные истории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11960" y="3501008"/>
            <a:ext cx="18473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4113" y="2916575"/>
            <a:ext cx="3099376" cy="2424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6815" y="2908780"/>
            <a:ext cx="3131326" cy="2424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9584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Грамотность – общекультурный навык, заключающийся в умении читать и писать. </a:t>
            </a:r>
            <a:endParaRPr lang="ru-RU" sz="2400" dirty="0"/>
          </a:p>
        </p:txBody>
      </p:sp>
      <p:pic>
        <p:nvPicPr>
          <p:cNvPr id="5124" name="Picture 4" descr="C:\Users\Сергей\Desktop\к фестивалю\0006248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3174" y="2214554"/>
            <a:ext cx="4369598" cy="3990982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538" y="-44757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005603"/>
            <a:ext cx="7358114" cy="87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r>
              <a:rPr lang="ru-RU" sz="20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Тематическая азбука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11960" y="3501008"/>
            <a:ext cx="18473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3518883" y="2734444"/>
            <a:ext cx="3888431" cy="3078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25543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7793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005603"/>
            <a:ext cx="7358114" cy="87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r>
              <a:rPr lang="ru-RU" sz="20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Изготовление книг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11960" y="3501008"/>
            <a:ext cx="18473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1301" y="2366131"/>
            <a:ext cx="3419913" cy="2564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3" y="3213604"/>
            <a:ext cx="3551557" cy="2663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49135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91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005603"/>
            <a:ext cx="7358114" cy="87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r>
              <a:rPr lang="ru-RU" sz="20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Знакомство с рифмами и стихами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1945" y="3007489"/>
            <a:ext cx="6048672" cy="215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СИНКВЕЙН:</a:t>
            </a:r>
          </a:p>
          <a:p>
            <a:r>
              <a:rPr lang="ru-RU" dirty="0" smtClean="0"/>
              <a:t>Одно слово – заглавие (название) стихотворения</a:t>
            </a:r>
          </a:p>
          <a:p>
            <a:r>
              <a:rPr lang="ru-RU" dirty="0" smtClean="0"/>
              <a:t>Два слова  - описание заглавия</a:t>
            </a:r>
          </a:p>
          <a:p>
            <a:r>
              <a:rPr lang="ru-RU" dirty="0" smtClean="0"/>
              <a:t>Три слова  - действия</a:t>
            </a:r>
          </a:p>
          <a:p>
            <a:r>
              <a:rPr lang="ru-RU" dirty="0" smtClean="0"/>
              <a:t>Четыре слова  - выражение чувств</a:t>
            </a:r>
          </a:p>
          <a:p>
            <a:r>
              <a:rPr lang="ru-RU" dirty="0" smtClean="0"/>
              <a:t>Одно слово – отношение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3683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8304" y="5085185"/>
            <a:ext cx="1440160" cy="1634704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227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976" y="-11771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005603"/>
            <a:ext cx="7358114" cy="87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r>
              <a:rPr lang="ru-RU" sz="20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Знакомство с письмом и письменностью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1945" y="3007489"/>
            <a:ext cx="604867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538" y="3077668"/>
            <a:ext cx="3563888" cy="26729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1218" y="3077668"/>
            <a:ext cx="3623504" cy="2672916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19804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976" y="-11771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005603"/>
            <a:ext cx="7358114" cy="87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r>
              <a:rPr lang="ru-RU" sz="20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Знакомство с письмом и письменностью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1945" y="3007489"/>
            <a:ext cx="604867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7290" y="2952350"/>
            <a:ext cx="3323348" cy="24925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5293" y="2916154"/>
            <a:ext cx="3419872" cy="2564904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7835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15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5063790" y="2988814"/>
            <a:ext cx="3554512" cy="26658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574439"/>
            <a:ext cx="4639245" cy="3479434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583" y="-34041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9719" y="698020"/>
            <a:ext cx="4040021" cy="25183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27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9246" y="3068960"/>
            <a:ext cx="3991778" cy="2993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218912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-176348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2005603"/>
            <a:ext cx="7358114" cy="87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r>
              <a:rPr lang="ru-RU" sz="20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Детская журналистика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1945" y="3007489"/>
            <a:ext cx="604867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5018" y="2848764"/>
            <a:ext cx="3587022" cy="2536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3268" y="2859990"/>
            <a:ext cx="3173148" cy="2525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0025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549" y="-243408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1945" y="507072"/>
            <a:ext cx="6588447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Формы, методы и содержание работы в «Лаборатории грамотности»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0073" y="1261040"/>
            <a:ext cx="7358114" cy="98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r>
              <a:rPr lang="ru-RU" sz="2800" b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Тематические проекты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1F4D78"/>
              </a:solidFill>
              <a:effectLst/>
              <a:latin typeface="Calibri Light" pitchFamily="34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1945" y="3007489"/>
            <a:ext cx="604867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8116" y="1945758"/>
            <a:ext cx="2709839" cy="2032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294" y="1554548"/>
            <a:ext cx="3164950" cy="2118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Users\Asus\Desktop\Новая папка (2)\IMG_417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3854" y="3719896"/>
            <a:ext cx="3096344" cy="2322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C:\Users\Сергей\Desktop\до 25 ВДОХНОВЕНИЕ\шаповалова\Н.С\DSCN5076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9474" y="4082711"/>
            <a:ext cx="2512056" cy="1876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78622" y="2097685"/>
            <a:ext cx="2001070" cy="2668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Номер слайда 1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7836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500174"/>
            <a:ext cx="6929486" cy="2840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Федеральный государственный образовательный стандарт дошкольного образования [2013] не ставит задачи обучения дошкольников грамоте. Речь идет о предпосылках грамотности – о формировании звуковой аналитико-синтетической активности. О воспитании интереса к письменной речи, к чтению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05" y="-135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1945" y="507072"/>
            <a:ext cx="6588447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Исследовательский подход в развитии грамотности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0073" y="1461415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1945" y="3007489"/>
            <a:ext cx="604867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"/>
          <a:stretch/>
        </p:blipFill>
        <p:spPr>
          <a:xfrm>
            <a:off x="5149824" y="1307568"/>
            <a:ext cx="2410793" cy="2274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60165" y="3888892"/>
            <a:ext cx="4377929" cy="2018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0884" y="1251550"/>
            <a:ext cx="3334626" cy="2500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22722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538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1945" y="507072"/>
            <a:ext cx="6588447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Исследовательский подход в развитии грамотности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0073" y="1461415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1945" y="3007489"/>
            <a:ext cx="604867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4782" y="1461415"/>
            <a:ext cx="3293045" cy="28439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29945" y="3888892"/>
            <a:ext cx="4286250" cy="23907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9290" y="1694024"/>
            <a:ext cx="2457690" cy="2320059"/>
          </a:xfrm>
          <a:prstGeom prst="rect">
            <a:avLst/>
          </a:prstGeom>
        </p:spPr>
      </p:pic>
      <p:sp>
        <p:nvSpPr>
          <p:cNvPr id="11" name="Номер слайда 10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2330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1945" y="507072"/>
            <a:ext cx="6588447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Исследовательский подход в развитии грамотности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0073" y="1461415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1945" y="3007489"/>
            <a:ext cx="604867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9295" y="1523840"/>
            <a:ext cx="2847975" cy="244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622856" y="1533211"/>
            <a:ext cx="3477536" cy="232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6723" y="4043561"/>
            <a:ext cx="2694418" cy="2047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Номер слайда 1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5798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1945" y="726427"/>
            <a:ext cx="6588447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Игровой подход в развитии грамотности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0073" y="1461415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1945" y="3007489"/>
            <a:ext cx="604867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2" name="Picture 6" descr="E:\viber\media\Viber Images\IMG-a23b301e30e23dd07f0e0cc26a3465f9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3785" y="1486862"/>
            <a:ext cx="3175199" cy="2239351"/>
          </a:xfrm>
          <a:prstGeom prst="rect">
            <a:avLst/>
          </a:prstGeom>
          <a:noFill/>
        </p:spPr>
      </p:pic>
      <p:pic>
        <p:nvPicPr>
          <p:cNvPr id="13" name="Picture 3" descr="E:\viber\media\Viber Images\IMG-d83e5d92d9cd9bce92646e2128ab194b-V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48087" y="3978029"/>
            <a:ext cx="3154337" cy="204079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0291" y="1533211"/>
            <a:ext cx="2943908" cy="2174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7649" y="3812108"/>
            <a:ext cx="2916550" cy="2187413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14714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-2181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1945" y="726427"/>
            <a:ext cx="6588447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Игровой подход в развитии грамотности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0073" y="1461415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1945" y="3007489"/>
            <a:ext cx="604867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66" r="5483"/>
          <a:stretch/>
        </p:blipFill>
        <p:spPr>
          <a:xfrm>
            <a:off x="945158" y="1302378"/>
            <a:ext cx="3456384" cy="3167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4" descr="https://i.mycdn.me/image?id=849676273118&amp;t=3&amp;plc=WEB&amp;tkn=*ueZHL-M3m3hEDcAhxo0_3h0uWmU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70468"/>
            <a:ext cx="3397116" cy="2547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1263" y="4342359"/>
            <a:ext cx="3943011" cy="1971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34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2123" y="1241672"/>
            <a:ext cx="3486993" cy="261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74231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1945" y="726427"/>
            <a:ext cx="6588447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0073" y="1461415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0073" y="850954"/>
            <a:ext cx="6786455" cy="18097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just"/>
            <a:r>
              <a:rPr lang="ru-RU" sz="2400" b="1" dirty="0">
                <a:ln/>
              </a:rPr>
              <a:t>О</a:t>
            </a:r>
            <a:r>
              <a:rPr lang="ru-RU" sz="2400" b="1" dirty="0" smtClean="0">
                <a:ln/>
              </a:rPr>
              <a:t>бучение </a:t>
            </a:r>
            <a:r>
              <a:rPr lang="ru-RU" sz="2400" b="1" dirty="0">
                <a:ln/>
              </a:rPr>
              <a:t>ребенка происходит не только и не столько на формальных занятиях, сколько в активной, выбран­ной им самим деятельности, особенно совместной со сверстниками и взрослыми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4184" y="2869483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99317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1945" y="726427"/>
            <a:ext cx="6588447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0073" y="1461415"/>
            <a:ext cx="7358114" cy="58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endParaRPr lang="ru-RU" sz="2000" b="1" dirty="0" smtClean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2902684"/>
            <a:ext cx="2487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36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9123468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28146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142984"/>
            <a:ext cx="6929486" cy="467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… проявляет инициативу и самостоятельность … в общении</a:t>
            </a:r>
            <a:r>
              <a:rPr lang="ru-RU" sz="2000" dirty="0" smtClean="0"/>
              <a:t>,… </a:t>
            </a:r>
            <a:r>
              <a:rPr lang="ru-RU" sz="2000" dirty="0"/>
              <a:t>активно взаимодействует со сверстниками и взрослыми;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…способен </a:t>
            </a:r>
            <a:r>
              <a:rPr lang="ru-RU" sz="2000" dirty="0"/>
              <a:t>договариваться; </a:t>
            </a:r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… </a:t>
            </a:r>
            <a:r>
              <a:rPr lang="ru-RU" sz="2000" dirty="0"/>
              <a:t>достаточно хорошо владеет устной речью, может выражать свои мысли, чувства и желания, может выделять звуки в словах;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у </a:t>
            </a:r>
            <a:r>
              <a:rPr lang="ru-RU" sz="2000" dirty="0"/>
              <a:t>ребенка складываются предпосылки грамотности; </a:t>
            </a:r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… </a:t>
            </a:r>
            <a:r>
              <a:rPr lang="ru-RU" sz="2000" dirty="0"/>
              <a:t>задает вопросы, интересуется причинно-следственными связями, пытается самостоятельно придумать объяснения явлениям природы и поступкам людей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1142976" y="857232"/>
            <a:ext cx="7000924" cy="20002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1071538" y="3071810"/>
            <a:ext cx="7143800" cy="2500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000108"/>
            <a:ext cx="6572296" cy="4557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1. «Обучение </a:t>
            </a:r>
            <a:r>
              <a:rPr lang="ru-RU" sz="2400" b="1" dirty="0"/>
              <a:t>основам грамотности</a:t>
            </a:r>
            <a:r>
              <a:rPr lang="ru-RU" sz="2400" dirty="0"/>
              <a:t>»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 - </a:t>
            </a:r>
            <a:r>
              <a:rPr lang="ru-RU" sz="2400" dirty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обучение</a:t>
            </a:r>
            <a:r>
              <a:rPr lang="ru-RU" sz="2400" dirty="0" smtClean="0"/>
              <a:t> </a:t>
            </a:r>
            <a:r>
              <a:rPr lang="ru-RU" sz="2400" dirty="0"/>
              <a:t>старших дошкольников чтению и письму по школьному типу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 </a:t>
            </a:r>
          </a:p>
          <a:p>
            <a:endParaRPr lang="ru-RU" sz="2400" dirty="0"/>
          </a:p>
          <a:p>
            <a:r>
              <a:rPr lang="ru-RU" sz="2400" dirty="0" smtClean="0"/>
              <a:t>2. </a:t>
            </a:r>
            <a:r>
              <a:rPr lang="ru-RU" sz="2400" b="1" dirty="0" smtClean="0"/>
              <a:t>«Содействие </a:t>
            </a:r>
            <a:r>
              <a:rPr lang="ru-RU" sz="2400" b="1" dirty="0"/>
              <a:t>становлению и развитию предпосылок грамотности</a:t>
            </a:r>
            <a:r>
              <a:rPr lang="ru-RU" sz="2400" b="1" dirty="0" smtClean="0"/>
              <a:t>»</a:t>
            </a:r>
          </a:p>
          <a:p>
            <a:endParaRPr lang="ru-RU" sz="2400" b="1" dirty="0"/>
          </a:p>
          <a:p>
            <a:r>
              <a:rPr lang="ru-RU" sz="2400" b="1" dirty="0" smtClean="0"/>
              <a:t>- </a:t>
            </a:r>
            <a:r>
              <a:rPr lang="ru-RU" sz="2400" dirty="0" smtClean="0"/>
              <a:t>реализуется </a:t>
            </a:r>
            <a:r>
              <a:rPr lang="ru-RU" sz="2400" dirty="0"/>
              <a:t>во многих формах через обеспечение широкого спектра </a:t>
            </a:r>
            <a:r>
              <a:rPr lang="ru-RU" sz="2400" dirty="0">
                <a:solidFill>
                  <a:srgbClr val="FF0000"/>
                </a:solidFill>
              </a:rPr>
              <a:t>типично детских видов деятельности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000108"/>
            <a:ext cx="6572296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     «Лаборатория грамотности»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                автор </a:t>
            </a:r>
            <a:r>
              <a:rPr lang="ru-RU" sz="2400" dirty="0" err="1" smtClean="0">
                <a:solidFill>
                  <a:srgbClr val="FF0000"/>
                </a:solidFill>
              </a:rPr>
              <a:t>Л.Свирская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0878" y="2040189"/>
            <a:ext cx="4482244" cy="3361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07920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условий: предметно-пространственное окружение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965380"/>
            <a:ext cx="489654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условий: предметно-пространственное окружение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2201344"/>
            <a:ext cx="4644008" cy="3483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73350" y="2228850"/>
            <a:ext cx="3798888" cy="504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342900" indent="-341313" hangingPunct="1">
              <a:lnSpc>
                <a:spcPct val="150000"/>
              </a:lnSpc>
              <a:buFont typeface="Times New Roman" pitchFamily="16" charset="0"/>
              <a:buAutoNum type="arabicParenR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endParaRPr lang="ru-RU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71546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928670"/>
            <a:ext cx="6786610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условий: предметно-пространственное окружение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2011421"/>
            <a:ext cx="489654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10448F8-0D42-4C14-B2E4-66B7C26674D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58334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630</Words>
  <Application>Microsoft Office PowerPoint</Application>
  <PresentationFormat>Экран (4:3)</PresentationFormat>
  <Paragraphs>200</Paragraphs>
  <Slides>36</Slides>
  <Notes>35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36</vt:i4>
      </vt:variant>
    </vt:vector>
  </HeadingPairs>
  <TitlesOfParts>
    <vt:vector size="38" baseType="lpstr"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Валентина</cp:lastModifiedBy>
  <cp:revision>52</cp:revision>
  <cp:lastPrinted>1601-01-01T00:00:00Z</cp:lastPrinted>
  <dcterms:created xsi:type="dcterms:W3CDTF">2013-11-19T02:52:05Z</dcterms:created>
  <dcterms:modified xsi:type="dcterms:W3CDTF">2018-07-24T10:30:44Z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SPecialiST RePack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</vt:i4>
  </property>
</Properties>
</file>