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81" r:id="rId3"/>
    <p:sldId id="257" r:id="rId4"/>
    <p:sldId id="294" r:id="rId5"/>
    <p:sldId id="296" r:id="rId6"/>
    <p:sldId id="298" r:id="rId7"/>
    <p:sldId id="280" r:id="rId8"/>
    <p:sldId id="299" r:id="rId9"/>
    <p:sldId id="300" r:id="rId10"/>
    <p:sldId id="302" r:id="rId11"/>
    <p:sldId id="303" r:id="rId12"/>
    <p:sldId id="301" r:id="rId13"/>
    <p:sldId id="305" r:id="rId14"/>
    <p:sldId id="311" r:id="rId15"/>
    <p:sldId id="310" r:id="rId16"/>
    <p:sldId id="304" r:id="rId17"/>
    <p:sldId id="307" r:id="rId18"/>
    <p:sldId id="312" r:id="rId19"/>
    <p:sldId id="308" r:id="rId20"/>
    <p:sldId id="309" r:id="rId21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D22800"/>
    <a:srgbClr val="B92D14"/>
    <a:srgbClr val="008000"/>
    <a:srgbClr val="FFFFFF"/>
    <a:srgbClr val="4B9600"/>
    <a:srgbClr val="FF6600"/>
    <a:srgbClr val="FF4343"/>
    <a:srgbClr val="4D4D4D"/>
    <a:srgbClr val="35759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36" autoAdjust="0"/>
    <p:restoredTop sz="95596" autoAdjust="0"/>
  </p:normalViewPr>
  <p:slideViewPr>
    <p:cSldViewPr>
      <p:cViewPr>
        <p:scale>
          <a:sx n="68" d="100"/>
          <a:sy n="68" d="100"/>
        </p:scale>
        <p:origin x="-768" y="-9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5B76EA-D275-466F-B4C9-2B576BD0F464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FDB9A5-FDD7-494A-B6DC-07EE36A5E9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21631FF-12F6-4BD1-BC4B-9E196BC14CE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8F47FE-5170-44AE-B12E-2350B447805F}" type="slidenum">
              <a:rPr lang="en-US"/>
              <a:pPr/>
              <a:t>1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7C44F5-3F22-48B7-A325-36F83AFEF19B}" type="slidenum">
              <a:rPr lang="en-US"/>
              <a:pPr/>
              <a:t>10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7C44F5-3F22-48B7-A325-36F83AFEF19B}" type="slidenum">
              <a:rPr lang="en-US"/>
              <a:pPr/>
              <a:t>12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7C44F5-3F22-48B7-A325-36F83AFEF19B}" type="slidenum">
              <a:rPr lang="en-US"/>
              <a:pPr/>
              <a:t>2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7C44F5-3F22-48B7-A325-36F83AFEF19B}" type="slidenum">
              <a:rPr lang="en-US"/>
              <a:pPr/>
              <a:t>3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7C44F5-3F22-48B7-A325-36F83AFEF19B}" type="slidenum">
              <a:rPr lang="en-US"/>
              <a:pPr/>
              <a:t>4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7C44F5-3F22-48B7-A325-36F83AFEF19B}" type="slidenum">
              <a:rPr lang="en-US"/>
              <a:pPr/>
              <a:t>5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7C44F5-3F22-48B7-A325-36F83AFEF19B}" type="slidenum">
              <a:rPr lang="en-US"/>
              <a:pPr/>
              <a:t>6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1631FF-12F6-4BD1-BC4B-9E196BC14CE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7C44F5-3F22-48B7-A325-36F83AFEF19B}" type="slidenum">
              <a:rPr lang="en-US"/>
              <a:pPr/>
              <a:t>8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7C44F5-3F22-48B7-A325-36F83AFEF19B}" type="slidenum">
              <a:rPr lang="en-US"/>
              <a:pPr/>
              <a:t>9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5334000"/>
            <a:ext cx="7772400" cy="704850"/>
          </a:xfrm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867400"/>
            <a:ext cx="7772400" cy="533400"/>
          </a:xfrm>
        </p:spPr>
        <p:txBody>
          <a:bodyPr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00800" y="1417638"/>
            <a:ext cx="1828800" cy="5211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1417638"/>
            <a:ext cx="5334000" cy="5211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17638"/>
            <a:ext cx="73152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438400"/>
            <a:ext cx="7315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D%D0%BE%D0%B1%D0%B5%D0%BB%D0%B5%D0%B2%D1%81%D0%BA%D0%B0%D1%8F_%D0%BF%D1%80%D0%B5%D0%BC%D0%B8%D1%8F_%D0%BF%D0%BE_%D1%8D%D0%BA%D0%BE%D0%BD%D0%BE%D0%BC%D0%B8%D0%BA%D0%B5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s://ru.wikipedia.org/wiki/2000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2" y="2708920"/>
            <a:ext cx="9144000" cy="3506162"/>
          </a:xfrm>
        </p:spPr>
        <p:txBody>
          <a:bodyPr/>
          <a:lstStyle/>
          <a:p>
            <a:pPr algn="ctr"/>
            <a:r>
              <a:rPr lang="ru-RU" sz="80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«Качество</a:t>
            </a:r>
            <a:br>
              <a:rPr lang="ru-RU" sz="80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ru-RU" sz="80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дошкольного</a:t>
            </a:r>
            <a:br>
              <a:rPr lang="ru-RU" sz="80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ru-RU" sz="80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образования»</a:t>
            </a:r>
            <a:endParaRPr lang="ru-RU" sz="800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3643306" y="2996952"/>
            <a:ext cx="5391157" cy="1717932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3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</a:t>
            </a:r>
            <a:endParaRPr lang="ru-RU" sz="23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" name="Рисунок 3" descr="1491822139_nsok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72198" y="214290"/>
            <a:ext cx="2884355" cy="28619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2786050" y="285728"/>
            <a:ext cx="6357950" cy="857256"/>
          </a:xfrm>
          <a:noFill/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Обеспечение качества дошкольного образования</a:t>
            </a:r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785918" y="1357298"/>
            <a:ext cx="7143800" cy="2786082"/>
          </a:xfrm>
        </p:spPr>
        <p:txBody>
          <a:bodyPr/>
          <a:lstStyle/>
          <a:p>
            <a:pPr algn="just"/>
            <a:r>
              <a:rPr lang="ru-RU" sz="2400" dirty="0" smtClean="0">
                <a:solidFill>
                  <a:srgbClr val="000000"/>
                </a:solidFill>
              </a:rPr>
              <a:t>Если мы принимаем идею о том, что дети получили в дошкольном возрасте образование, позволяющие им в будущем учиться, учить самих себя, сформировать активную гражданскую позицию, то мы обеспечиваем качество дошкольному образованию. </a:t>
            </a:r>
          </a:p>
          <a:p>
            <a:pPr lvl="0">
              <a:buNone/>
            </a:pPr>
            <a:endParaRPr lang="ru-RU" sz="220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7" name="Рисунок 6" descr="1475237434_bez-nazvaniya-6.jpg"/>
          <p:cNvPicPr>
            <a:picLocks noChangeAspect="1"/>
          </p:cNvPicPr>
          <p:nvPr/>
        </p:nvPicPr>
        <p:blipFill>
          <a:blip r:embed="rId3" cstate="print"/>
          <a:srcRect l="5271" t="21212" b="20453"/>
          <a:stretch>
            <a:fillRect/>
          </a:stretch>
        </p:blipFill>
        <p:spPr>
          <a:xfrm>
            <a:off x="2357422" y="4121283"/>
            <a:ext cx="6357982" cy="25938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\Desktop\10143102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476672"/>
            <a:ext cx="7718723" cy="55446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1643042" y="1357298"/>
            <a:ext cx="7500958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srgbClr val="008000"/>
              </a:solidFill>
              <a:latin typeface="+mn-lt"/>
            </a:endParaRPr>
          </a:p>
        </p:txBody>
      </p:sp>
      <p:pic>
        <p:nvPicPr>
          <p:cNvPr id="2050" name="Picture 2" descr="C:\Users\Д\Desktop\слайд 1.png"/>
          <p:cNvPicPr>
            <a:picLocks noChangeAspect="1" noChangeArrowheads="1"/>
          </p:cNvPicPr>
          <p:nvPr/>
        </p:nvPicPr>
        <p:blipFill>
          <a:blip r:embed="rId3" cstate="print"/>
          <a:srcRect l="2751" t="2329" r="3538"/>
          <a:stretch>
            <a:fillRect/>
          </a:stretch>
        </p:blipFill>
        <p:spPr bwMode="auto">
          <a:xfrm>
            <a:off x="575048" y="404664"/>
            <a:ext cx="8568952" cy="60395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980728"/>
            <a:ext cx="7315200" cy="5688632"/>
          </a:xfrm>
        </p:spPr>
        <p:txBody>
          <a:bodyPr/>
          <a:lstStyle/>
          <a:p>
            <a:pPr lvl="0"/>
            <a:r>
              <a:rPr lang="ru-RU" sz="2800" dirty="0" smtClean="0"/>
              <a:t>- предметно-пространственный (пространство и его обустройство),</a:t>
            </a:r>
          </a:p>
          <a:p>
            <a:pPr lvl="0"/>
            <a:r>
              <a:rPr lang="ru-RU" sz="2800" dirty="0" smtClean="0"/>
              <a:t>- коммуникативный (взаимодействие, способы установления дисциплины),</a:t>
            </a:r>
          </a:p>
          <a:p>
            <a:pPr lvl="0"/>
            <a:r>
              <a:rPr lang="ru-RU" sz="2800" dirty="0" smtClean="0"/>
              <a:t>- организационно-педагогический (виды детской активности в течение дня, их структурирование, создание условий для обеспечения требований к кадрам, для вовлечения родителей в сотрудничество),</a:t>
            </a:r>
          </a:p>
          <a:p>
            <a:pPr lvl="0"/>
            <a:r>
              <a:rPr lang="ru-RU" sz="2800" dirty="0" smtClean="0"/>
              <a:t>- присмотр и уход за детьми.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1763688" y="260648"/>
            <a:ext cx="684076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Образовательная среда</a:t>
            </a:r>
            <a:endParaRPr kumimoji="0" lang="ru-RU" sz="2800" b="1" i="0" u="none" strike="noStrike" kern="0" cap="all" spc="0" normalizeH="0" baseline="0" noProof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1916088" y="413048"/>
            <a:ext cx="684076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0" cap="all" spc="0" normalizeH="0" baseline="0" noProof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02" name="Picture 2" descr="C:\Users\Д\Desktop\компоненты среды.png"/>
          <p:cNvPicPr>
            <a:picLocks noChangeAspect="1" noChangeArrowheads="1"/>
          </p:cNvPicPr>
          <p:nvPr/>
        </p:nvPicPr>
        <p:blipFill>
          <a:blip r:embed="rId2" cstate="print"/>
          <a:srcRect l="5237" t="6761" r="4243"/>
          <a:stretch>
            <a:fillRect/>
          </a:stretch>
        </p:blipFill>
        <p:spPr bwMode="auto">
          <a:xfrm>
            <a:off x="323529" y="0"/>
            <a:ext cx="882047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619672" y="45500"/>
            <a:ext cx="7272808" cy="6432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По результатам 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+mn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err="1" smtClean="0">
                <a:ln>
                  <a:noFill/>
                </a:ln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кросс-культурных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исследований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+mn-lt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(средний балл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2013 год</a:t>
            </a:r>
            <a:endParaRPr kumimoji="0" lang="ru-RU" sz="3600" b="1" i="0" u="none" strike="noStrike" cap="none" normalizeH="0" baseline="0" dirty="0" smtClean="0">
              <a:ln>
                <a:noFill/>
              </a:ln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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Португалия – 5,15</a:t>
            </a:r>
            <a:endParaRPr kumimoji="0" lang="ru-RU" sz="3200" b="1" i="0" u="none" strike="noStrike" cap="none" normalizeH="0" baseline="0" dirty="0" smtClean="0">
              <a:ln>
                <a:noFill/>
              </a:ln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 Финляндия – 5,34</a:t>
            </a:r>
            <a:endParaRPr kumimoji="0" lang="ru-RU" sz="3200" b="1" i="0" u="none" strike="noStrike" cap="none" normalizeH="0" baseline="0" dirty="0" smtClean="0">
              <a:ln>
                <a:noFill/>
              </a:ln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 Греция – 5</a:t>
            </a:r>
            <a:endParaRPr kumimoji="0" lang="ru-RU" sz="3200" b="1" i="0" u="none" strike="noStrike" cap="none" normalizeH="0" baseline="0" dirty="0" smtClean="0">
              <a:ln>
                <a:noFill/>
              </a:ln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 Дания – 4,85</a:t>
            </a:r>
            <a:endParaRPr kumimoji="0" lang="ru-RU" sz="3200" b="1" i="0" u="none" strike="noStrike" cap="none" normalizeH="0" baseline="0" dirty="0" smtClean="0">
              <a:ln>
                <a:noFill/>
              </a:ln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 Кипр – 5,12</a:t>
            </a:r>
            <a:endParaRPr kumimoji="0" lang="ru-RU" sz="3200" b="1" i="0" u="none" strike="noStrike" cap="none" normalizeH="0" baseline="0" dirty="0" smtClean="0">
              <a:ln>
                <a:noFill/>
              </a:ln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 Румыния –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5,30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effectLst/>
              <a:latin typeface="+mn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latin typeface="+mn-lt"/>
                <a:cs typeface="Times New Roman" pitchFamily="18" charset="0"/>
              </a:rPr>
              <a:t>2015 год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+mn-lt"/>
                <a:cs typeface="Times New Roman" pitchFamily="18" charset="0"/>
              </a:rPr>
              <a:t>Россия - 4,5</a:t>
            </a:r>
            <a:endParaRPr kumimoji="0" lang="ru-RU" sz="3200" b="1" i="0" u="none" strike="noStrike" cap="none" normalizeH="0" baseline="0" dirty="0" smtClean="0">
              <a:ln>
                <a:noFill/>
              </a:ln>
              <a:effectLst/>
              <a:latin typeface="+mn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Д\Desktop\шкалы.png"/>
          <p:cNvPicPr>
            <a:picLocks noChangeAspect="1" noChangeArrowheads="1"/>
          </p:cNvPicPr>
          <p:nvPr/>
        </p:nvPicPr>
        <p:blipFill>
          <a:blip r:embed="rId2" cstate="print"/>
          <a:srcRect l="6389" r="2335" b="4779"/>
          <a:stretch>
            <a:fillRect/>
          </a:stretch>
        </p:blipFill>
        <p:spPr bwMode="auto">
          <a:xfrm>
            <a:off x="755576" y="306675"/>
            <a:ext cx="8208912" cy="62906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Д\Desktop\слайд 3.png"/>
          <p:cNvPicPr>
            <a:picLocks noChangeAspect="1" noChangeArrowheads="1"/>
          </p:cNvPicPr>
          <p:nvPr/>
        </p:nvPicPr>
        <p:blipFill>
          <a:blip r:embed="rId2" cstate="print"/>
          <a:srcRect l="7652" t="35310" r="3730" b="4876"/>
          <a:stretch>
            <a:fillRect/>
          </a:stretch>
        </p:blipFill>
        <p:spPr bwMode="auto">
          <a:xfrm>
            <a:off x="0" y="260648"/>
            <a:ext cx="9144000" cy="6597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Д\Desktop\что эекрс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38150"/>
            <a:ext cx="8475290" cy="62312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Д\Desktop\слайд 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100" y="209550"/>
            <a:ext cx="9220200" cy="6438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331640" y="1124744"/>
            <a:ext cx="7598078" cy="5561816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b="1" i="1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ФЗ-273  </a:t>
            </a:r>
            <a:r>
              <a:rPr lang="ru-RU" sz="2000" b="1" i="1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ст. </a:t>
            </a:r>
            <a:r>
              <a:rPr lang="ru-RU" sz="2000" b="1" i="1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2 ч </a:t>
            </a:r>
            <a:r>
              <a:rPr lang="ru-RU" sz="2000" b="1" i="1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29 </a:t>
            </a:r>
          </a:p>
          <a:p>
            <a:pPr marL="0" indent="0" algn="ctr">
              <a:buNone/>
            </a:pPr>
            <a:r>
              <a:rPr lang="ru-RU" sz="2000" b="1" i="1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«</a:t>
            </a:r>
            <a:r>
              <a:rPr lang="ru-RU" sz="2000" b="1" i="1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Об образовании в Российской </a:t>
            </a:r>
            <a:r>
              <a:rPr lang="ru-RU" sz="2000" b="1" i="1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Федерации</a:t>
            </a:r>
            <a:r>
              <a:rPr lang="ru-RU" sz="2000" b="1" i="1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» </a:t>
            </a:r>
            <a:endParaRPr lang="ru-RU" sz="2000" b="1" i="1" dirty="0" smtClean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  <a:p>
            <a:pPr marL="0" indent="0" algn="ctr">
              <a:buNone/>
            </a:pPr>
            <a:endParaRPr lang="ru-RU" sz="140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  <a:p>
            <a:pPr algn="just"/>
            <a:r>
              <a:rPr lang="ru-RU" sz="2000" i="1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400" i="1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комплексная характеристика образовательной деятельности и подготовки обучающегося, выражающая степень их соответствия федеральным государственным образовательным стандартам, образовательным стандартам, федеральным государственным требованиям и (или) потребностям физического или юридического лица, в интересах которого осуществляется образовательная деятельность, в том числе степень достижения планируемых результатов образовательной программы</a:t>
            </a:r>
            <a:r>
              <a:rPr lang="ru-RU" sz="2400" i="1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.</a:t>
            </a:r>
            <a:endParaRPr lang="ru-RU" sz="240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1475656" y="332656"/>
            <a:ext cx="7500958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kern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К</a:t>
            </a:r>
            <a:r>
              <a:rPr lang="ru-RU" sz="2800" b="1" kern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ачество образования</a:t>
            </a:r>
            <a:endParaRPr kumimoji="0" lang="ru-RU" sz="2800" b="1" i="0" u="none" strike="noStrike" kern="0" normalizeH="0" baseline="0" noProof="0" dirty="0" smtClean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9" dur="indefinite"/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3000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3000"/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696" y="1124744"/>
            <a:ext cx="6883152" cy="554461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• </a:t>
            </a:r>
            <a:r>
              <a:rPr lang="ru-RU" sz="1800" b="1" dirty="0" smtClean="0">
                <a:solidFill>
                  <a:srgbClr val="FF0000"/>
                </a:solidFill>
              </a:rPr>
              <a:t>создают, </a:t>
            </a:r>
            <a:r>
              <a:rPr lang="ru-RU" sz="1800" dirty="0" smtClean="0"/>
              <a:t>а не действуют по образцу</a:t>
            </a:r>
            <a:r>
              <a:rPr lang="ru-RU" sz="1800" b="1" dirty="0" smtClean="0"/>
              <a:t>;</a:t>
            </a:r>
          </a:p>
          <a:p>
            <a:pPr>
              <a:buNone/>
            </a:pPr>
            <a:r>
              <a:rPr lang="ru-RU" sz="1800" b="1" dirty="0" smtClean="0"/>
              <a:t>• </a:t>
            </a:r>
            <a:r>
              <a:rPr lang="ru-RU" sz="1800" b="1" dirty="0" smtClean="0">
                <a:solidFill>
                  <a:srgbClr val="FF0000"/>
                </a:solidFill>
              </a:rPr>
              <a:t>двигаются</a:t>
            </a:r>
            <a:r>
              <a:rPr lang="ru-RU" sz="1800" b="1" dirty="0" smtClean="0"/>
              <a:t>, </a:t>
            </a:r>
            <a:r>
              <a:rPr lang="ru-RU" sz="1800" dirty="0" smtClean="0"/>
              <a:t>а не ждут;</a:t>
            </a:r>
          </a:p>
          <a:p>
            <a:pPr>
              <a:buNone/>
            </a:pPr>
            <a:r>
              <a:rPr lang="ru-RU" sz="1800" b="1" dirty="0" smtClean="0"/>
              <a:t>• </a:t>
            </a:r>
            <a:r>
              <a:rPr lang="ru-RU" sz="1800" b="1" dirty="0" smtClean="0">
                <a:solidFill>
                  <a:srgbClr val="FF0000"/>
                </a:solidFill>
              </a:rPr>
              <a:t>решают проблемы, </a:t>
            </a:r>
            <a:r>
              <a:rPr lang="ru-RU" sz="1800" dirty="0" smtClean="0"/>
              <a:t>а не просят педагога их решить;</a:t>
            </a:r>
          </a:p>
          <a:p>
            <a:pPr>
              <a:buNone/>
            </a:pPr>
            <a:r>
              <a:rPr lang="ru-RU" sz="1800" b="1" dirty="0" smtClean="0"/>
              <a:t>• </a:t>
            </a:r>
            <a:r>
              <a:rPr lang="ru-RU" sz="1800" b="1" dirty="0" smtClean="0">
                <a:solidFill>
                  <a:srgbClr val="FF0000"/>
                </a:solidFill>
              </a:rPr>
              <a:t>говорят, </a:t>
            </a:r>
            <a:r>
              <a:rPr lang="ru-RU" sz="1800" dirty="0" smtClean="0"/>
              <a:t>а не пассивно слушают;</a:t>
            </a:r>
          </a:p>
          <a:p>
            <a:pPr>
              <a:buNone/>
            </a:pPr>
            <a:r>
              <a:rPr lang="ru-RU" sz="1800" b="1" dirty="0" smtClean="0"/>
              <a:t>• </a:t>
            </a:r>
            <a:r>
              <a:rPr lang="ru-RU" sz="1800" b="1" dirty="0" smtClean="0">
                <a:solidFill>
                  <a:srgbClr val="FF0000"/>
                </a:solidFill>
              </a:rPr>
              <a:t>действуют в соответствии со своим интересом, </a:t>
            </a:r>
            <a:r>
              <a:rPr lang="ru-RU" sz="1800" dirty="0" smtClean="0"/>
              <a:t>а не идут туда, куда им скажут идти;</a:t>
            </a:r>
          </a:p>
          <a:p>
            <a:pPr>
              <a:buNone/>
            </a:pPr>
            <a:r>
              <a:rPr lang="ru-RU" sz="1800" b="1" dirty="0" smtClean="0"/>
              <a:t>• </a:t>
            </a:r>
            <a:r>
              <a:rPr lang="ru-RU" sz="1800" b="1" dirty="0" smtClean="0">
                <a:solidFill>
                  <a:srgbClr val="FF0000"/>
                </a:solidFill>
              </a:rPr>
              <a:t>делают выбор, </a:t>
            </a:r>
            <a:r>
              <a:rPr lang="ru-RU" sz="1800" dirty="0" smtClean="0"/>
              <a:t>а не повинуются</a:t>
            </a:r>
            <a:r>
              <a:rPr lang="ru-RU" sz="1800" b="1" dirty="0" smtClean="0"/>
              <a:t>;</a:t>
            </a:r>
          </a:p>
          <a:p>
            <a:pPr>
              <a:buNone/>
            </a:pPr>
            <a:r>
              <a:rPr lang="ru-RU" sz="1800" b="1" dirty="0" smtClean="0"/>
              <a:t>• </a:t>
            </a:r>
            <a:r>
              <a:rPr lang="ru-RU" sz="1800" b="1" dirty="0" smtClean="0">
                <a:solidFill>
                  <a:srgbClr val="FF0000"/>
                </a:solidFill>
              </a:rPr>
              <a:t>пишут свои книжки, </a:t>
            </a:r>
            <a:r>
              <a:rPr lang="ru-RU" sz="1800" dirty="0" smtClean="0"/>
              <a:t>а не в рабочих тетрадях;</a:t>
            </a:r>
          </a:p>
          <a:p>
            <a:pPr>
              <a:buNone/>
            </a:pPr>
            <a:r>
              <a:rPr lang="ru-RU" sz="1800" b="1" dirty="0" smtClean="0"/>
              <a:t>• </a:t>
            </a:r>
            <a:r>
              <a:rPr lang="ru-RU" sz="1800" b="1" dirty="0" smtClean="0">
                <a:solidFill>
                  <a:srgbClr val="FF0000"/>
                </a:solidFill>
              </a:rPr>
              <a:t>создают искусство, </a:t>
            </a:r>
            <a:r>
              <a:rPr lang="ru-RU" sz="1800" dirty="0" smtClean="0"/>
              <a:t>а не воспроизводят образцы;</a:t>
            </a:r>
          </a:p>
          <a:p>
            <a:pPr>
              <a:buNone/>
            </a:pPr>
            <a:r>
              <a:rPr lang="ru-RU" sz="1800" b="1" dirty="0" smtClean="0"/>
              <a:t>• </a:t>
            </a:r>
            <a:r>
              <a:rPr lang="ru-RU" sz="1800" b="1" dirty="0" smtClean="0">
                <a:solidFill>
                  <a:srgbClr val="FF0000"/>
                </a:solidFill>
              </a:rPr>
              <a:t>решают, </a:t>
            </a:r>
            <a:r>
              <a:rPr lang="ru-RU" sz="1800" dirty="0" smtClean="0"/>
              <a:t>а не пассивно соглашаются;</a:t>
            </a:r>
          </a:p>
          <a:p>
            <a:pPr>
              <a:buNone/>
            </a:pPr>
            <a:r>
              <a:rPr lang="ru-RU" sz="1800" b="1" dirty="0" smtClean="0"/>
              <a:t>• </a:t>
            </a:r>
            <a:r>
              <a:rPr lang="ru-RU" sz="1800" b="1" dirty="0" smtClean="0">
                <a:solidFill>
                  <a:srgbClr val="FF0000"/>
                </a:solidFill>
              </a:rPr>
              <a:t>ценят процесс</a:t>
            </a:r>
            <a:r>
              <a:rPr lang="ru-RU" sz="1800" b="1" dirty="0" smtClean="0"/>
              <a:t>, </a:t>
            </a:r>
            <a:r>
              <a:rPr lang="ru-RU" sz="1800" dirty="0" smtClean="0"/>
              <a:t>а не только результат;</a:t>
            </a:r>
          </a:p>
          <a:p>
            <a:pPr>
              <a:buNone/>
            </a:pPr>
            <a:r>
              <a:rPr lang="ru-RU" sz="1800" b="1" dirty="0" smtClean="0"/>
              <a:t>• </a:t>
            </a:r>
            <a:r>
              <a:rPr lang="ru-RU" sz="1800" b="1" dirty="0" smtClean="0">
                <a:solidFill>
                  <a:srgbClr val="FF0000"/>
                </a:solidFill>
              </a:rPr>
              <a:t>задают вопросы, </a:t>
            </a:r>
            <a:r>
              <a:rPr lang="ru-RU" sz="1800" dirty="0" smtClean="0"/>
              <a:t>а не просто слушают;</a:t>
            </a:r>
          </a:p>
          <a:p>
            <a:pPr>
              <a:buNone/>
            </a:pPr>
            <a:r>
              <a:rPr lang="ru-RU" sz="1800" b="1" dirty="0" smtClean="0"/>
              <a:t>• </a:t>
            </a:r>
            <a:r>
              <a:rPr lang="ru-RU" sz="1800" b="1" dirty="0" smtClean="0">
                <a:solidFill>
                  <a:srgbClr val="FF0000"/>
                </a:solidFill>
              </a:rPr>
              <a:t>выводят ответ, </a:t>
            </a:r>
            <a:r>
              <a:rPr lang="ru-RU" sz="1800" dirty="0" smtClean="0"/>
              <a:t>а не получают его от взрослого;</a:t>
            </a:r>
          </a:p>
          <a:p>
            <a:pPr>
              <a:buNone/>
            </a:pPr>
            <a:r>
              <a:rPr lang="ru-RU" sz="1800" b="1" dirty="0" smtClean="0"/>
              <a:t>• </a:t>
            </a:r>
            <a:r>
              <a:rPr lang="ru-RU" sz="1800" b="1" dirty="0" smtClean="0">
                <a:solidFill>
                  <a:srgbClr val="FF0000"/>
                </a:solidFill>
              </a:rPr>
              <a:t>учатся важным умениям, </a:t>
            </a:r>
            <a:r>
              <a:rPr lang="ru-RU" sz="1800" dirty="0" smtClean="0"/>
              <a:t>а не абстрактным концептам;</a:t>
            </a:r>
          </a:p>
          <a:p>
            <a:pPr>
              <a:buNone/>
            </a:pPr>
            <a:r>
              <a:rPr lang="ru-RU" sz="1800" b="1" dirty="0" smtClean="0"/>
              <a:t>• </a:t>
            </a:r>
            <a:r>
              <a:rPr lang="ru-RU" sz="1800" b="1" dirty="0" smtClean="0">
                <a:solidFill>
                  <a:srgbClr val="FF0000"/>
                </a:solidFill>
              </a:rPr>
              <a:t>распорядок дня построен на детских потребностях, </a:t>
            </a:r>
            <a:r>
              <a:rPr lang="ru-RU" sz="1800" dirty="0" smtClean="0"/>
              <a:t>а не на потребностях взрослых или программы.</a:t>
            </a:r>
          </a:p>
          <a:p>
            <a:endParaRPr lang="ru-RU" sz="18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619672" y="260648"/>
            <a:ext cx="7315200" cy="715962"/>
          </a:xfrm>
        </p:spPr>
        <p:txBody>
          <a:bodyPr/>
          <a:lstStyle/>
          <a:p>
            <a:pPr algn="r"/>
            <a:r>
              <a:rPr lang="ru-RU" sz="3600" b="1" dirty="0" smtClean="0">
                <a:solidFill>
                  <a:schemeClr val="accent6"/>
                </a:solidFill>
              </a:rPr>
              <a:t>В хорошем детском саду дети:</a:t>
            </a:r>
            <a:endParaRPr lang="ru-RU" sz="3600" b="1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2411760" y="260648"/>
            <a:ext cx="6286544" cy="715962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Закон об </a:t>
            </a:r>
            <a:r>
              <a:rPr lang="ru-RU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Образовании в РФ </a:t>
            </a:r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331640" y="1052736"/>
            <a:ext cx="7598078" cy="5633824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Статья </a:t>
            </a:r>
            <a:r>
              <a:rPr 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64, часть 2</a:t>
            </a:r>
            <a:r>
              <a:rPr lang="ru-RU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</a:t>
            </a:r>
            <a:endParaRPr lang="ru-RU" dirty="0" smtClean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None/>
            </a:pPr>
            <a:endParaRPr lang="en-US" altLang="ko-KR" sz="1800" dirty="0">
              <a:latin typeface="Verdana" pitchFamily="34" charset="0"/>
              <a:ea typeface="굴림" charset="-127"/>
            </a:endParaRPr>
          </a:p>
          <a:p>
            <a:pPr algn="just">
              <a:lnSpc>
                <a:spcPct val="80000"/>
              </a:lnSpc>
            </a:pPr>
            <a:r>
              <a:rPr lang="ru-RU" sz="24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Образовательные программы дошкольного образования направлены на разностороннее развитие детей дошкольного возраста с учетом их возрастных и индивидуальных особенностей, в том числе достижение детьми дошкольного возраста уровня развития, необходимого и достаточного для успешного освоения ими образовательных программ начального общего образования, на основе индивидуального подхода к детям дошкольного возраста и специфичных для детей дошкольного возраста видов деятельности. </a:t>
            </a:r>
            <a:endParaRPr lang="ru-RU" sz="2400" dirty="0" smtClean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  <a:p>
            <a:pPr marL="365125" lvl="1" indent="0" algn="just">
              <a:lnSpc>
                <a:spcPct val="80000"/>
              </a:lnSpc>
              <a:buNone/>
            </a:pPr>
            <a:r>
              <a:rPr lang="ru-RU" sz="2400" b="1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Освоение </a:t>
            </a:r>
            <a:r>
              <a:rPr lang="ru-RU" sz="2400" b="1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образовательных программ дошкольного образования не сопровождается проведением промежуточных аттестаций и итоговой аттестации обучающихся.</a:t>
            </a:r>
            <a:endParaRPr lang="ru-RU" sz="24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1835696" y="3861048"/>
            <a:ext cx="3929090" cy="715962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Джеймс </a:t>
            </a:r>
            <a:r>
              <a:rPr lang="ru-RU" sz="28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хекман</a:t>
            </a:r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1643042" y="4572008"/>
            <a:ext cx="750095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мериканский </a:t>
            </a: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экономист</a:t>
            </a: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Лауреат </a:t>
            </a: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tooltip="Нобелевская премия по экономике"/>
              </a:rPr>
              <a:t>Нобелевской премии</a:t>
            </a: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tooltip="2000"/>
              </a:rPr>
              <a:t>2000</a:t>
            </a: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года</a:t>
            </a:r>
            <a:endParaRPr lang="ru-RU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7" name="Рисунок 6" descr="60_heckman_5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12075" y="214290"/>
            <a:ext cx="3370010" cy="44291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1643042" y="285728"/>
            <a:ext cx="7429520" cy="715962"/>
          </a:xfrm>
          <a:solidFill>
            <a:srgbClr val="FFFFFF">
              <a:alpha val="60000"/>
            </a:srgbClr>
          </a:solidFill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исследования </a:t>
            </a:r>
            <a:r>
              <a:rPr lang="ru-RU" sz="28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джеймса</a:t>
            </a: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28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хекмана</a:t>
            </a:r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928794" y="1857364"/>
            <a:ext cx="7000924" cy="1500198"/>
          </a:xfrm>
        </p:spPr>
        <p:txBody>
          <a:bodyPr/>
          <a:lstStyle/>
          <a:p>
            <a:pPr marL="0" indent="0" algn="just">
              <a:buNone/>
            </a:pPr>
            <a:r>
              <a:rPr lang="ru-RU" sz="2200" b="1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Обучение, при котором сами дети играют важную роль в образовательном процессе. Дети могут принимать участие в планировании, проведении и оценке занятий.</a:t>
            </a:r>
            <a:endParaRPr lang="ru-RU" sz="2200" b="1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1643042" y="1214422"/>
            <a:ext cx="7500958" cy="501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ru-RU" sz="2800" b="1" kern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j-ea"/>
                <a:cs typeface="+mj-cs"/>
              </a:rPr>
              <a:t>Активное обучение</a:t>
            </a:r>
            <a:endParaRPr lang="ru-RU" sz="2800" dirty="0">
              <a:solidFill>
                <a:srgbClr val="008000"/>
              </a:solidFill>
              <a:latin typeface="+mn-lt"/>
            </a:endParaRPr>
          </a:p>
        </p:txBody>
      </p:sp>
      <p:pic>
        <p:nvPicPr>
          <p:cNvPr id="5" name="Рисунок 4" descr="image (14).jpg"/>
          <p:cNvPicPr>
            <a:picLocks noChangeAspect="1"/>
          </p:cNvPicPr>
          <p:nvPr/>
        </p:nvPicPr>
        <p:blipFill>
          <a:blip r:embed="rId3" cstate="print">
            <a:lum bright="10000" contrast="20000"/>
          </a:blip>
          <a:srcRect l="10156" r="4687" b="22222"/>
          <a:stretch>
            <a:fillRect/>
          </a:stretch>
        </p:blipFill>
        <p:spPr>
          <a:xfrm>
            <a:off x="2214546" y="3357562"/>
            <a:ext cx="6500858" cy="3339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1643042" y="285728"/>
            <a:ext cx="7429520" cy="715962"/>
          </a:xfrm>
          <a:solidFill>
            <a:srgbClr val="FFFFFF">
              <a:alpha val="60000"/>
            </a:srgbClr>
          </a:solidFill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Новые представления о качестве образования</a:t>
            </a:r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714480" y="2000240"/>
            <a:ext cx="7143800" cy="4714908"/>
          </a:xfrm>
        </p:spPr>
        <p:txBody>
          <a:bodyPr/>
          <a:lstStyle/>
          <a:p>
            <a:pPr marL="266700" lvl="0" indent="-266700" algn="just"/>
            <a:r>
              <a:rPr lang="ru-RU" sz="24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Качественное </a:t>
            </a:r>
            <a:r>
              <a:rPr lang="ru-RU" sz="24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образование ориентировано на то, чтобы ребенок потом учился всю жизнь, то есть мог бы продолжать свое обучение. Термин </a:t>
            </a:r>
            <a:r>
              <a:rPr lang="ru-RU" sz="2400" b="1" u="sng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«</a:t>
            </a:r>
            <a:r>
              <a:rPr lang="en-US" sz="2400" b="1" u="sng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life on </a:t>
            </a:r>
            <a:r>
              <a:rPr lang="en-US" sz="2400" b="1" u="sng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le</a:t>
            </a:r>
            <a:r>
              <a:rPr lang="ru-RU" sz="2400" b="1" u="sng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а</a:t>
            </a:r>
            <a:r>
              <a:rPr lang="en-US" sz="2400" b="1" u="sng" dirty="0" err="1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rning</a:t>
            </a:r>
            <a:r>
              <a:rPr lang="ru-RU" sz="2400" b="1" u="sng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» </a:t>
            </a:r>
            <a:r>
              <a:rPr lang="ru-RU" sz="24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говорит о том, что человек имеет не только возможность, он имеет желание, имеет способности, чтобы обновлять свои знания. </a:t>
            </a:r>
            <a:endParaRPr lang="ru-RU" sz="2400" dirty="0" smtClean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  <a:p>
            <a:pPr marL="266700" lvl="0" indent="-266700" algn="just">
              <a:buNone/>
            </a:pPr>
            <a:endParaRPr lang="ru-RU" sz="240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  <a:p>
            <a:pPr marL="266700" lvl="0" indent="-266700" algn="just"/>
            <a:r>
              <a:rPr lang="ru-RU" sz="24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Гражданская позиция. Это умения выбирать, признавать право другого, уметь брать ответственность.</a:t>
            </a: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1643042" y="1214422"/>
            <a:ext cx="7500958" cy="501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ru-RU" sz="2800" b="1" kern="0" dirty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j-ea"/>
                <a:cs typeface="+mj-cs"/>
              </a:rPr>
              <a:t>Д</a:t>
            </a:r>
            <a:r>
              <a:rPr lang="ru-RU" sz="2800" b="1" kern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j-ea"/>
                <a:cs typeface="+mj-cs"/>
              </a:rPr>
              <a:t>ва параметра</a:t>
            </a:r>
            <a:endParaRPr lang="ru-RU" sz="2800" dirty="0">
              <a:solidFill>
                <a:srgbClr val="008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5357828" y="1571612"/>
            <a:ext cx="3427425" cy="4429156"/>
            <a:chOff x="3817" y="1536"/>
            <a:chExt cx="1079" cy="2256"/>
          </a:xfrm>
        </p:grpSpPr>
        <p:sp>
          <p:nvSpPr>
            <p:cNvPr id="69644" name="AutoShape 12"/>
            <p:cNvSpPr>
              <a:spLocks noChangeArrowheads="1"/>
            </p:cNvSpPr>
            <p:nvPr/>
          </p:nvSpPr>
          <p:spPr bwMode="gray">
            <a:xfrm>
              <a:off x="3856" y="2400"/>
              <a:ext cx="1008" cy="1392"/>
            </a:xfrm>
            <a:prstGeom prst="roundRect">
              <a:avLst>
                <a:gd name="adj" fmla="val 7935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prstShdw prst="shdw11">
                <a:srgbClr val="B2B2B2">
                  <a:alpha val="50000"/>
                </a:srgbClr>
              </a:prst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45" name="Text Box 13"/>
            <p:cNvSpPr txBox="1">
              <a:spLocks noChangeArrowheads="1"/>
            </p:cNvSpPr>
            <p:nvPr/>
          </p:nvSpPr>
          <p:spPr bwMode="gray">
            <a:xfrm>
              <a:off x="3862" y="2773"/>
              <a:ext cx="973" cy="8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ru-RU" sz="20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glow rad="139700">
                      <a:schemeClr val="accent3">
                        <a:satMod val="175000"/>
                        <a:alpha val="40000"/>
                      </a:schemeClr>
                    </a:glow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Р</a:t>
              </a:r>
              <a:r>
                <a:rPr lang="ru-RU" sz="20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glow rad="139700">
                      <a:schemeClr val="accent3">
                        <a:satMod val="175000"/>
                        <a:alpha val="40000"/>
                      </a:schemeClr>
                    </a:glow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ебенок активно </a:t>
              </a:r>
            </a:p>
            <a:p>
              <a:pPr eaLnBrk="0" hangingPunct="0"/>
              <a:r>
                <a:rPr lang="ru-RU" sz="20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glow rad="139700">
                      <a:schemeClr val="accent3">
                        <a:satMod val="175000"/>
                        <a:alpha val="40000"/>
                      </a:schemeClr>
                    </a:glow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участвует в своем </a:t>
              </a:r>
            </a:p>
            <a:p>
              <a:pPr eaLnBrk="0" hangingPunct="0"/>
              <a:r>
                <a:rPr lang="ru-RU" sz="20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glow rad="139700">
                      <a:schemeClr val="accent3">
                        <a:satMod val="175000"/>
                        <a:alpha val="40000"/>
                      </a:schemeClr>
                    </a:glow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о</a:t>
              </a:r>
              <a:r>
                <a:rPr lang="ru-RU" sz="20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glow rad="139700">
                      <a:schemeClr val="accent3">
                        <a:satMod val="175000"/>
                        <a:alpha val="40000"/>
                      </a:schemeClr>
                    </a:glow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бучении , педагог </a:t>
              </a:r>
            </a:p>
            <a:p>
              <a:pPr eaLnBrk="0" hangingPunct="0"/>
              <a:r>
                <a:rPr lang="ru-RU" sz="20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glow rad="139700">
                      <a:schemeClr val="accent3">
                        <a:satMod val="175000"/>
                        <a:alpha val="40000"/>
                      </a:schemeClr>
                    </a:glow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обогащает </a:t>
              </a:r>
            </a:p>
            <a:p>
              <a:pPr eaLnBrk="0" hangingPunct="0"/>
              <a:r>
                <a:rPr lang="ru-RU" sz="20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glow rad="139700">
                      <a:schemeClr val="accent3">
                        <a:satMod val="175000"/>
                        <a:alpha val="40000"/>
                      </a:schemeClr>
                    </a:glow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детскую деятельность</a:t>
              </a:r>
              <a:endParaRPr lang="en-US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3817" y="1536"/>
              <a:ext cx="1079" cy="1091"/>
              <a:chOff x="3696" y="1682"/>
              <a:chExt cx="1363" cy="1640"/>
            </a:xfrm>
          </p:grpSpPr>
          <p:sp>
            <p:nvSpPr>
              <p:cNvPr id="69647" name="AutoShape 15"/>
              <p:cNvSpPr>
                <a:spLocks noChangeArrowheads="1"/>
              </p:cNvSpPr>
              <p:nvPr/>
            </p:nvSpPr>
            <p:spPr bwMode="gray">
              <a:xfrm>
                <a:off x="3696" y="1682"/>
                <a:ext cx="1363" cy="1640"/>
              </a:xfrm>
              <a:prstGeom prst="roundRect">
                <a:avLst>
                  <a:gd name="adj" fmla="val 17509"/>
                </a:avLst>
              </a:pr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9648" name="AutoShape 16"/>
              <p:cNvSpPr>
                <a:spLocks noChangeArrowheads="1"/>
              </p:cNvSpPr>
              <p:nvPr/>
            </p:nvSpPr>
            <p:spPr bwMode="gray">
              <a:xfrm>
                <a:off x="3726" y="2830"/>
                <a:ext cx="1304" cy="44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4235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9649" name="AutoShape 17"/>
              <p:cNvSpPr>
                <a:spLocks noChangeArrowheads="1"/>
              </p:cNvSpPr>
              <p:nvPr/>
            </p:nvSpPr>
            <p:spPr bwMode="gray">
              <a:xfrm>
                <a:off x="3728" y="1701"/>
                <a:ext cx="1304" cy="4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gamma/>
                      <a:tint val="42353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69650" name="Text Box 18"/>
            <p:cNvSpPr txBox="1">
              <a:spLocks noChangeArrowheads="1"/>
            </p:cNvSpPr>
            <p:nvPr/>
          </p:nvSpPr>
          <p:spPr bwMode="gray">
            <a:xfrm>
              <a:off x="3934" y="1699"/>
              <a:ext cx="845" cy="8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000000"/>
              </a:outerShdw>
            </a:effec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sz="20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glow rad="139700">
                      <a:schemeClr val="accent4">
                        <a:satMod val="175000"/>
                        <a:alpha val="40000"/>
                      </a:schemeClr>
                    </a:glow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Ребенок</a:t>
              </a:r>
            </a:p>
            <a:p>
              <a:pPr algn="ctr" eaLnBrk="0" hangingPunct="0"/>
              <a:r>
                <a:rPr lang="ru-RU" sz="20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glow rad="139700">
                      <a:schemeClr val="accent4">
                        <a:satMod val="175000"/>
                        <a:alpha val="40000"/>
                      </a:schemeClr>
                    </a:glow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в</a:t>
              </a:r>
              <a:r>
                <a:rPr lang="ru-RU" sz="20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glow rad="139700">
                      <a:schemeClr val="accent4">
                        <a:satMod val="175000"/>
                        <a:alpha val="40000"/>
                      </a:schemeClr>
                    </a:glow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оспринимается </a:t>
              </a:r>
            </a:p>
            <a:p>
              <a:pPr algn="ctr" eaLnBrk="0" hangingPunct="0"/>
              <a:r>
                <a:rPr lang="ru-RU" sz="20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glow rad="139700">
                      <a:schemeClr val="accent4">
                        <a:satMod val="175000"/>
                        <a:alpha val="40000"/>
                      </a:schemeClr>
                    </a:glow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как компетентный, но иначе , чем взрослый</a:t>
              </a:r>
              <a:endParaRPr lang="en-US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69651" name="AutoShape 19"/>
            <p:cNvSpPr>
              <a:spLocks noChangeArrowheads="1"/>
            </p:cNvSpPr>
            <p:nvPr/>
          </p:nvSpPr>
          <p:spPr bwMode="gray">
            <a:xfrm flipV="1">
              <a:off x="3884" y="3610"/>
              <a:ext cx="945" cy="1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rgbClr val="D2E2A6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214414" y="1643050"/>
            <a:ext cx="3388867" cy="4357700"/>
            <a:chOff x="960" y="1104"/>
            <a:chExt cx="1425" cy="2676"/>
          </a:xfrm>
        </p:grpSpPr>
        <p:sp>
          <p:nvSpPr>
            <p:cNvPr id="69636" name="AutoShape 4"/>
            <p:cNvSpPr>
              <a:spLocks noChangeArrowheads="1"/>
            </p:cNvSpPr>
            <p:nvPr/>
          </p:nvSpPr>
          <p:spPr bwMode="gray">
            <a:xfrm>
              <a:off x="1015" y="2100"/>
              <a:ext cx="1296" cy="1680"/>
            </a:xfrm>
            <a:prstGeom prst="roundRect">
              <a:avLst>
                <a:gd name="adj" fmla="val 7935"/>
              </a:avLst>
            </a:prstGeom>
            <a:gradFill rotWithShape="1">
              <a:gsLst>
                <a:gs pos="0">
                  <a:schemeClr val="accent2">
                    <a:gamma/>
                    <a:shade val="57647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prstShdw prst="shdw12">
                <a:srgbClr val="B2B2B2">
                  <a:alpha val="50000"/>
                </a:srgbClr>
              </a:prst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37" name="Text Box 5"/>
            <p:cNvSpPr txBox="1">
              <a:spLocks noChangeArrowheads="1"/>
            </p:cNvSpPr>
            <p:nvPr/>
          </p:nvSpPr>
          <p:spPr bwMode="gray">
            <a:xfrm>
              <a:off x="1144" y="2544"/>
              <a:ext cx="1078" cy="8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sz="2000" b="1" dirty="0" smtClean="0">
                  <a:solidFill>
                    <a:srgbClr val="FFFFFF"/>
                  </a:solidFill>
                  <a:effectLst>
                    <a:glow rad="139700">
                      <a:schemeClr val="accent4">
                        <a:satMod val="175000"/>
                        <a:alpha val="40000"/>
                      </a:schemeClr>
                    </a:glow>
                  </a:effectLst>
                </a:rPr>
                <a:t>Ребенок учится </a:t>
              </a:r>
            </a:p>
            <a:p>
              <a:pPr algn="ctr" eaLnBrk="0" hangingPunct="0"/>
              <a:r>
                <a:rPr lang="ru-RU" sz="2000" b="1" dirty="0" smtClean="0">
                  <a:solidFill>
                    <a:srgbClr val="FFFFFF"/>
                  </a:solidFill>
                  <a:effectLst>
                    <a:glow rad="139700">
                      <a:schemeClr val="accent4">
                        <a:satMod val="175000"/>
                        <a:alpha val="40000"/>
                      </a:schemeClr>
                    </a:glow>
                  </a:effectLst>
                </a:rPr>
                <a:t>по готовой информации</a:t>
              </a:r>
            </a:p>
            <a:p>
              <a:pPr algn="ctr" eaLnBrk="0" hangingPunct="0"/>
              <a:r>
                <a:rPr lang="ru-RU" sz="2000" b="1" dirty="0">
                  <a:solidFill>
                    <a:srgbClr val="FFFFFF"/>
                  </a:solidFill>
                  <a:effectLst>
                    <a:glow rad="139700">
                      <a:schemeClr val="accent4">
                        <a:satMod val="175000"/>
                        <a:alpha val="40000"/>
                      </a:schemeClr>
                    </a:glow>
                  </a:effectLst>
                </a:rPr>
                <a:t>и</a:t>
              </a:r>
              <a:r>
                <a:rPr lang="ru-RU" sz="2000" b="1" dirty="0" smtClean="0">
                  <a:solidFill>
                    <a:srgbClr val="FFFFFF"/>
                  </a:solidFill>
                  <a:effectLst>
                    <a:glow rad="139700">
                      <a:schemeClr val="accent4">
                        <a:satMod val="175000"/>
                        <a:alpha val="40000"/>
                      </a:schemeClr>
                    </a:glow>
                  </a:effectLst>
                </a:rPr>
                <a:t> по инструкции</a:t>
              </a:r>
              <a:endParaRPr lang="en-US" sz="2000" b="1" dirty="0">
                <a:solidFill>
                  <a:srgbClr val="FFFFFF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  <p:sp>
          <p:nvSpPr>
            <p:cNvPr id="69638" name="AutoShape 6"/>
            <p:cNvSpPr>
              <a:spLocks noChangeArrowheads="1"/>
            </p:cNvSpPr>
            <p:nvPr/>
          </p:nvSpPr>
          <p:spPr bwMode="gray">
            <a:xfrm>
              <a:off x="960" y="1104"/>
              <a:ext cx="1425" cy="1296"/>
            </a:xfrm>
            <a:prstGeom prst="roundRect">
              <a:avLst>
                <a:gd name="adj" fmla="val 17509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39" name="AutoShape 7"/>
            <p:cNvSpPr>
              <a:spLocks noChangeArrowheads="1"/>
            </p:cNvSpPr>
            <p:nvPr/>
          </p:nvSpPr>
          <p:spPr bwMode="gray">
            <a:xfrm>
              <a:off x="986" y="2044"/>
              <a:ext cx="1354" cy="32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rgbClr val="CBD9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40" name="AutoShape 8"/>
            <p:cNvSpPr>
              <a:spLocks noChangeArrowheads="1"/>
            </p:cNvSpPr>
            <p:nvPr/>
          </p:nvSpPr>
          <p:spPr bwMode="gray">
            <a:xfrm>
              <a:off x="986" y="1118"/>
              <a:ext cx="1354" cy="32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0CCFE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41" name="Text Box 9"/>
            <p:cNvSpPr txBox="1">
              <a:spLocks noChangeArrowheads="1"/>
            </p:cNvSpPr>
            <p:nvPr/>
          </p:nvSpPr>
          <p:spPr bwMode="gray">
            <a:xfrm>
              <a:off x="1048" y="1260"/>
              <a:ext cx="1246" cy="102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000000"/>
              </a:outerShdw>
            </a:effec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sz="2000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Ребенок </a:t>
              </a:r>
            </a:p>
            <a:p>
              <a:pPr algn="ctr" eaLnBrk="0" hangingPunct="0"/>
              <a:r>
                <a:rPr lang="ru-RU" sz="20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р</a:t>
              </a:r>
              <a:r>
                <a:rPr lang="ru-RU" sz="2000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ассматривается</a:t>
              </a:r>
            </a:p>
            <a:p>
              <a:pPr algn="ctr" eaLnBrk="0" hangingPunct="0"/>
              <a:r>
                <a:rPr lang="ru-RU" sz="20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к</a:t>
              </a:r>
              <a:r>
                <a:rPr lang="ru-RU" sz="2000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ак</a:t>
              </a:r>
            </a:p>
            <a:p>
              <a:pPr algn="ctr" eaLnBrk="0" hangingPunct="0"/>
              <a:r>
                <a:rPr lang="ru-RU" sz="20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н</a:t>
              </a:r>
              <a:r>
                <a:rPr lang="ru-RU" sz="2000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езнающий и</a:t>
              </a:r>
            </a:p>
            <a:p>
              <a:pPr algn="ctr" eaLnBrk="0" hangingPunct="0"/>
              <a:r>
                <a:rPr lang="ru-RU" sz="2000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неумелый</a:t>
              </a:r>
              <a:endParaRPr lang="en-US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69642" name="AutoShape 10"/>
            <p:cNvSpPr>
              <a:spLocks noChangeArrowheads="1"/>
            </p:cNvSpPr>
            <p:nvPr/>
          </p:nvSpPr>
          <p:spPr bwMode="gray">
            <a:xfrm flipV="1">
              <a:off x="1077" y="3582"/>
              <a:ext cx="1205" cy="15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rgbClr val="93B1FD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2" name="Rectangle 4"/>
          <p:cNvSpPr>
            <a:spLocks noGrp="1" noChangeArrowheads="1"/>
          </p:cNvSpPr>
          <p:nvPr>
            <p:ph type="title"/>
          </p:nvPr>
        </p:nvSpPr>
        <p:spPr>
          <a:xfrm>
            <a:off x="1643042" y="641336"/>
            <a:ext cx="7429520" cy="715962"/>
          </a:xfrm>
          <a:noFill/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Две модели образования в </a:t>
            </a:r>
            <a:r>
              <a:rPr lang="ru-RU" sz="28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россии</a:t>
            </a:r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ello_html_m3eec8d24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143380"/>
            <a:ext cx="2771799" cy="2714620"/>
          </a:xfrm>
          <a:prstGeom prst="rect">
            <a:avLst/>
          </a:prstGeom>
        </p:spPr>
      </p:pic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1643042" y="285728"/>
            <a:ext cx="7429520" cy="715962"/>
          </a:xfrm>
          <a:noFill/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Парадигма участия или </a:t>
            </a:r>
            <a:r>
              <a:rPr lang="ru-RU" sz="28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партиципации</a:t>
            </a:r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699792" y="2571744"/>
            <a:ext cx="6158488" cy="4286256"/>
          </a:xfrm>
        </p:spPr>
        <p:txBody>
          <a:bodyPr/>
          <a:lstStyle/>
          <a:p>
            <a:pPr lvl="0"/>
            <a:r>
              <a:rPr lang="ru-RU" sz="2800" i="1" dirty="0">
                <a:solidFill>
                  <a:srgbClr val="000000"/>
                </a:solidFill>
              </a:rPr>
              <a:t>о</a:t>
            </a:r>
            <a:r>
              <a:rPr lang="ru-RU" sz="2800" i="1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сновывается </a:t>
            </a:r>
            <a:r>
              <a:rPr lang="ru-RU" sz="2800" i="1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на картине мира ребенка;</a:t>
            </a:r>
            <a:endParaRPr lang="ru-RU" sz="280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ru-RU" sz="2800" i="1" dirty="0" smtClean="0">
                <a:solidFill>
                  <a:srgbClr val="000000"/>
                </a:solidFill>
              </a:rPr>
              <a:t>с</a:t>
            </a:r>
            <a:r>
              <a:rPr lang="ru-RU" sz="2800" i="1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тимулирует </a:t>
            </a:r>
            <a:r>
              <a:rPr lang="ru-RU" sz="2800" i="1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выражение своего отношения к </a:t>
            </a:r>
            <a:r>
              <a:rPr lang="ru-RU" sz="2800" i="1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ситуации;</a:t>
            </a:r>
            <a:endParaRPr lang="ru-RU" sz="280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ru-RU" sz="2800" i="1" dirty="0" smtClean="0">
                <a:solidFill>
                  <a:srgbClr val="000000"/>
                </a:solidFill>
              </a:rPr>
              <a:t>с</a:t>
            </a:r>
            <a:r>
              <a:rPr lang="ru-RU" sz="2800" i="1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тимулирует </a:t>
            </a:r>
            <a:r>
              <a:rPr lang="ru-RU" sz="2800" i="1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открытие знания в коммуникации со сверстником и </a:t>
            </a:r>
            <a:r>
              <a:rPr lang="ru-RU" sz="2800" i="1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взрослым;</a:t>
            </a:r>
            <a:endParaRPr lang="ru-RU" sz="280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ru-RU" sz="2800" i="1" dirty="0" smtClean="0">
                <a:solidFill>
                  <a:srgbClr val="000000"/>
                </a:solidFill>
              </a:rPr>
              <a:t>р</a:t>
            </a:r>
            <a:r>
              <a:rPr lang="ru-RU" sz="2800" i="1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азвивает рефлексию.</a:t>
            </a:r>
            <a:endParaRPr lang="ru-RU" sz="280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1643042" y="1357298"/>
            <a:ext cx="7500958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ru-RU" sz="2800" b="1" kern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j-ea"/>
                <a:cs typeface="+mj-cs"/>
              </a:rPr>
              <a:t>Парадигма участия </a:t>
            </a:r>
            <a:r>
              <a:rPr lang="ru-RU" b="1" kern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j-ea"/>
                <a:cs typeface="+mj-cs"/>
              </a:rPr>
              <a:t>в современном дошкольном образовании состоит в том, что:</a:t>
            </a:r>
            <a:endParaRPr lang="ru-RU" dirty="0">
              <a:solidFill>
                <a:srgbClr val="008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1643042" y="285728"/>
            <a:ext cx="7429520" cy="715962"/>
          </a:xfrm>
          <a:noFill/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Парадигма </a:t>
            </a: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участия</a:t>
            </a:r>
            <a:b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или </a:t>
            </a:r>
            <a:r>
              <a:rPr lang="ru-RU" sz="28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партиципации</a:t>
            </a:r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000232" y="2714620"/>
            <a:ext cx="7143800" cy="4071966"/>
          </a:xfrm>
        </p:spPr>
        <p:txBody>
          <a:bodyPr/>
          <a:lstStyle/>
          <a:p>
            <a:pPr lvl="0"/>
            <a:r>
              <a:rPr lang="ru-RU" sz="2000" dirty="0" smtClean="0">
                <a:solidFill>
                  <a:srgbClr val="000000"/>
                </a:solidFill>
              </a:rPr>
              <a:t>в</a:t>
            </a:r>
            <a:r>
              <a:rPr lang="ru-RU" sz="20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ключать </a:t>
            </a:r>
            <a:r>
              <a:rPr lang="ru-RU" sz="20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детей в планирование собственной деятельности;</a:t>
            </a:r>
          </a:p>
          <a:p>
            <a:pPr lvl="0"/>
            <a:r>
              <a:rPr lang="ru-RU" sz="2000" dirty="0" smtClean="0">
                <a:solidFill>
                  <a:srgbClr val="000000"/>
                </a:solidFill>
              </a:rPr>
              <a:t>с</a:t>
            </a:r>
            <a:r>
              <a:rPr lang="ru-RU" sz="20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лушать </a:t>
            </a:r>
            <a:r>
              <a:rPr lang="ru-RU" sz="20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высказывания детей, поддерживать их инициативу в определении содержания;</a:t>
            </a:r>
          </a:p>
          <a:p>
            <a:pPr lvl="0"/>
            <a:r>
              <a:rPr lang="ru-RU" sz="2000" dirty="0" smtClean="0">
                <a:solidFill>
                  <a:srgbClr val="000000"/>
                </a:solidFill>
              </a:rPr>
              <a:t>п</a:t>
            </a:r>
            <a:r>
              <a:rPr lang="ru-RU" sz="20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редлагать </a:t>
            </a:r>
            <a:r>
              <a:rPr lang="ru-RU" sz="20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открытые задачи чаще, чем закрытые;</a:t>
            </a:r>
          </a:p>
          <a:p>
            <a:pPr lvl="0"/>
            <a:r>
              <a:rPr lang="ru-RU" sz="2000" dirty="0" smtClean="0">
                <a:solidFill>
                  <a:srgbClr val="000000"/>
                </a:solidFill>
              </a:rPr>
              <a:t>в</a:t>
            </a:r>
            <a:r>
              <a:rPr lang="ru-RU" sz="20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ыслушивать </a:t>
            </a:r>
            <a:r>
              <a:rPr lang="ru-RU" sz="20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гипотезы детей;</a:t>
            </a:r>
          </a:p>
          <a:p>
            <a:pPr lvl="0"/>
            <a:r>
              <a:rPr lang="ru-RU" sz="2000" dirty="0" smtClean="0">
                <a:solidFill>
                  <a:srgbClr val="000000"/>
                </a:solidFill>
              </a:rPr>
              <a:t>в</a:t>
            </a:r>
            <a:r>
              <a:rPr lang="ru-RU" sz="20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ыслушивать </a:t>
            </a:r>
            <a:r>
              <a:rPr lang="ru-RU" sz="20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и записывать детские истории;</a:t>
            </a:r>
          </a:p>
          <a:p>
            <a:pPr lvl="0"/>
            <a:r>
              <a:rPr lang="ru-RU" sz="2000" dirty="0" smtClean="0">
                <a:solidFill>
                  <a:srgbClr val="000000"/>
                </a:solidFill>
              </a:rPr>
              <a:t>п</a:t>
            </a:r>
            <a:r>
              <a:rPr lang="ru-RU" sz="20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редлагать </a:t>
            </a:r>
            <a:r>
              <a:rPr lang="ru-RU" sz="20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детям самостоятельно составлять карты;</a:t>
            </a:r>
          </a:p>
          <a:p>
            <a:pPr lvl="0"/>
            <a:r>
              <a:rPr lang="ru-RU" sz="2000" dirty="0" smtClean="0">
                <a:solidFill>
                  <a:srgbClr val="000000"/>
                </a:solidFill>
              </a:rPr>
              <a:t>п</a:t>
            </a:r>
            <a:r>
              <a:rPr lang="ru-RU" sz="20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редлагать </a:t>
            </a:r>
            <a:r>
              <a:rPr lang="ru-RU" sz="20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выбор деятельности и способов действия;</a:t>
            </a:r>
          </a:p>
          <a:p>
            <a:pPr lvl="0"/>
            <a:r>
              <a:rPr lang="ru-RU" sz="2000" dirty="0" smtClean="0">
                <a:solidFill>
                  <a:srgbClr val="000000"/>
                </a:solidFill>
              </a:rPr>
              <a:t>д</a:t>
            </a:r>
            <a:r>
              <a:rPr lang="ru-RU" sz="20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ействовать </a:t>
            </a:r>
            <a:r>
              <a:rPr lang="ru-RU" sz="20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по замыслу, а не по образцу;</a:t>
            </a:r>
          </a:p>
          <a:p>
            <a:pPr lvl="0"/>
            <a:r>
              <a:rPr lang="ru-RU" sz="2000" dirty="0" smtClean="0">
                <a:solidFill>
                  <a:srgbClr val="000000"/>
                </a:solidFill>
              </a:rPr>
              <a:t>с</a:t>
            </a:r>
            <a:r>
              <a:rPr lang="ru-RU" sz="20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оздавать </a:t>
            </a:r>
            <a:r>
              <a:rPr lang="ru-RU" sz="20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условия для развернутой игры.</a:t>
            </a:r>
          </a:p>
          <a:p>
            <a:pPr lvl="0"/>
            <a:endParaRPr lang="ru-RU" sz="200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1643042" y="1357298"/>
            <a:ext cx="7500958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ru-RU" sz="2800" b="1" kern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j-ea"/>
                <a:cs typeface="+mj-cs"/>
              </a:rPr>
              <a:t>Основываясь на индивидуальной картине мира ребенка педагогу необходимо</a:t>
            </a:r>
            <a:r>
              <a:rPr lang="ru-RU" b="1" kern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j-ea"/>
                <a:cs typeface="+mj-cs"/>
              </a:rPr>
              <a:t>:</a:t>
            </a:r>
            <a:endParaRPr lang="ru-RU" dirty="0">
              <a:solidFill>
                <a:srgbClr val="008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lenovList">
  <a:themeElements>
    <a:clrScheme name="powerpoint-template-24 6">
      <a:dk1>
        <a:srgbClr val="4D4D4D"/>
      </a:dk1>
      <a:lt1>
        <a:srgbClr val="FFFFFF"/>
      </a:lt1>
      <a:dk2>
        <a:srgbClr val="4D4D4D"/>
      </a:dk2>
      <a:lt2>
        <a:srgbClr val="B92D14"/>
      </a:lt2>
      <a:accent1>
        <a:srgbClr val="D34E13"/>
      </a:accent1>
      <a:accent2>
        <a:srgbClr val="DC9009"/>
      </a:accent2>
      <a:accent3>
        <a:srgbClr val="FFFFFF"/>
      </a:accent3>
      <a:accent4>
        <a:srgbClr val="404040"/>
      </a:accent4>
      <a:accent5>
        <a:srgbClr val="E6B2AA"/>
      </a:accent5>
      <a:accent6>
        <a:srgbClr val="C78207"/>
      </a:accent6>
      <a:hlink>
        <a:srgbClr val="EEC633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FBB240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FE564C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BB2A32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AF5612"/>
        </a:lt2>
        <a:accent1>
          <a:srgbClr val="CB882F"/>
        </a:accent1>
        <a:accent2>
          <a:srgbClr val="E7C432"/>
        </a:accent2>
        <a:accent3>
          <a:srgbClr val="FFFFFF"/>
        </a:accent3>
        <a:accent4>
          <a:srgbClr val="404040"/>
        </a:accent4>
        <a:accent5>
          <a:srgbClr val="E2C3AD"/>
        </a:accent5>
        <a:accent6>
          <a:srgbClr val="D1B12C"/>
        </a:accent6>
        <a:hlink>
          <a:srgbClr val="EECA3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9A5E40"/>
        </a:lt2>
        <a:accent1>
          <a:srgbClr val="AE7750"/>
        </a:accent1>
        <a:accent2>
          <a:srgbClr val="C08D60"/>
        </a:accent2>
        <a:accent3>
          <a:srgbClr val="FFFFFF"/>
        </a:accent3>
        <a:accent4>
          <a:srgbClr val="404040"/>
        </a:accent4>
        <a:accent5>
          <a:srgbClr val="D3BDB3"/>
        </a:accent5>
        <a:accent6>
          <a:srgbClr val="AE7F56"/>
        </a:accent6>
        <a:hlink>
          <a:srgbClr val="CCA47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D1BB77"/>
        </a:lt2>
        <a:accent1>
          <a:srgbClr val="DBBA87"/>
        </a:accent1>
        <a:accent2>
          <a:srgbClr val="E0B265"/>
        </a:accent2>
        <a:accent3>
          <a:srgbClr val="FFFFFF"/>
        </a:accent3>
        <a:accent4>
          <a:srgbClr val="404040"/>
        </a:accent4>
        <a:accent5>
          <a:srgbClr val="EAD9C3"/>
        </a:accent5>
        <a:accent6>
          <a:srgbClr val="CBA15B"/>
        </a:accent6>
        <a:hlink>
          <a:srgbClr val="E9C27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3D3D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FFFFFF"/>
        </a:dk1>
        <a:lt1>
          <a:srgbClr val="FFFFFF"/>
        </a:lt1>
        <a:dk2>
          <a:srgbClr val="FFFFFF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DADADA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FFFFFF"/>
        </a:dk1>
        <a:lt1>
          <a:srgbClr val="FFFFFF"/>
        </a:lt1>
        <a:dk2>
          <a:srgbClr val="FFFFFF"/>
        </a:dk2>
        <a:lt2>
          <a:srgbClr val="55A6FE"/>
        </a:lt2>
        <a:accent1>
          <a:srgbClr val="71BBFF"/>
        </a:accent1>
        <a:accent2>
          <a:srgbClr val="74CCFF"/>
        </a:accent2>
        <a:accent3>
          <a:srgbClr val="FFFFFF"/>
        </a:accent3>
        <a:accent4>
          <a:srgbClr val="DADADA"/>
        </a:accent4>
        <a:accent5>
          <a:srgbClr val="BBDAFF"/>
        </a:accent5>
        <a:accent6>
          <a:srgbClr val="68B9E7"/>
        </a:accent6>
        <a:hlink>
          <a:srgbClr val="94D8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FFFFFF"/>
        </a:dk1>
        <a:lt1>
          <a:srgbClr val="FFFFFF"/>
        </a:lt1>
        <a:dk2>
          <a:srgbClr val="FFFFFF"/>
        </a:dk2>
        <a:lt2>
          <a:srgbClr val="4BA1FF"/>
        </a:lt2>
        <a:accent1>
          <a:srgbClr val="5DB2FF"/>
        </a:accent1>
        <a:accent2>
          <a:srgbClr val="65C8FF"/>
        </a:accent2>
        <a:accent3>
          <a:srgbClr val="FFFFFF"/>
        </a:accent3>
        <a:accent4>
          <a:srgbClr val="DADADA"/>
        </a:accent4>
        <a:accent5>
          <a:srgbClr val="B6D5FF"/>
        </a:accent5>
        <a:accent6>
          <a:srgbClr val="5BB5E7"/>
        </a:accent6>
        <a:hlink>
          <a:srgbClr val="87E1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KlenovList</Template>
  <TotalTime>934</TotalTime>
  <Words>504</Words>
  <Application>Microsoft Office PowerPoint</Application>
  <PresentationFormat>Экран (4:3)</PresentationFormat>
  <Paragraphs>104</Paragraphs>
  <Slides>20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KlenovList</vt:lpstr>
      <vt:lpstr> «Качество  дошкольного  образования»</vt:lpstr>
      <vt:lpstr>Слайд 2</vt:lpstr>
      <vt:lpstr>Закон об Образовании в РФ </vt:lpstr>
      <vt:lpstr>Джеймс хекман</vt:lpstr>
      <vt:lpstr>исследования джеймса хекмана</vt:lpstr>
      <vt:lpstr>Новые представления о качестве образования</vt:lpstr>
      <vt:lpstr>Две модели образования в россии</vt:lpstr>
      <vt:lpstr>Парадигма участия или партиципации</vt:lpstr>
      <vt:lpstr>Парадигма участия  или партиципации</vt:lpstr>
      <vt:lpstr>Обеспечение качества дошкольного образования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В хорошем детском саду дети: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Понятие качества дошкольного образования</dc:title>
  <dc:subject>Êëåíîâûé ëèñò</dc:subject>
  <dc:creator>Така</dc:creator>
  <dc:description>http://propowerpoint.ru - Áåñïëàòíûå øàáëîíû äëÿ ïðåçåíòàöèé. Ïîëåçíûå ñîâåòû è óðîêè  PowerPoint .</dc:description>
  <cp:lastModifiedBy>Детский сад 198</cp:lastModifiedBy>
  <cp:revision>37</cp:revision>
  <dcterms:created xsi:type="dcterms:W3CDTF">2017-08-21T03:06:19Z</dcterms:created>
  <dcterms:modified xsi:type="dcterms:W3CDTF">2017-11-02T05:27:35Z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0008007c090000000000010243100207f6000400038000</vt:lpwstr>
  </property>
</Properties>
</file>