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4" r:id="rId2"/>
    <p:sldId id="260" r:id="rId3"/>
    <p:sldId id="262" r:id="rId4"/>
    <p:sldId id="264" r:id="rId5"/>
    <p:sldId id="286" r:id="rId6"/>
    <p:sldId id="287" r:id="rId7"/>
    <p:sldId id="288" r:id="rId8"/>
    <p:sldId id="290" r:id="rId9"/>
    <p:sldId id="292" r:id="rId10"/>
    <p:sldId id="294" r:id="rId11"/>
    <p:sldId id="278" r:id="rId12"/>
    <p:sldId id="280" r:id="rId13"/>
    <p:sldId id="28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55AC-6FC8-43D6-9F28-7EF1D210A8FB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1905-3409-46FE-9E96-4F06F73D0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55AC-6FC8-43D6-9F28-7EF1D210A8FB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1905-3409-46FE-9E96-4F06F73D0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55AC-6FC8-43D6-9F28-7EF1D210A8FB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1905-3409-46FE-9E96-4F06F73D003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55AC-6FC8-43D6-9F28-7EF1D210A8FB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1905-3409-46FE-9E96-4F06F73D0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55AC-6FC8-43D6-9F28-7EF1D210A8FB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1905-3409-46FE-9E96-4F06F73D0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55AC-6FC8-43D6-9F28-7EF1D210A8FB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1905-3409-46FE-9E96-4F06F73D0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55AC-6FC8-43D6-9F28-7EF1D210A8FB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1905-3409-46FE-9E96-4F06F73D0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55AC-6FC8-43D6-9F28-7EF1D210A8FB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1905-3409-46FE-9E96-4F06F73D0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55AC-6FC8-43D6-9F28-7EF1D210A8FB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1905-3409-46FE-9E96-4F06F73D0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55AC-6FC8-43D6-9F28-7EF1D210A8FB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1905-3409-46FE-9E96-4F06F73D0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55AC-6FC8-43D6-9F28-7EF1D210A8FB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1905-3409-46FE-9E96-4F06F73D0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8E055AC-6FC8-43D6-9F28-7EF1D210A8FB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5D11905-3409-46FE-9E96-4F06F73D0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.youtube.com/vi/8tWVnmJD8VY/sddefault.jpg"/>
          <p:cNvPicPr>
            <a:picLocks noChangeAspect="1" noChangeArrowheads="1"/>
          </p:cNvPicPr>
          <p:nvPr/>
        </p:nvPicPr>
        <p:blipFill>
          <a:blip r:embed="rId2" cstate="print"/>
          <a:srcRect t="3235" b="2621"/>
          <a:stretch>
            <a:fillRect/>
          </a:stretch>
        </p:blipFill>
        <p:spPr bwMode="auto">
          <a:xfrm>
            <a:off x="1908175" y="3140075"/>
            <a:ext cx="5113338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Прямоугольник 1"/>
          <p:cNvSpPr>
            <a:spLocks noChangeArrowheads="1"/>
          </p:cNvSpPr>
          <p:nvPr/>
        </p:nvSpPr>
        <p:spPr bwMode="auto">
          <a:xfrm>
            <a:off x="250825" y="0"/>
            <a:ext cx="856773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ru-RU" altLang="ru-RU" sz="1200" dirty="0"/>
              <a:t>      </a:t>
            </a:r>
          </a:p>
          <a:p>
            <a:pPr>
              <a:spcAft>
                <a:spcPts val="600"/>
              </a:spcAft>
            </a:pPr>
            <a:r>
              <a:rPr lang="ru-RU" altLang="ru-RU" sz="1200" b="1" u="sng" dirty="0"/>
              <a:t>Восточная притча</a:t>
            </a:r>
            <a:r>
              <a:rPr lang="ru-RU" altLang="ru-RU" sz="1200" dirty="0"/>
              <a:t>: </a:t>
            </a:r>
          </a:p>
          <a:p>
            <a:pPr>
              <a:spcAft>
                <a:spcPts val="600"/>
              </a:spcAft>
            </a:pPr>
            <a:r>
              <a:rPr lang="ru-RU" altLang="ru-RU" sz="1200" dirty="0"/>
              <a:t>Один мулла хвастался, что с любым человеком без слов найдет общий язык. </a:t>
            </a:r>
          </a:p>
          <a:p>
            <a:pPr>
              <a:spcAft>
                <a:spcPts val="600"/>
              </a:spcAft>
            </a:pPr>
            <a:r>
              <a:rPr lang="ru-RU" altLang="ru-RU" sz="1200" dirty="0"/>
              <a:t>       Как-то в дороге ему представился случай продемонстрировать это своим спутникам. Встретившемуся на пути пастуху, он показал указательный палец. Пастух  показал ему два пальца. Далее мулла показал пастуху растопыренную ладонь с пятью пальцами. На что пастух в ответ показал ему кулак.</a:t>
            </a:r>
          </a:p>
          <a:p>
            <a:pPr>
              <a:spcAft>
                <a:spcPts val="600"/>
              </a:spcAft>
            </a:pPr>
            <a:r>
              <a:rPr lang="ru-RU" altLang="ru-RU" sz="1200" dirty="0"/>
              <a:t>       - Вот </a:t>
            </a:r>
            <a:r>
              <a:rPr lang="ru-RU" altLang="ru-RU" sz="1200" dirty="0" smtClean="0"/>
              <a:t>видите, </a:t>
            </a:r>
            <a:r>
              <a:rPr lang="ru-RU" altLang="ru-RU" sz="1200" dirty="0"/>
              <a:t>– воскликнул </a:t>
            </a:r>
            <a:r>
              <a:rPr lang="ru-RU" altLang="ru-RU" sz="1200" dirty="0" smtClean="0"/>
              <a:t>мулла, </a:t>
            </a:r>
            <a:r>
              <a:rPr lang="ru-RU" altLang="ru-RU" sz="1200" dirty="0"/>
              <a:t>– мы прекрасно поняли друг друга. Я ему показал палец, спрашивая: «Признаешь ли ты  Аллаха, единственного творца нашего?», а он, показав два пальца, ответил: «И его, и Пророка его Мухаммеда тоже». Далее, показав пять пальцев, я спросил: «А соблюдаешь ли требование пять раз на дню читать намаз</a:t>
            </a:r>
            <a:r>
              <a:rPr lang="ru-RU" altLang="ru-RU" sz="1200" dirty="0" smtClean="0"/>
              <a:t>?». А  </a:t>
            </a:r>
            <a:r>
              <a:rPr lang="ru-RU" altLang="ru-RU" sz="1200" dirty="0"/>
              <a:t>он, показав кулак, ответил:  «Я крепко придерживаюсь канонов Ислама».</a:t>
            </a:r>
          </a:p>
          <a:p>
            <a:pPr>
              <a:spcAft>
                <a:spcPts val="600"/>
              </a:spcAft>
            </a:pPr>
            <a:r>
              <a:rPr lang="ru-RU" altLang="ru-RU" sz="1200" dirty="0"/>
              <a:t>         Спутники решили узнать, </a:t>
            </a:r>
            <a:r>
              <a:rPr lang="ru-RU" altLang="ru-RU" sz="1200" dirty="0" smtClean="0"/>
              <a:t>так ли все понял пастух, и спросили его об этом.</a:t>
            </a:r>
          </a:p>
          <a:p>
            <a:pPr>
              <a:spcAft>
                <a:spcPts val="600"/>
              </a:spcAft>
            </a:pPr>
            <a:r>
              <a:rPr lang="ru-RU" altLang="ru-RU" sz="1200" dirty="0"/>
              <a:t> </a:t>
            </a:r>
            <a:r>
              <a:rPr lang="ru-RU" altLang="ru-RU" sz="1200" dirty="0" smtClean="0"/>
              <a:t>      - Он </a:t>
            </a:r>
            <a:r>
              <a:rPr lang="ru-RU" altLang="ru-RU" sz="1200" dirty="0"/>
              <a:t>мне показал палец, и я подумал, что он хочет выколоть мне глаз. На что я ему ответил, что выколю ему оба глаза. Потом он показал ладонь, видимо говоря, что ударит меня по лицу. А я ответил, что </a:t>
            </a:r>
            <a:r>
              <a:rPr lang="ru-RU" altLang="ru-RU" sz="1200" dirty="0" smtClean="0"/>
              <a:t>дам </a:t>
            </a:r>
            <a:r>
              <a:rPr lang="ru-RU" altLang="ru-RU" sz="1200" dirty="0"/>
              <a:t>ему кулаком по голове. Я его прекрасно </a:t>
            </a:r>
            <a:r>
              <a:rPr lang="ru-RU" altLang="ru-RU" sz="1200" dirty="0" smtClean="0"/>
              <a:t>понял, - ответил пастух.</a:t>
            </a:r>
            <a:endParaRPr lang="ru-RU" alt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делай другому того, чего не хотел бы, чтобы делали тебе.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«Золотое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правило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нравственности»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080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Может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ли человек обойтись без межличностных отношений?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Приведите аргументы за и против.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Проблема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093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28662" y="1571612"/>
            <a:ext cx="7408333" cy="4593704"/>
          </a:xfrm>
        </p:spPr>
        <p:txBody>
          <a:bodyPr>
            <a:normAutofit fontScale="92500"/>
          </a:bodyPr>
          <a:lstStyle/>
          <a:p>
            <a:pPr marL="0" indent="0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Три важных момента, которые я узнал на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уроке: …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того,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о чем я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узнал, 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мне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пригодится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marL="0" indent="0"/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Что бы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еще хотели узнать?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731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§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стр. 50-52, </a:t>
            </a:r>
          </a:p>
          <a:p>
            <a:pPr marL="0" indent="0"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выучить записи в тетради</a:t>
            </a:r>
          </a:p>
          <a:p>
            <a:pPr marL="0" indent="0"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РТ № 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8609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252728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Межличностные отношения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Светлана\Downloads\Desktop\Дети и глобус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2969" y="2674938"/>
            <a:ext cx="5186000" cy="34512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5256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2132856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Может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ли человек обойтись без межличностных отношений?</a:t>
            </a:r>
          </a:p>
          <a:p>
            <a:pPr marL="0" indent="0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Приведите аргументы за и против.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25272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068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Первая особенность – </a:t>
            </a:r>
          </a:p>
          <a:p>
            <a:pPr marL="0" indent="0">
              <a:buNone/>
            </a:pPr>
            <a:r>
              <a:rPr lang="ru-RU" b="1" dirty="0" smtClean="0"/>
              <a:t>общение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04664"/>
            <a:ext cx="8003232" cy="11863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Межличностные </a:t>
            </a:r>
            <a:r>
              <a:rPr lang="ru-RU" dirty="0"/>
              <a:t>отношения начинаются с </a:t>
            </a:r>
            <a:r>
              <a:rPr lang="ru-RU" dirty="0" smtClean="0"/>
              <a:t>общения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C:\Users\elena\Desktop\pressa_21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1714488"/>
            <a:ext cx="4320479" cy="47994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0933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ваш класс приходит новый ученик. Чтобы освоиться в новом коллективе, ему необходимо побольше узнать о вас. Сможет ли он это сделать, если с вашей стороны не будет взаимного интереса?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Какую следующую особенность вы можете назвать?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Ситуация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ori-0002504759-bigww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2000240"/>
            <a:ext cx="6715778" cy="419736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Вторая особенность – </a:t>
            </a:r>
            <a:r>
              <a:rPr lang="ru-RU" b="1" dirty="0" smtClean="0"/>
              <a:t>взаимность.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Третья особенность – </a:t>
            </a:r>
            <a:r>
              <a:rPr lang="ru-RU" b="1" dirty="0" smtClean="0"/>
              <a:t>чувства.</a:t>
            </a:r>
            <a:endParaRPr lang="ru-RU" dirty="0"/>
          </a:p>
        </p:txBody>
      </p:sp>
      <p:pic>
        <p:nvPicPr>
          <p:cNvPr id="7" name="Содержимое 6" descr="1413710430_e426f164840f6799_boy-girl.jpg.xxxlarge_2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59964" y="2674938"/>
            <a:ext cx="7232010" cy="3451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8313" y="1858963"/>
            <a:ext cx="3000375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/>
              <a:t>Особенная связь человека с окружающим миром через чувства и разум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116632"/>
            <a:ext cx="8928992" cy="13849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Межличностные </a:t>
            </a:r>
            <a:r>
              <a:rPr lang="ru-RU" sz="3600" b="1" dirty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отношения </a:t>
            </a:r>
            <a:r>
              <a:rPr lang="ru-RU" sz="3200" b="1" dirty="0">
                <a:ln w="1905"/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- </a:t>
            </a:r>
            <a:r>
              <a:rPr lang="ru-RU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cs"/>
              </a:rPr>
              <a:t> </a:t>
            </a:r>
          </a:p>
          <a:p>
            <a:pPr algn="ctr">
              <a:defRPr/>
            </a:pPr>
            <a:r>
              <a:rPr lang="ru-RU" sz="1600" b="1" dirty="0">
                <a:solidFill>
                  <a:prstClr val="black"/>
                </a:solidFill>
                <a:cs typeface="+mn-cs"/>
              </a:rPr>
              <a:t> </a:t>
            </a:r>
            <a:r>
              <a:rPr lang="ru-RU" sz="2400" b="1" dirty="0">
                <a:solidFill>
                  <a:prstClr val="black"/>
                </a:solidFill>
                <a:cs typeface="+mn-cs"/>
              </a:rPr>
              <a:t>взаимосвязи между людьми в процессе совместной деятельности и </a:t>
            </a:r>
            <a:r>
              <a:rPr lang="ru-RU" sz="2400" b="1" dirty="0" smtClean="0">
                <a:solidFill>
                  <a:prstClr val="black"/>
                </a:solidFill>
                <a:cs typeface="+mn-cs"/>
              </a:rPr>
              <a:t>общения.</a:t>
            </a:r>
            <a:endParaRPr lang="ru-RU" sz="2400" b="1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35600" y="1844675"/>
            <a:ext cx="2808288" cy="1711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2000" dirty="0">
                <a:solidFill>
                  <a:schemeClr val="bg1"/>
                </a:solidFill>
              </a:rPr>
              <a:t>Обоюдный характер  </a:t>
            </a:r>
          </a:p>
          <a:p>
            <a:pPr algn="ctr">
              <a:defRPr/>
            </a:pP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Штриховая стрелка вправо 10"/>
          <p:cNvSpPr/>
          <p:nvPr/>
        </p:nvSpPr>
        <p:spPr>
          <a:xfrm rot="5400000">
            <a:off x="6648450" y="3668713"/>
            <a:ext cx="403225" cy="311150"/>
          </a:xfrm>
          <a:prstGeom prst="strip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150" name="Picture 4" descr="http://dob.1september.ru/2001/12/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824288"/>
            <a:ext cx="3673475" cy="278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13" descr="http://voenn.info/docs/ogp/ogp-kl/2006/2006-04-3-1.gif"/>
          <p:cNvPicPr>
            <a:picLocks noChangeAspect="1" noChangeArrowheads="1"/>
          </p:cNvPicPr>
          <p:nvPr/>
        </p:nvPicPr>
        <p:blipFill>
          <a:blip r:embed="rId3" cstate="print"/>
          <a:srcRect l="27888" r="28549"/>
          <a:stretch>
            <a:fillRect/>
          </a:stretch>
        </p:blipFill>
        <p:spPr bwMode="auto">
          <a:xfrm>
            <a:off x="5626100" y="4029075"/>
            <a:ext cx="244792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2738" y="981075"/>
            <a:ext cx="9864726" cy="266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6"/>
          <p:cNvSpPr txBox="1">
            <a:spLocks noChangeArrowheads="1"/>
          </p:cNvSpPr>
          <p:nvPr/>
        </p:nvSpPr>
        <p:spPr bwMode="auto">
          <a:xfrm>
            <a:off x="0" y="1588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2000" b="1" u="sng" dirty="0"/>
          </a:p>
          <a:p>
            <a:pPr algn="ctr"/>
            <a:r>
              <a:rPr lang="ru-RU" altLang="ru-RU" sz="2000" b="1" u="sng" dirty="0" smtClean="0"/>
              <a:t> </a:t>
            </a:r>
            <a:r>
              <a:rPr lang="ru-RU" altLang="ru-RU" sz="2000" b="1" u="sng" dirty="0"/>
              <a:t>Чувства – основа межличностных отношений.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087572"/>
            <a:ext cx="348204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симпатия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64085" y="4071784"/>
            <a:ext cx="372730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антипатия</a:t>
            </a: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900113" y="3636963"/>
            <a:ext cx="2160587" cy="64928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148388" y="3627438"/>
            <a:ext cx="2159000" cy="6477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Молния 2"/>
          <p:cNvSpPr/>
          <p:nvPr/>
        </p:nvSpPr>
        <p:spPr>
          <a:xfrm>
            <a:off x="3949700" y="5084763"/>
            <a:ext cx="1343025" cy="1439862"/>
          </a:xfrm>
          <a:prstGeom prst="lightningBol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23974" y="5386492"/>
            <a:ext cx="4080028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+mn-cs"/>
              </a:rPr>
              <a:t>стереотип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196</TotalTime>
  <Words>425</Words>
  <Application>Microsoft Office PowerPoint</Application>
  <PresentationFormat>Экран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Слайд 1</vt:lpstr>
      <vt:lpstr>  Межличностные отношения </vt:lpstr>
      <vt:lpstr>Проблема </vt:lpstr>
      <vt:lpstr> Межличностные отношения начинаются с общения </vt:lpstr>
      <vt:lpstr>Ситуация</vt:lpstr>
      <vt:lpstr>Вторая особенность – взаимность.</vt:lpstr>
      <vt:lpstr>Третья особенность – чувства.</vt:lpstr>
      <vt:lpstr>Слайд 8</vt:lpstr>
      <vt:lpstr>Слайд 9</vt:lpstr>
      <vt:lpstr>«Золотое правило нравственности»</vt:lpstr>
      <vt:lpstr>Проблема урока</vt:lpstr>
      <vt:lpstr>Слайд 12</vt:lpstr>
      <vt:lpstr>Домашнее задание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Светлана</cp:lastModifiedBy>
  <cp:revision>24</cp:revision>
  <dcterms:created xsi:type="dcterms:W3CDTF">2013-11-29T07:48:10Z</dcterms:created>
  <dcterms:modified xsi:type="dcterms:W3CDTF">2017-12-08T12:39:29Z</dcterms:modified>
</cp:coreProperties>
</file>