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7" r:id="rId2"/>
    <p:sldId id="256" r:id="rId3"/>
    <p:sldId id="257" r:id="rId4"/>
    <p:sldId id="262"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6" autoAdjust="0"/>
    <p:restoredTop sz="84643" autoAdjust="0"/>
  </p:normalViewPr>
  <p:slideViewPr>
    <p:cSldViewPr>
      <p:cViewPr>
        <p:scale>
          <a:sx n="90" d="100"/>
          <a:sy n="90" d="100"/>
        </p:scale>
        <p:origin x="-1238" y="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9F75E5-5257-4F36-B252-61F3F5E57B8A}" type="datetimeFigureOut">
              <a:rPr lang="ru-RU" smtClean="0"/>
              <a:t>24.07.2018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B5477D-36D6-49B9-8CB4-1C5C12F5E63A}" type="slidenum">
              <a:rPr lang="ru-RU" smtClean="0"/>
              <a:t>‹#›</a:t>
            </a:fld>
            <a:endParaRPr lang="ru-RU"/>
          </a:p>
        </p:txBody>
      </p:sp>
    </p:spTree>
    <p:extLst>
      <p:ext uri="{BB962C8B-B14F-4D97-AF65-F5344CB8AC3E}">
        <p14:creationId xmlns:p14="http://schemas.microsoft.com/office/powerpoint/2010/main" val="1771316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0" i="0" dirty="0" smtClean="0">
                <a:solidFill>
                  <a:srgbClr val="666666"/>
                </a:solidFill>
                <a:effectLst/>
                <a:latin typeface="Arial"/>
              </a:rPr>
              <a:t>В те времена когда ваши прабабушки</a:t>
            </a:r>
            <a:r>
              <a:rPr lang="ru-RU" b="0" i="0" baseline="0" dirty="0" smtClean="0">
                <a:solidFill>
                  <a:srgbClr val="666666"/>
                </a:solidFill>
                <a:effectLst/>
                <a:latin typeface="Arial"/>
              </a:rPr>
              <a:t>  </a:t>
            </a:r>
            <a:r>
              <a:rPr lang="ru-RU" b="0" i="0" dirty="0" smtClean="0">
                <a:solidFill>
                  <a:srgbClr val="666666"/>
                </a:solidFill>
                <a:effectLst/>
                <a:latin typeface="Arial"/>
              </a:rPr>
              <a:t>были маленькими игрушек было не много, как сейчас.</a:t>
            </a:r>
            <a:endParaRPr lang="ru-RU" dirty="0" smtClean="0"/>
          </a:p>
          <a:p>
            <a:r>
              <a:rPr lang="ru-RU" b="0" i="0" dirty="0" smtClean="0">
                <a:solidFill>
                  <a:srgbClr val="666666"/>
                </a:solidFill>
                <a:effectLst/>
                <a:latin typeface="Arial"/>
              </a:rPr>
              <a:t>В детстве ваших прабабушек игрушки были самодельные. </a:t>
            </a:r>
          </a:p>
          <a:p>
            <a:r>
              <a:rPr lang="ru-RU" b="0" i="0" dirty="0" smtClean="0">
                <a:solidFill>
                  <a:srgbClr val="666666"/>
                </a:solidFill>
                <a:effectLst/>
                <a:latin typeface="Arial"/>
              </a:rPr>
              <a:t>Игрушки шили из лоскутков, делали из кусочков картона, лепили из глины, выстругивали из дерева. </a:t>
            </a:r>
          </a:p>
        </p:txBody>
      </p:sp>
      <p:sp>
        <p:nvSpPr>
          <p:cNvPr id="4" name="Номер слайда 3"/>
          <p:cNvSpPr>
            <a:spLocks noGrp="1"/>
          </p:cNvSpPr>
          <p:nvPr>
            <p:ph type="sldNum" sz="quarter" idx="10"/>
          </p:nvPr>
        </p:nvSpPr>
        <p:spPr/>
        <p:txBody>
          <a:bodyPr/>
          <a:lstStyle/>
          <a:p>
            <a:fld id="{81B5477D-36D6-49B9-8CB4-1C5C12F5E63A}" type="slidenum">
              <a:rPr lang="ru-RU" smtClean="0"/>
              <a:t>3</a:t>
            </a:fld>
            <a:endParaRPr lang="ru-RU"/>
          </a:p>
        </p:txBody>
      </p:sp>
    </p:spTree>
    <p:extLst>
      <p:ext uri="{BB962C8B-B14F-4D97-AF65-F5344CB8AC3E}">
        <p14:creationId xmlns:p14="http://schemas.microsoft.com/office/powerpoint/2010/main" val="1502245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255411">
            <a:off x="683629" y="-43271"/>
            <a:ext cx="7991420" cy="2276871"/>
          </a:xfrm>
        </p:spPr>
        <p:txBody>
          <a:bodyPr>
            <a:noAutofit/>
          </a:bodyPr>
          <a:lstStyle/>
          <a:p>
            <a:r>
              <a:rPr lang="ru-RU" sz="4300" b="1" i="1" dirty="0" smtClean="0">
                <a:solidFill>
                  <a:schemeClr val="bg1"/>
                </a:solidFill>
                <a:latin typeface="Times New Roman" pitchFamily="18" charset="0"/>
                <a:cs typeface="Times New Roman" pitchFamily="18" charset="0"/>
              </a:rPr>
              <a:t>Во что играли наши предки?</a:t>
            </a:r>
            <a:endParaRPr lang="ru-RU" sz="4300" b="1" i="1" dirty="0">
              <a:solidFill>
                <a:schemeClr val="bg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3886200"/>
            <a:ext cx="7343804" cy="2543196"/>
          </a:xfrm>
        </p:spPr>
        <p:txBody>
          <a:bodyPr>
            <a:normAutofit fontScale="62500" lnSpcReduction="20000"/>
          </a:bodyPr>
          <a:lstStyle/>
          <a:p>
            <a:pPr algn="r"/>
            <a:endParaRPr lang="ru-RU" dirty="0" smtClean="0">
              <a:solidFill>
                <a:schemeClr val="tx1"/>
              </a:solidFill>
              <a:latin typeface="Times New Roman" pitchFamily="18" charset="0"/>
              <a:cs typeface="Times New Roman" pitchFamily="18" charset="0"/>
            </a:endParaRPr>
          </a:p>
          <a:p>
            <a:pPr algn="r"/>
            <a:endParaRPr lang="ru-RU" dirty="0" smtClean="0">
              <a:solidFill>
                <a:schemeClr val="tx1"/>
              </a:solidFill>
              <a:latin typeface="Times New Roman" pitchFamily="18" charset="0"/>
              <a:cs typeface="Times New Roman" pitchFamily="18" charset="0"/>
            </a:endParaRPr>
          </a:p>
          <a:p>
            <a:pPr algn="r"/>
            <a:r>
              <a:rPr lang="ru-RU" b="1" i="1" dirty="0">
                <a:solidFill>
                  <a:srgbClr val="7030A0"/>
                </a:solidFill>
                <a:latin typeface="Times New Roman" pitchFamily="18" charset="0"/>
                <a:cs typeface="Times New Roman" pitchFamily="18" charset="0"/>
              </a:rPr>
              <a:t>Составители: </a:t>
            </a:r>
          </a:p>
          <a:p>
            <a:pPr algn="r"/>
            <a:endParaRPr lang="ru-RU" dirty="0">
              <a:solidFill>
                <a:schemeClr val="tx1"/>
              </a:solidFill>
              <a:latin typeface="Times New Roman" pitchFamily="18" charset="0"/>
              <a:cs typeface="Times New Roman" pitchFamily="18" charset="0"/>
            </a:endParaRPr>
          </a:p>
          <a:p>
            <a:pPr algn="r"/>
            <a:endParaRPr lang="ru-RU" dirty="0">
              <a:solidFill>
                <a:schemeClr val="tx1"/>
              </a:solidFill>
              <a:latin typeface="Times New Roman" pitchFamily="18" charset="0"/>
              <a:cs typeface="Times New Roman" pitchFamily="18" charset="0"/>
            </a:endParaRPr>
          </a:p>
          <a:p>
            <a:pPr algn="r"/>
            <a:endParaRPr lang="ru-RU" dirty="0">
              <a:solidFill>
                <a:schemeClr val="tx1"/>
              </a:solidFill>
              <a:latin typeface="Times New Roman" pitchFamily="18" charset="0"/>
              <a:cs typeface="Times New Roman" pitchFamily="18" charset="0"/>
            </a:endParaRPr>
          </a:p>
          <a:p>
            <a:pPr algn="r"/>
            <a:endParaRPr lang="ru-RU" dirty="0">
              <a:solidFill>
                <a:schemeClr val="tx1"/>
              </a:solidFill>
              <a:latin typeface="Times New Roman" pitchFamily="18" charset="0"/>
              <a:cs typeface="Times New Roman" pitchFamily="18" charset="0"/>
            </a:endParaRPr>
          </a:p>
          <a:p>
            <a:r>
              <a:rPr lang="ru-RU" b="1" dirty="0">
                <a:solidFill>
                  <a:srgbClr val="7030A0"/>
                </a:solidFill>
                <a:latin typeface="Times New Roman" pitchFamily="18" charset="0"/>
                <a:cs typeface="Times New Roman" pitchFamily="18" charset="0"/>
              </a:rPr>
              <a:t>г. Люберцы, </a:t>
            </a:r>
            <a:r>
              <a:rPr lang="ru-RU" b="1" dirty="0" smtClean="0">
                <a:solidFill>
                  <a:srgbClr val="7030A0"/>
                </a:solidFill>
                <a:latin typeface="Times New Roman" pitchFamily="18" charset="0"/>
                <a:cs typeface="Times New Roman" pitchFamily="18" charset="0"/>
              </a:rPr>
              <a:t>2018 </a:t>
            </a:r>
            <a:r>
              <a:rPr lang="ru-RU" b="1" dirty="0">
                <a:solidFill>
                  <a:srgbClr val="7030A0"/>
                </a:solidFill>
                <a:latin typeface="Times New Roman" pitchFamily="18" charset="0"/>
                <a:cs typeface="Times New Roman" pitchFamily="18" charset="0"/>
              </a:rPr>
              <a:t>г.</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25474">
            <a:off x="911423" y="1940331"/>
            <a:ext cx="4593704" cy="344527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i="1" dirty="0" smtClean="0">
                <a:solidFill>
                  <a:schemeClr val="bg1"/>
                </a:solidFill>
                <a:latin typeface="Times New Roman" pitchFamily="18" charset="0"/>
                <a:cs typeface="Times New Roman" pitchFamily="18" charset="0"/>
              </a:rPr>
              <a:t>За двумя зайцами</a:t>
            </a:r>
            <a:endParaRPr lang="ru-RU"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rmAutofit fontScale="85000" lnSpcReduction="20000"/>
          </a:bodyPr>
          <a:lstStyle/>
          <a:p>
            <a:pPr algn="ctr">
              <a:buNone/>
            </a:pPr>
            <a:r>
              <a:rPr lang="ru-RU" b="1" dirty="0" smtClean="0">
                <a:solidFill>
                  <a:srgbClr val="7030A0"/>
                </a:solidFill>
                <a:latin typeface="Times New Roman" pitchFamily="18" charset="0"/>
                <a:cs typeface="Times New Roman" pitchFamily="18" charset="0"/>
              </a:rPr>
              <a:t>Две крашенки кладутся рядом. Нужно третьей попасть так, чтобы они покатилась в разные стороны.</a:t>
            </a:r>
          </a:p>
          <a:p>
            <a:pPr algn="ctr">
              <a:buNone/>
            </a:pPr>
            <a:endParaRPr lang="ru-RU" dirty="0" smtClean="0">
              <a:latin typeface="Times New Roman" pitchFamily="18" charset="0"/>
              <a:cs typeface="Times New Roman" pitchFamily="18" charset="0"/>
            </a:endParaRPr>
          </a:p>
          <a:p>
            <a:pPr algn="ctr">
              <a:buNone/>
            </a:pPr>
            <a:r>
              <a:rPr lang="ru-RU" sz="4800" b="1" i="1" dirty="0" smtClean="0">
                <a:solidFill>
                  <a:schemeClr val="bg1"/>
                </a:solidFill>
                <a:latin typeface="Times New Roman" pitchFamily="18" charset="0"/>
                <a:cs typeface="Times New Roman" pitchFamily="18" charset="0"/>
              </a:rPr>
              <a:t>Шапки</a:t>
            </a:r>
          </a:p>
          <a:p>
            <a:pPr algn="ctr">
              <a:buNone/>
            </a:pPr>
            <a:r>
              <a:rPr lang="ru-RU" b="1" dirty="0" smtClean="0">
                <a:solidFill>
                  <a:srgbClr val="7030A0"/>
                </a:solidFill>
                <a:latin typeface="Times New Roman" pitchFamily="18" charset="0"/>
                <a:cs typeface="Times New Roman" pitchFamily="18" charset="0"/>
              </a:rPr>
              <a:t>Реквизиты для игры – шапки по числу игроков. Выбирают ведущего, все игроки отворачиваются. Ведущий прячет яйцо под одной из шапок. Игроки по очереди пытаются отгадать, под какой. Ведущий приподнимает ту шапку, на которую указывает игрок: угадавший становится ведущим.</a:t>
            </a:r>
            <a:endParaRPr lang="ru-RU" b="1" dirty="0">
              <a:solidFill>
                <a:srgbClr val="7030A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bg1"/>
                </a:solidFill>
                <a:latin typeface="Times New Roman" pitchFamily="18" charset="0"/>
                <a:cs typeface="Times New Roman" pitchFamily="18" charset="0"/>
              </a:rPr>
              <a:t>Эстафета с яйцом</a:t>
            </a:r>
            <a:endParaRPr lang="ru-RU"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3643306" y="1285859"/>
            <a:ext cx="5214974" cy="5214975"/>
          </a:xfrm>
        </p:spPr>
        <p:txBody>
          <a:bodyPr>
            <a:normAutofit/>
          </a:bodyPr>
          <a:lstStyle/>
          <a:p>
            <a:pPr algn="ctr">
              <a:buNone/>
            </a:pPr>
            <a:r>
              <a:rPr lang="ru-RU" sz="2800" dirty="0" smtClean="0">
                <a:solidFill>
                  <a:srgbClr val="7030A0"/>
                </a:solidFill>
                <a:latin typeface="Times New Roman" pitchFamily="18" charset="0"/>
                <a:cs typeface="Times New Roman" pitchFamily="18" charset="0"/>
              </a:rPr>
              <a:t>Отмечается линия старта, а на финише ставится игрушка, например ведёрко. Две деревянные ложки и два яйца. Играющие разбиваются на две команды и должны бегом с яйцом в ложке добраться до финиша, обогнув ведёрко и вернуться назад, чтобы передать яйцо следующему товарищу по команде.</a:t>
            </a:r>
            <a:endParaRPr lang="ru-RU" sz="2800" dirty="0">
              <a:solidFill>
                <a:srgbClr val="7030A0"/>
              </a:solidFill>
              <a:latin typeface="Times New Roman" pitchFamily="18" charset="0"/>
              <a:cs typeface="Times New Roman" pitchFamily="18" charset="0"/>
            </a:endParaRPr>
          </a:p>
        </p:txBody>
      </p:sp>
      <p:pic>
        <p:nvPicPr>
          <p:cNvPr id="4" name="Picture 4" descr="C:\Users\Лена\Desktop\Презентация\a9b6fb776b13e51e0c41d5b82018c6b6_360d9baf5fd929e27f95deab4a662933.jpg"/>
          <p:cNvPicPr>
            <a:picLocks noChangeAspect="1" noChangeArrowheads="1"/>
          </p:cNvPicPr>
          <p:nvPr/>
        </p:nvPicPr>
        <p:blipFill>
          <a:blip r:embed="rId2" cstate="print"/>
          <a:srcRect/>
          <a:stretch>
            <a:fillRect/>
          </a:stretch>
        </p:blipFill>
        <p:spPr bwMode="auto">
          <a:xfrm>
            <a:off x="500034" y="1857364"/>
            <a:ext cx="2893887" cy="402431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368152"/>
          </a:xfrm>
        </p:spPr>
        <p:txBody>
          <a:bodyPr>
            <a:normAutofit fontScale="90000"/>
          </a:bodyPr>
          <a:lstStyle/>
          <a:p>
            <a:r>
              <a:rPr lang="ru-RU" b="1" i="1" dirty="0" smtClean="0">
                <a:solidFill>
                  <a:schemeClr val="bg1"/>
                </a:solidFill>
                <a:latin typeface="Times New Roman" pitchFamily="18" charset="0"/>
                <a:cs typeface="Times New Roman" pitchFamily="18" charset="0"/>
              </a:rPr>
              <a:t>Любимой пасхальной игрой на Руси было катание яиц.</a:t>
            </a:r>
            <a:r>
              <a:rPr lang="ru-RU" dirty="0" smtClean="0">
                <a:solidFill>
                  <a:schemeClr val="bg1"/>
                </a:solidFill>
                <a:latin typeface="Times New Roman" pitchFamily="18" charset="0"/>
                <a:cs typeface="Times New Roman" pitchFamily="18" charset="0"/>
              </a:rPr>
              <a:t/>
            </a:r>
            <a:br>
              <a:rPr lang="ru-RU" dirty="0" smtClean="0">
                <a:solidFill>
                  <a:schemeClr val="bg1"/>
                </a:solidFill>
                <a:latin typeface="Times New Roman" pitchFamily="18" charset="0"/>
                <a:cs typeface="Times New Roman" pitchFamily="18" charset="0"/>
              </a:rPr>
            </a:br>
            <a:endParaRPr lang="ru-RU" dirty="0">
              <a:solidFill>
                <a:schemeClr val="bg1"/>
              </a:solidFill>
            </a:endParaRPr>
          </a:p>
        </p:txBody>
      </p:sp>
      <p:sp>
        <p:nvSpPr>
          <p:cNvPr id="3" name="Содержимое 2"/>
          <p:cNvSpPr>
            <a:spLocks noGrp="1"/>
          </p:cNvSpPr>
          <p:nvPr>
            <p:ph idx="1"/>
          </p:nvPr>
        </p:nvSpPr>
        <p:spPr>
          <a:xfrm>
            <a:off x="3786182" y="1556792"/>
            <a:ext cx="4900618" cy="5015480"/>
          </a:xfrm>
        </p:spPr>
        <p:txBody>
          <a:bodyPr>
            <a:normAutofit fontScale="77500" lnSpcReduction="20000"/>
          </a:bodyPr>
          <a:lstStyle/>
          <a:p>
            <a:pPr algn="ctr">
              <a:buNone/>
            </a:pPr>
            <a:r>
              <a:rPr lang="ru-RU" b="1" i="1" dirty="0" smtClean="0">
                <a:solidFill>
                  <a:srgbClr val="7030A0"/>
                </a:solidFill>
                <a:latin typeface="Times New Roman" pitchFamily="18" charset="0"/>
                <a:cs typeface="Times New Roman" pitchFamily="18" charset="0"/>
              </a:rPr>
              <a:t>Для игры нужно 2 и более игроков. Перед началом игры яйца делятся поровну между игроками, и определяется очередность (обычно считалкой или жребием)</a:t>
            </a:r>
            <a:br>
              <a:rPr lang="ru-RU" b="1" i="1" dirty="0" smtClean="0">
                <a:solidFill>
                  <a:srgbClr val="7030A0"/>
                </a:solidFill>
                <a:latin typeface="Times New Roman" pitchFamily="18" charset="0"/>
                <a:cs typeface="Times New Roman" pitchFamily="18" charset="0"/>
              </a:rPr>
            </a:br>
            <a:r>
              <a:rPr lang="ru-RU" b="1" i="1" dirty="0" smtClean="0">
                <a:solidFill>
                  <a:srgbClr val="7030A0"/>
                </a:solidFill>
                <a:latin typeface="Times New Roman" pitchFamily="18" charset="0"/>
                <a:cs typeface="Times New Roman" pitchFamily="18" charset="0"/>
              </a:rPr>
              <a:t>Первый игрок просто скатывает свое яйцо с горки. Задача каждого следующего игрока – постараться скатить свое яйцо таким образом, чтобы оно задело или стукнуло любое яйцо, которое лежит на игровом поле. </a:t>
            </a:r>
            <a:endParaRPr lang="ru-RU" b="1" dirty="0" smtClean="0">
              <a:solidFill>
                <a:srgbClr val="7030A0"/>
              </a:solidFill>
              <a:latin typeface="Times New Roman" pitchFamily="18" charset="0"/>
              <a:cs typeface="Times New Roman" pitchFamily="18" charset="0"/>
            </a:endParaRPr>
          </a:p>
          <a:p>
            <a:pPr algn="ctr">
              <a:buNone/>
            </a:pPr>
            <a:endParaRPr lang="ru-RU" dirty="0">
              <a:latin typeface="Times New Roman" pitchFamily="18" charset="0"/>
              <a:cs typeface="Times New Roman" pitchFamily="18" charset="0"/>
            </a:endParaRPr>
          </a:p>
        </p:txBody>
      </p:sp>
      <p:pic>
        <p:nvPicPr>
          <p:cNvPr id="23554" name="Picture 2" descr="C:\Users\Лена\Desktop\Презентация\23662439_00016a.jpg"/>
          <p:cNvPicPr>
            <a:picLocks noChangeAspect="1" noChangeArrowheads="1"/>
          </p:cNvPicPr>
          <p:nvPr/>
        </p:nvPicPr>
        <p:blipFill>
          <a:blip r:embed="rId2" cstate="print"/>
          <a:srcRect/>
          <a:stretch>
            <a:fillRect/>
          </a:stretch>
        </p:blipFill>
        <p:spPr bwMode="auto">
          <a:xfrm>
            <a:off x="714348" y="1285860"/>
            <a:ext cx="3219450" cy="49720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620688"/>
            <a:ext cx="4608512" cy="6141958"/>
          </a:xfrm>
        </p:spPr>
        <p:txBody>
          <a:bodyPr>
            <a:normAutofit fontScale="92500" lnSpcReduction="20000"/>
          </a:bodyPr>
          <a:lstStyle/>
          <a:p>
            <a:pPr algn="ctr">
              <a:buNone/>
            </a:pPr>
            <a:r>
              <a:rPr lang="ru-RU" b="1" i="1" dirty="0" smtClean="0">
                <a:solidFill>
                  <a:srgbClr val="7030A0"/>
                </a:solidFill>
                <a:latin typeface="Times New Roman" pitchFamily="18" charset="0"/>
                <a:cs typeface="Times New Roman" pitchFamily="18" charset="0"/>
              </a:rPr>
              <a:t>Траектория яиц задается поворотом горки. Если игрок попадает своим яйцом в цель, то забирает себе все сбитые яйца и продолжает катать дальше, если нет – яйцо также как и другие остается на игровом поле, а ход переходит следующему игроку. Цель игры – набрать наибольшее количество яиц.</a:t>
            </a:r>
            <a:endParaRPr lang="ru-RU" b="1" dirty="0">
              <a:solidFill>
                <a:srgbClr val="7030A0"/>
              </a:solidFill>
            </a:endParaRPr>
          </a:p>
        </p:txBody>
      </p:sp>
      <p:pic>
        <p:nvPicPr>
          <p:cNvPr id="5" name="Picture 4" descr="C:\Users\Лена\Desktop\Презентация\Пасха17.jpg"/>
          <p:cNvPicPr>
            <a:picLocks noChangeAspect="1" noChangeArrowheads="1"/>
          </p:cNvPicPr>
          <p:nvPr/>
        </p:nvPicPr>
        <p:blipFill>
          <a:blip r:embed="rId2" cstate="print"/>
          <a:srcRect/>
          <a:stretch>
            <a:fillRect/>
          </a:stretch>
        </p:blipFill>
        <p:spPr bwMode="auto">
          <a:xfrm>
            <a:off x="5214942" y="980728"/>
            <a:ext cx="3601154" cy="498159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i="1" dirty="0" smtClean="0">
                <a:solidFill>
                  <a:schemeClr val="bg1"/>
                </a:solidFill>
                <a:latin typeface="Times New Roman" pitchFamily="18" charset="0"/>
                <a:cs typeface="Times New Roman" pitchFamily="18" charset="0"/>
              </a:rPr>
              <a:t>Изготовление пасхальной горки</a:t>
            </a:r>
            <a:endParaRPr lang="ru-RU" b="1" i="1" dirty="0">
              <a:solidFill>
                <a:schemeClr val="bg1"/>
              </a:solidFill>
              <a:latin typeface="Times New Roman" pitchFamily="18" charset="0"/>
              <a:cs typeface="Times New Roman" pitchFamily="18" charset="0"/>
            </a:endParaRPr>
          </a:p>
        </p:txBody>
      </p:sp>
      <p:pic>
        <p:nvPicPr>
          <p:cNvPr id="25602" name="Picture 2" descr="C:\Users\Лена\Desktop\Презентация\_35041.jpg"/>
          <p:cNvPicPr>
            <a:picLocks noGrp="1" noChangeAspect="1" noChangeArrowheads="1"/>
          </p:cNvPicPr>
          <p:nvPr>
            <p:ph idx="1"/>
          </p:nvPr>
        </p:nvPicPr>
        <p:blipFill>
          <a:blip r:embed="rId2" cstate="print"/>
          <a:srcRect/>
          <a:stretch>
            <a:fillRect/>
          </a:stretch>
        </p:blipFill>
        <p:spPr bwMode="auto">
          <a:xfrm>
            <a:off x="285720" y="1428736"/>
            <a:ext cx="5319383" cy="4714908"/>
          </a:xfrm>
          <a:prstGeom prst="rect">
            <a:avLst/>
          </a:prstGeom>
          <a:noFill/>
        </p:spPr>
      </p:pic>
      <p:pic>
        <p:nvPicPr>
          <p:cNvPr id="7" name="Picture 2" descr="C:\Users\Лена\Desktop\Презентация\48.png.jpg"/>
          <p:cNvPicPr>
            <a:picLocks noChangeAspect="1" noChangeArrowheads="1"/>
          </p:cNvPicPr>
          <p:nvPr/>
        </p:nvPicPr>
        <p:blipFill>
          <a:blip r:embed="rId3" cstate="print"/>
          <a:srcRect/>
          <a:stretch>
            <a:fillRect/>
          </a:stretch>
        </p:blipFill>
        <p:spPr bwMode="auto">
          <a:xfrm>
            <a:off x="6072198" y="3857628"/>
            <a:ext cx="2762275" cy="279724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301006"/>
          </a:xfrm>
        </p:spPr>
        <p:txBody>
          <a:bodyPr>
            <a:normAutofit fontScale="90000"/>
          </a:bodyPr>
          <a:lstStyle/>
          <a:p>
            <a:r>
              <a:rPr lang="ru-RU" dirty="0" smtClean="0"/>
              <a:t/>
            </a:r>
            <a:br>
              <a:rPr lang="ru-RU" dirty="0" smtClean="0"/>
            </a:br>
            <a:r>
              <a:rPr lang="ru-RU" sz="3600" b="1" i="1" dirty="0" smtClean="0">
                <a:solidFill>
                  <a:schemeClr val="bg1"/>
                </a:solidFill>
              </a:rPr>
              <a:t>«Изготовление пасхальной горки для катания яиц»</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67544" y="1196752"/>
            <a:ext cx="8229600" cy="5126055"/>
          </a:xfrm>
        </p:spPr>
        <p:txBody>
          <a:bodyPr>
            <a:normAutofit fontScale="77500" lnSpcReduction="20000"/>
          </a:bodyPr>
          <a:lstStyle/>
          <a:p>
            <a:pPr lvl="0" algn="just"/>
            <a:r>
              <a:rPr lang="ru-RU" sz="2800" b="1" dirty="0" smtClean="0">
                <a:solidFill>
                  <a:srgbClr val="7030A0"/>
                </a:solidFill>
                <a:latin typeface="Times New Roman" pitchFamily="18" charset="0"/>
                <a:cs typeface="Times New Roman" pitchFamily="18" charset="0"/>
              </a:rPr>
              <a:t>Из картона вырезаем прямоугольник (20х50 см.). Сгибаем прямоугольник под прямым углом по длинной стороне, для этого с изнаночной стороны делаем надрез по картону ножом. Закрепляем горку в таком положении, приклеив бумажную полоску или полоску из картона на угол.</a:t>
            </a:r>
          </a:p>
          <a:p>
            <a:pPr lvl="0" algn="just"/>
            <a:r>
              <a:rPr lang="ru-RU" sz="2800" b="1" dirty="0" smtClean="0">
                <a:solidFill>
                  <a:srgbClr val="7030A0"/>
                </a:solidFill>
                <a:latin typeface="Times New Roman" pitchFamily="18" charset="0"/>
                <a:cs typeface="Times New Roman" pitchFamily="18" charset="0"/>
              </a:rPr>
              <a:t>Вырезаем из картона подставку под горку. Это прямоугольник высотой 20-25 см, с вырезанным сверху прямым углом, куда горка собственно и будет крепиться.</a:t>
            </a:r>
          </a:p>
          <a:p>
            <a:pPr lvl="0" algn="just"/>
            <a:r>
              <a:rPr lang="ru-RU" sz="2800" b="1" dirty="0" smtClean="0">
                <a:solidFill>
                  <a:srgbClr val="7030A0"/>
                </a:solidFill>
                <a:latin typeface="Times New Roman" pitchFamily="18" charset="0"/>
                <a:cs typeface="Times New Roman" pitchFamily="18" charset="0"/>
              </a:rPr>
              <a:t>Вырезаем два произвольных одинаковых прямоугольника, (один из углов прямой).</a:t>
            </a:r>
          </a:p>
          <a:p>
            <a:pPr lvl="0" algn="just"/>
            <a:r>
              <a:rPr lang="ru-RU" sz="2800" b="1" dirty="0" smtClean="0">
                <a:solidFill>
                  <a:srgbClr val="7030A0"/>
                </a:solidFill>
                <a:latin typeface="Times New Roman" pitchFamily="18" charset="0"/>
                <a:cs typeface="Times New Roman" pitchFamily="18" charset="0"/>
              </a:rPr>
              <a:t>Склеиваем все части горки, как показано на схеме, используя бумажные полоски. Чем больше мы обклеим бумагой стыковки всех деталей, тем прочнее будет горка.</a:t>
            </a:r>
          </a:p>
          <a:p>
            <a:pPr lvl="0" algn="just"/>
            <a:r>
              <a:rPr lang="ru-RU" sz="2800" b="1" dirty="0" smtClean="0">
                <a:solidFill>
                  <a:srgbClr val="7030A0"/>
                </a:solidFill>
                <a:latin typeface="Times New Roman" pitchFamily="18" charset="0"/>
                <a:cs typeface="Times New Roman" pitchFamily="18" charset="0"/>
              </a:rPr>
              <a:t>После того, как наша конструкция подсохнет, обклеиваем торцы картона, а после верхнюю часть горки цветной бумагой и делаем Пасхальную аппликацию.</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bg1"/>
                </a:solidFill>
                <a:latin typeface="Times New Roman" pitchFamily="18" charset="0"/>
                <a:cs typeface="Times New Roman" pitchFamily="18" charset="0"/>
              </a:rPr>
              <a:t>Катание яиц</a:t>
            </a:r>
            <a:endParaRPr lang="ru-RU" b="1" i="1" dirty="0">
              <a:solidFill>
                <a:schemeClr val="bg1"/>
              </a:solidFill>
              <a:latin typeface="Times New Roman" pitchFamily="18" charset="0"/>
              <a:cs typeface="Times New Roman" pitchFamily="18" charset="0"/>
            </a:endParaRPr>
          </a:p>
        </p:txBody>
      </p:sp>
      <p:pic>
        <p:nvPicPr>
          <p:cNvPr id="5" name="Picture 4" descr="C:\Users\Лена\Desktop\Презентация\_329_2.jpg"/>
          <p:cNvPicPr>
            <a:picLocks noChangeAspect="1" noChangeArrowheads="1"/>
          </p:cNvPicPr>
          <p:nvPr/>
        </p:nvPicPr>
        <p:blipFill>
          <a:blip r:embed="rId2" cstate="print"/>
          <a:srcRect/>
          <a:stretch>
            <a:fillRect/>
          </a:stretch>
        </p:blipFill>
        <p:spPr bwMode="auto">
          <a:xfrm>
            <a:off x="4786314" y="1285860"/>
            <a:ext cx="2357454" cy="3145661"/>
          </a:xfrm>
          <a:prstGeom prst="rect">
            <a:avLst/>
          </a:prstGeom>
          <a:noFill/>
        </p:spPr>
      </p:pic>
      <p:pic>
        <p:nvPicPr>
          <p:cNvPr id="7" name="Picture 3" descr="C:\Users\Лена\Desktop\Презентация\af170ac25895.jpg"/>
          <p:cNvPicPr>
            <a:picLocks noGrp="1" noChangeAspect="1" noChangeArrowheads="1"/>
          </p:cNvPicPr>
          <p:nvPr>
            <p:ph idx="1"/>
          </p:nvPr>
        </p:nvPicPr>
        <p:blipFill>
          <a:blip r:embed="rId3" cstate="print"/>
          <a:srcRect/>
          <a:stretch>
            <a:fillRect/>
          </a:stretch>
        </p:blipFill>
        <p:spPr bwMode="auto">
          <a:xfrm>
            <a:off x="285720" y="928670"/>
            <a:ext cx="2428892" cy="2125280"/>
          </a:xfrm>
          <a:prstGeom prst="rect">
            <a:avLst/>
          </a:prstGeom>
          <a:noFill/>
        </p:spPr>
      </p:pic>
      <p:pic>
        <p:nvPicPr>
          <p:cNvPr id="26627" name="Picture 3" descr="C:\Users\Лена\Desktop\Презентация\dsc015955.jpg"/>
          <p:cNvPicPr>
            <a:picLocks noChangeAspect="1" noChangeArrowheads="1"/>
          </p:cNvPicPr>
          <p:nvPr/>
        </p:nvPicPr>
        <p:blipFill>
          <a:blip r:embed="rId4" cstate="print"/>
          <a:srcRect/>
          <a:stretch>
            <a:fillRect/>
          </a:stretch>
        </p:blipFill>
        <p:spPr bwMode="auto">
          <a:xfrm>
            <a:off x="2000232" y="3357562"/>
            <a:ext cx="2422524" cy="3232031"/>
          </a:xfrm>
          <a:prstGeom prst="rect">
            <a:avLst/>
          </a:prstGeom>
          <a:noFill/>
        </p:spPr>
      </p:pic>
      <p:pic>
        <p:nvPicPr>
          <p:cNvPr id="26629" name="Picture 5" descr="C:\Users\Лена\Desktop\Презентация\4.jpg"/>
          <p:cNvPicPr>
            <a:picLocks noChangeAspect="1" noChangeArrowheads="1"/>
          </p:cNvPicPr>
          <p:nvPr/>
        </p:nvPicPr>
        <p:blipFill>
          <a:blip r:embed="rId5" cstate="print"/>
          <a:srcRect/>
          <a:stretch>
            <a:fillRect/>
          </a:stretch>
        </p:blipFill>
        <p:spPr bwMode="auto">
          <a:xfrm>
            <a:off x="5643570" y="4572008"/>
            <a:ext cx="3143272" cy="19802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decel="100000"/>
                                        <p:tgtEl>
                                          <p:spTgt spid="7"/>
                                        </p:tgtEl>
                                      </p:cBhvr>
                                    </p:animEffect>
                                    <p:anim calcmode="lin" valueType="num">
                                      <p:cBhvr>
                                        <p:cTn id="8" dur="800" decel="100000" fill="hold"/>
                                        <p:tgtEl>
                                          <p:spTgt spid="7"/>
                                        </p:tgtEl>
                                        <p:attrNameLst>
                                          <p:attrName>style.rotation</p:attrName>
                                        </p:attrNameLst>
                                      </p:cBhvr>
                                      <p:tavLst>
                                        <p:tav tm="0">
                                          <p:val>
                                            <p:fltVal val="-90"/>
                                          </p:val>
                                        </p:tav>
                                        <p:tav tm="100000">
                                          <p:val>
                                            <p:fltVal val="0"/>
                                          </p:val>
                                        </p:tav>
                                      </p:tavLst>
                                    </p:anim>
                                    <p:anim calcmode="lin" valueType="num">
                                      <p:cBhvr>
                                        <p:cTn id="9" dur="800" decel="100000" fill="hold"/>
                                        <p:tgtEl>
                                          <p:spTgt spid="7"/>
                                        </p:tgtEl>
                                        <p:attrNameLst>
                                          <p:attrName>ppt_x</p:attrName>
                                        </p:attrNameLst>
                                      </p:cBhvr>
                                      <p:tavLst>
                                        <p:tav tm="0">
                                          <p:val>
                                            <p:strVal val="#ppt_x+0.4"/>
                                          </p:val>
                                        </p:tav>
                                        <p:tav tm="100000">
                                          <p:val>
                                            <p:strVal val="#ppt_x-0.05"/>
                                          </p:val>
                                        </p:tav>
                                      </p:tavLst>
                                    </p:anim>
                                    <p:anim calcmode="lin" valueType="num">
                                      <p:cBhvr>
                                        <p:cTn id="10" dur="800" decel="100000" fill="hold"/>
                                        <p:tgtEl>
                                          <p:spTgt spid="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6629"/>
                                        </p:tgtEl>
                                        <p:attrNameLst>
                                          <p:attrName>style.visibility</p:attrName>
                                        </p:attrNameLst>
                                      </p:cBhvr>
                                      <p:to>
                                        <p:strVal val="visible"/>
                                      </p:to>
                                    </p:set>
                                    <p:anim calcmode="lin" valueType="num">
                                      <p:cBhvr additive="base">
                                        <p:cTn id="17" dur="500" fill="hold"/>
                                        <p:tgtEl>
                                          <p:spTgt spid="26629"/>
                                        </p:tgtEl>
                                        <p:attrNameLst>
                                          <p:attrName>ppt_x</p:attrName>
                                        </p:attrNameLst>
                                      </p:cBhvr>
                                      <p:tavLst>
                                        <p:tav tm="0">
                                          <p:val>
                                            <p:strVal val="#ppt_x"/>
                                          </p:val>
                                        </p:tav>
                                        <p:tav tm="100000">
                                          <p:val>
                                            <p:strVal val="#ppt_x"/>
                                          </p:val>
                                        </p:tav>
                                      </p:tavLst>
                                    </p:anim>
                                    <p:anim calcmode="lin" valueType="num">
                                      <p:cBhvr additive="base">
                                        <p:cTn id="18" dur="500" fill="hold"/>
                                        <p:tgtEl>
                                          <p:spTgt spid="2662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6627"/>
                                        </p:tgtEl>
                                        <p:attrNameLst>
                                          <p:attrName>style.visibility</p:attrName>
                                        </p:attrNameLst>
                                      </p:cBhvr>
                                      <p:to>
                                        <p:strVal val="visible"/>
                                      </p:to>
                                    </p:set>
                                    <p:anim calcmode="lin" valueType="num">
                                      <p:cBhvr additive="base">
                                        <p:cTn id="23" dur="500" fill="hold"/>
                                        <p:tgtEl>
                                          <p:spTgt spid="26627"/>
                                        </p:tgtEl>
                                        <p:attrNameLst>
                                          <p:attrName>ppt_x</p:attrName>
                                        </p:attrNameLst>
                                      </p:cBhvr>
                                      <p:tavLst>
                                        <p:tav tm="0">
                                          <p:val>
                                            <p:strVal val="#ppt_x"/>
                                          </p:val>
                                        </p:tav>
                                        <p:tav tm="100000">
                                          <p:val>
                                            <p:strVal val="#ppt_x"/>
                                          </p:val>
                                        </p:tav>
                                      </p:tavLst>
                                    </p:anim>
                                    <p:anim calcmode="lin" valueType="num">
                                      <p:cBhvr additive="base">
                                        <p:cTn id="24" dur="500" fill="hold"/>
                                        <p:tgtEl>
                                          <p:spTgt spid="2662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080120"/>
          </a:xfrm>
        </p:spPr>
        <p:txBody>
          <a:bodyPr>
            <a:normAutofit fontScale="90000"/>
          </a:bodyPr>
          <a:lstStyle/>
          <a:p>
            <a:r>
              <a:rPr lang="ru-RU" b="1" i="1" dirty="0">
                <a:solidFill>
                  <a:schemeClr val="bg1"/>
                </a:solidFill>
                <a:latin typeface="Cambria Math" panose="02040503050406030204" pitchFamily="18" charset="0"/>
                <a:ea typeface="Cambria Math" panose="02040503050406030204" pitchFamily="18" charset="0"/>
              </a:rPr>
              <a:t>СПАСИБО ЗА ВНИМАНИЕ!</a:t>
            </a:r>
            <a:r>
              <a:rPr lang="ru-RU" dirty="0"/>
              <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500197"/>
          </a:xfrm>
        </p:spPr>
        <p:txBody>
          <a:bodyPr/>
          <a:lstStyle/>
          <a:p>
            <a:r>
              <a:rPr lang="ru-RU" b="1" i="1" dirty="0" smtClean="0">
                <a:solidFill>
                  <a:schemeClr val="bg1"/>
                </a:solidFill>
                <a:latin typeface="Times New Roman" pitchFamily="18" charset="0"/>
                <a:cs typeface="Times New Roman" pitchFamily="18" charset="0"/>
              </a:rPr>
              <a:t>Во что играли наши </a:t>
            </a:r>
            <a:br>
              <a:rPr lang="ru-RU" b="1" i="1" dirty="0" smtClean="0">
                <a:solidFill>
                  <a:schemeClr val="bg1"/>
                </a:solidFill>
                <a:latin typeface="Times New Roman" pitchFamily="18" charset="0"/>
                <a:cs typeface="Times New Roman" pitchFamily="18" charset="0"/>
              </a:rPr>
            </a:br>
            <a:r>
              <a:rPr lang="ru-RU" b="1" i="1" dirty="0" smtClean="0">
                <a:solidFill>
                  <a:schemeClr val="bg1"/>
                </a:solidFill>
                <a:latin typeface="Times New Roman" pitchFamily="18" charset="0"/>
                <a:cs typeface="Times New Roman" pitchFamily="18" charset="0"/>
              </a:rPr>
              <a:t>бабушки и дедушки?</a:t>
            </a:r>
            <a:endParaRPr lang="ru-RU" b="1" i="1" dirty="0">
              <a:solidFill>
                <a:schemeClr val="bg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1026" name="Picture 2" descr="C:\Users\Лена\Desktop\Презентация\2_b.jpg"/>
          <p:cNvPicPr>
            <a:picLocks noChangeAspect="1" noChangeArrowheads="1"/>
          </p:cNvPicPr>
          <p:nvPr/>
        </p:nvPicPr>
        <p:blipFill>
          <a:blip r:embed="rId2" cstate="print"/>
          <a:srcRect/>
          <a:stretch>
            <a:fillRect/>
          </a:stretch>
        </p:blipFill>
        <p:spPr bwMode="auto">
          <a:xfrm>
            <a:off x="714348" y="3286124"/>
            <a:ext cx="2000264" cy="3000396"/>
          </a:xfrm>
          <a:prstGeom prst="rect">
            <a:avLst/>
          </a:prstGeom>
          <a:noFill/>
        </p:spPr>
      </p:pic>
      <p:pic>
        <p:nvPicPr>
          <p:cNvPr id="1027" name="Picture 3" descr="C:\Users\Лена\Desktop\Презентация\0003-903-ZHili-byli-dedushka-da-babushka-i-byla-u-nikh-vnuchka-mashenka.jpg"/>
          <p:cNvPicPr>
            <a:picLocks noChangeAspect="1" noChangeArrowheads="1"/>
          </p:cNvPicPr>
          <p:nvPr/>
        </p:nvPicPr>
        <p:blipFill>
          <a:blip r:embed="rId3" cstate="print"/>
          <a:srcRect/>
          <a:stretch>
            <a:fillRect/>
          </a:stretch>
        </p:blipFill>
        <p:spPr bwMode="auto">
          <a:xfrm>
            <a:off x="3286116" y="2714620"/>
            <a:ext cx="3000396" cy="2250297"/>
          </a:xfrm>
          <a:prstGeom prst="rect">
            <a:avLst/>
          </a:prstGeom>
          <a:noFill/>
        </p:spPr>
      </p:pic>
      <p:pic>
        <p:nvPicPr>
          <p:cNvPr id="1028" name="Picture 4" descr="C:\Users\Лена\Desktop\Презентация\06.jpg"/>
          <p:cNvPicPr>
            <a:picLocks noChangeAspect="1" noChangeArrowheads="1"/>
          </p:cNvPicPr>
          <p:nvPr/>
        </p:nvPicPr>
        <p:blipFill>
          <a:blip r:embed="rId4" cstate="print"/>
          <a:srcRect/>
          <a:stretch>
            <a:fillRect/>
          </a:stretch>
        </p:blipFill>
        <p:spPr bwMode="auto">
          <a:xfrm>
            <a:off x="6786578" y="1714488"/>
            <a:ext cx="2023376" cy="31241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770" decel="100000"/>
                                        <p:tgtEl>
                                          <p:spTgt spid="1026"/>
                                        </p:tgtEl>
                                      </p:cBhvr>
                                    </p:animEffect>
                                    <p:animScale>
                                      <p:cBhvr>
                                        <p:cTn id="8" dur="770" decel="100000"/>
                                        <p:tgtEl>
                                          <p:spTgt spid="1026"/>
                                        </p:tgtEl>
                                      </p:cBhvr>
                                      <p:from x="10000" y="10000"/>
                                      <p:to x="200000" y="450000"/>
                                    </p:animScale>
                                    <p:animScale>
                                      <p:cBhvr>
                                        <p:cTn id="9" dur="1230" accel="100000" fill="hold">
                                          <p:stCondLst>
                                            <p:cond delay="770"/>
                                          </p:stCondLst>
                                        </p:cTn>
                                        <p:tgtEl>
                                          <p:spTgt spid="1026"/>
                                        </p:tgtEl>
                                      </p:cBhvr>
                                      <p:from x="200000" y="450000"/>
                                      <p:to x="100000" y="100000"/>
                                    </p:animScale>
                                    <p:set>
                                      <p:cBhvr>
                                        <p:cTn id="10" dur="770" fill="hold"/>
                                        <p:tgtEl>
                                          <p:spTgt spid="1026"/>
                                        </p:tgtEl>
                                        <p:attrNameLst>
                                          <p:attrName>ppt_x</p:attrName>
                                        </p:attrNameLst>
                                      </p:cBhvr>
                                      <p:to>
                                        <p:strVal val="(0.5)"/>
                                      </p:to>
                                    </p:set>
                                    <p:anim from="(0.5)" to="(#ppt_x)" calcmode="lin" valueType="num">
                                      <p:cBhvr>
                                        <p:cTn id="11" dur="1230" accel="100000" fill="hold">
                                          <p:stCondLst>
                                            <p:cond delay="770"/>
                                          </p:stCondLst>
                                        </p:cTn>
                                        <p:tgtEl>
                                          <p:spTgt spid="1026"/>
                                        </p:tgtEl>
                                        <p:attrNameLst>
                                          <p:attrName>ppt_x</p:attrName>
                                        </p:attrNameLst>
                                      </p:cBhvr>
                                    </p:anim>
                                    <p:set>
                                      <p:cBhvr>
                                        <p:cTn id="12" dur="770" fill="hold"/>
                                        <p:tgtEl>
                                          <p:spTgt spid="1026"/>
                                        </p:tgtEl>
                                        <p:attrNameLst>
                                          <p:attrName>ppt_y</p:attrName>
                                        </p:attrNameLst>
                                      </p:cBhvr>
                                      <p:to>
                                        <p:strVal val="(#ppt_y+0.4)"/>
                                      </p:to>
                                    </p:set>
                                    <p:anim from="(#ppt_y+0.4)" to="(#ppt_y)" calcmode="lin" valueType="num">
                                      <p:cBhvr>
                                        <p:cTn id="13" dur="1230" accel="100000" fill="hold">
                                          <p:stCondLst>
                                            <p:cond delay="770"/>
                                          </p:stCondLst>
                                        </p:cTn>
                                        <p:tgtEl>
                                          <p:spTgt spid="102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fade">
                                      <p:cBhvr>
                                        <p:cTn id="18" dur="770" decel="100000"/>
                                        <p:tgtEl>
                                          <p:spTgt spid="1027"/>
                                        </p:tgtEl>
                                      </p:cBhvr>
                                    </p:animEffect>
                                    <p:animScale>
                                      <p:cBhvr>
                                        <p:cTn id="19" dur="770" decel="100000"/>
                                        <p:tgtEl>
                                          <p:spTgt spid="1027"/>
                                        </p:tgtEl>
                                      </p:cBhvr>
                                      <p:from x="10000" y="10000"/>
                                      <p:to x="200000" y="450000"/>
                                    </p:animScale>
                                    <p:animScale>
                                      <p:cBhvr>
                                        <p:cTn id="20" dur="1230" accel="100000" fill="hold">
                                          <p:stCondLst>
                                            <p:cond delay="770"/>
                                          </p:stCondLst>
                                        </p:cTn>
                                        <p:tgtEl>
                                          <p:spTgt spid="1027"/>
                                        </p:tgtEl>
                                      </p:cBhvr>
                                      <p:from x="200000" y="450000"/>
                                      <p:to x="100000" y="100000"/>
                                    </p:animScale>
                                    <p:set>
                                      <p:cBhvr>
                                        <p:cTn id="21" dur="770" fill="hold"/>
                                        <p:tgtEl>
                                          <p:spTgt spid="1027"/>
                                        </p:tgtEl>
                                        <p:attrNameLst>
                                          <p:attrName>ppt_x</p:attrName>
                                        </p:attrNameLst>
                                      </p:cBhvr>
                                      <p:to>
                                        <p:strVal val="(0.5)"/>
                                      </p:to>
                                    </p:set>
                                    <p:anim from="(0.5)" to="(#ppt_x)" calcmode="lin" valueType="num">
                                      <p:cBhvr>
                                        <p:cTn id="22" dur="1230" accel="100000" fill="hold">
                                          <p:stCondLst>
                                            <p:cond delay="770"/>
                                          </p:stCondLst>
                                        </p:cTn>
                                        <p:tgtEl>
                                          <p:spTgt spid="1027"/>
                                        </p:tgtEl>
                                        <p:attrNameLst>
                                          <p:attrName>ppt_x</p:attrName>
                                        </p:attrNameLst>
                                      </p:cBhvr>
                                    </p:anim>
                                    <p:set>
                                      <p:cBhvr>
                                        <p:cTn id="23" dur="770" fill="hold"/>
                                        <p:tgtEl>
                                          <p:spTgt spid="1027"/>
                                        </p:tgtEl>
                                        <p:attrNameLst>
                                          <p:attrName>ppt_y</p:attrName>
                                        </p:attrNameLst>
                                      </p:cBhvr>
                                      <p:to>
                                        <p:strVal val="(#ppt_y+0.4)"/>
                                      </p:to>
                                    </p:set>
                                    <p:anim from="(#ppt_y+0.4)" to="(#ppt_y)" calcmode="lin" valueType="num">
                                      <p:cBhvr>
                                        <p:cTn id="24" dur="1230" accel="100000" fill="hold">
                                          <p:stCondLst>
                                            <p:cond delay="770"/>
                                          </p:stCondLst>
                                        </p:cTn>
                                        <p:tgtEl>
                                          <p:spTgt spid="1027"/>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1028"/>
                                        </p:tgtEl>
                                        <p:attrNameLst>
                                          <p:attrName>style.visibility</p:attrName>
                                        </p:attrNameLst>
                                      </p:cBhvr>
                                      <p:to>
                                        <p:strVal val="visible"/>
                                      </p:to>
                                    </p:set>
                                    <p:animEffect transition="in" filter="fade">
                                      <p:cBhvr>
                                        <p:cTn id="29" dur="770" decel="100000"/>
                                        <p:tgtEl>
                                          <p:spTgt spid="1028"/>
                                        </p:tgtEl>
                                      </p:cBhvr>
                                    </p:animEffect>
                                    <p:animScale>
                                      <p:cBhvr>
                                        <p:cTn id="30" dur="770" decel="100000"/>
                                        <p:tgtEl>
                                          <p:spTgt spid="1028"/>
                                        </p:tgtEl>
                                      </p:cBhvr>
                                      <p:from x="10000" y="10000"/>
                                      <p:to x="200000" y="450000"/>
                                    </p:animScale>
                                    <p:animScale>
                                      <p:cBhvr>
                                        <p:cTn id="31" dur="1230" accel="100000" fill="hold">
                                          <p:stCondLst>
                                            <p:cond delay="770"/>
                                          </p:stCondLst>
                                        </p:cTn>
                                        <p:tgtEl>
                                          <p:spTgt spid="1028"/>
                                        </p:tgtEl>
                                      </p:cBhvr>
                                      <p:from x="200000" y="450000"/>
                                      <p:to x="100000" y="100000"/>
                                    </p:animScale>
                                    <p:set>
                                      <p:cBhvr>
                                        <p:cTn id="32" dur="770" fill="hold"/>
                                        <p:tgtEl>
                                          <p:spTgt spid="1028"/>
                                        </p:tgtEl>
                                        <p:attrNameLst>
                                          <p:attrName>ppt_x</p:attrName>
                                        </p:attrNameLst>
                                      </p:cBhvr>
                                      <p:to>
                                        <p:strVal val="(0.5)"/>
                                      </p:to>
                                    </p:set>
                                    <p:anim from="(0.5)" to="(#ppt_x)" calcmode="lin" valueType="num">
                                      <p:cBhvr>
                                        <p:cTn id="33" dur="1230" accel="100000" fill="hold">
                                          <p:stCondLst>
                                            <p:cond delay="770"/>
                                          </p:stCondLst>
                                        </p:cTn>
                                        <p:tgtEl>
                                          <p:spTgt spid="1028"/>
                                        </p:tgtEl>
                                        <p:attrNameLst>
                                          <p:attrName>ppt_x</p:attrName>
                                        </p:attrNameLst>
                                      </p:cBhvr>
                                    </p:anim>
                                    <p:set>
                                      <p:cBhvr>
                                        <p:cTn id="34" dur="770" fill="hold"/>
                                        <p:tgtEl>
                                          <p:spTgt spid="1028"/>
                                        </p:tgtEl>
                                        <p:attrNameLst>
                                          <p:attrName>ppt_y</p:attrName>
                                        </p:attrNameLst>
                                      </p:cBhvr>
                                      <p:to>
                                        <p:strVal val="(#ppt_y+0.4)"/>
                                      </p:to>
                                    </p:set>
                                    <p:anim from="(#ppt_y+0.4)" to="(#ppt_y)" calcmode="lin" valueType="num">
                                      <p:cBhvr>
                                        <p:cTn id="35" dur="1230" accel="100000" fill="hold">
                                          <p:stCondLst>
                                            <p:cond delay="770"/>
                                          </p:stCondLst>
                                        </p:cTn>
                                        <p:tgtEl>
                                          <p:spTgt spid="102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bg1"/>
                </a:solidFill>
                <a:latin typeface="Times New Roman" pitchFamily="18" charset="0"/>
                <a:cs typeface="Times New Roman" pitchFamily="18" charset="0"/>
              </a:rPr>
              <a:t>Игрушки наших бабушек и дедушек</a:t>
            </a:r>
            <a:endParaRPr lang="ru-RU" b="1" i="1" dirty="0">
              <a:solidFill>
                <a:schemeClr val="bg1"/>
              </a:solidFill>
              <a:latin typeface="Times New Roman" pitchFamily="18" charset="0"/>
              <a:cs typeface="Times New Roman" pitchFamily="18" charset="0"/>
            </a:endParaRPr>
          </a:p>
        </p:txBody>
      </p:sp>
      <p:pic>
        <p:nvPicPr>
          <p:cNvPr id="2050" name="Picture 2" descr="C:\Users\Лена\Desktop\Презентация\23.jpg"/>
          <p:cNvPicPr>
            <a:picLocks noGrp="1" noChangeAspect="1" noChangeArrowheads="1"/>
          </p:cNvPicPr>
          <p:nvPr>
            <p:ph idx="1"/>
          </p:nvPr>
        </p:nvPicPr>
        <p:blipFill>
          <a:blip r:embed="rId3" cstate="print"/>
          <a:srcRect/>
          <a:stretch>
            <a:fillRect/>
          </a:stretch>
        </p:blipFill>
        <p:spPr bwMode="auto">
          <a:xfrm>
            <a:off x="571472" y="4714884"/>
            <a:ext cx="3035475" cy="1672547"/>
          </a:xfrm>
          <a:prstGeom prst="rect">
            <a:avLst/>
          </a:prstGeom>
          <a:noFill/>
        </p:spPr>
      </p:pic>
      <p:pic>
        <p:nvPicPr>
          <p:cNvPr id="2051" name="Picture 3" descr="C:\Users\Лена\Desktop\Презентация\372item1_o.jpg"/>
          <p:cNvPicPr>
            <a:picLocks noChangeAspect="1" noChangeArrowheads="1"/>
          </p:cNvPicPr>
          <p:nvPr/>
        </p:nvPicPr>
        <p:blipFill>
          <a:blip r:embed="rId4" cstate="print"/>
          <a:srcRect/>
          <a:stretch>
            <a:fillRect/>
          </a:stretch>
        </p:blipFill>
        <p:spPr bwMode="auto">
          <a:xfrm>
            <a:off x="5500694" y="4429132"/>
            <a:ext cx="2928938" cy="2103954"/>
          </a:xfrm>
          <a:prstGeom prst="rect">
            <a:avLst/>
          </a:prstGeom>
          <a:noFill/>
        </p:spPr>
      </p:pic>
      <p:pic>
        <p:nvPicPr>
          <p:cNvPr id="2052" name="Picture 4" descr="C:\Users\Лена\Desktop\Презентация\036489.jpg"/>
          <p:cNvPicPr>
            <a:picLocks noChangeAspect="1" noChangeArrowheads="1"/>
          </p:cNvPicPr>
          <p:nvPr/>
        </p:nvPicPr>
        <p:blipFill>
          <a:blip r:embed="rId5" cstate="print"/>
          <a:srcRect/>
          <a:stretch>
            <a:fillRect/>
          </a:stretch>
        </p:blipFill>
        <p:spPr bwMode="auto">
          <a:xfrm>
            <a:off x="3071802" y="1857364"/>
            <a:ext cx="2419350" cy="2453702"/>
          </a:xfrm>
          <a:prstGeom prst="rect">
            <a:avLst/>
          </a:prstGeom>
          <a:noFill/>
        </p:spPr>
      </p:pic>
      <p:pic>
        <p:nvPicPr>
          <p:cNvPr id="2053" name="Picture 5" descr="C:\Users\Лена\Desktop\Презентация\kukli-(3).jpg"/>
          <p:cNvPicPr>
            <a:picLocks noChangeAspect="1" noChangeArrowheads="1"/>
          </p:cNvPicPr>
          <p:nvPr/>
        </p:nvPicPr>
        <p:blipFill>
          <a:blip r:embed="rId6" cstate="print"/>
          <a:srcRect/>
          <a:stretch>
            <a:fillRect/>
          </a:stretch>
        </p:blipFill>
        <p:spPr bwMode="auto">
          <a:xfrm>
            <a:off x="357158" y="1428736"/>
            <a:ext cx="2143128" cy="2857504"/>
          </a:xfrm>
          <a:prstGeom prst="rect">
            <a:avLst/>
          </a:prstGeom>
          <a:noFill/>
        </p:spPr>
      </p:pic>
      <p:pic>
        <p:nvPicPr>
          <p:cNvPr id="2054" name="Picture 6" descr="C:\Users\Лена\Desktop\Презентация\42051291_image1234.jpg"/>
          <p:cNvPicPr>
            <a:picLocks noChangeAspect="1" noChangeArrowheads="1"/>
          </p:cNvPicPr>
          <p:nvPr/>
        </p:nvPicPr>
        <p:blipFill>
          <a:blip r:embed="rId7" cstate="print"/>
          <a:srcRect/>
          <a:stretch>
            <a:fillRect/>
          </a:stretch>
        </p:blipFill>
        <p:spPr bwMode="auto">
          <a:xfrm>
            <a:off x="5857884" y="1428736"/>
            <a:ext cx="2590795" cy="26709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box(in)">
                                      <p:cBhvr>
                                        <p:cTn id="7" dur="500"/>
                                        <p:tgtEl>
                                          <p:spTgt spid="205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diamond(in)">
                                      <p:cBhvr>
                                        <p:cTn id="12" dur="2000"/>
                                        <p:tgtEl>
                                          <p:spTgt spid="205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blinds(horizontal)">
                                      <p:cBhvr>
                                        <p:cTn id="17" dur="500"/>
                                        <p:tgtEl>
                                          <p:spTgt spid="2052"/>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diamond(in)">
                                      <p:cBhvr>
                                        <p:cTn id="22" dur="2000"/>
                                        <p:tgtEl>
                                          <p:spTgt spid="2050"/>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2051"/>
                                        </p:tgtEl>
                                        <p:attrNameLst>
                                          <p:attrName>style.visibility</p:attrName>
                                        </p:attrNameLst>
                                      </p:cBhvr>
                                      <p:to>
                                        <p:strVal val="visible"/>
                                      </p:to>
                                    </p:set>
                                    <p:animEffect transition="in" filter="checkerboard(across)">
                                      <p:cBhvr>
                                        <p:cTn id="2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bg1"/>
                </a:solidFill>
                <a:latin typeface="Times New Roman" pitchFamily="18" charset="0"/>
                <a:cs typeface="Times New Roman" pitchFamily="18" charset="0"/>
              </a:rPr>
              <a:t>Обычаи </a:t>
            </a:r>
            <a:endParaRPr lang="ru-RU"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142984"/>
            <a:ext cx="8229600" cy="4983179"/>
          </a:xfrm>
        </p:spPr>
        <p:txBody>
          <a:bodyPr/>
          <a:lstStyle/>
          <a:p>
            <a:pPr algn="ctr">
              <a:buNone/>
            </a:pPr>
            <a:r>
              <a:rPr lang="ru-RU" b="1" i="1" dirty="0" smtClean="0">
                <a:solidFill>
                  <a:schemeClr val="bg1"/>
                </a:solidFill>
                <a:latin typeface="Times New Roman" pitchFamily="18" charset="0"/>
                <a:cs typeface="Times New Roman" pitchFamily="18" charset="0"/>
              </a:rPr>
              <a:t>Русская Пасха характеризуется целым рядом обычаев, которые вошли в быт как игры, праздничные развлечения.</a:t>
            </a:r>
            <a:endParaRPr lang="ru-RU" b="1" dirty="0">
              <a:solidFill>
                <a:schemeClr val="bg1"/>
              </a:solidFill>
              <a:latin typeface="Times New Roman" pitchFamily="18" charset="0"/>
              <a:cs typeface="Times New Roman" pitchFamily="18" charset="0"/>
            </a:endParaRPr>
          </a:p>
        </p:txBody>
      </p:sp>
      <p:pic>
        <p:nvPicPr>
          <p:cNvPr id="19461" name="Picture 5" descr="C:\Users\Лена\Desktop\Презентация\easter46-donetskkievua.jpg"/>
          <p:cNvPicPr>
            <a:picLocks noChangeAspect="1" noChangeArrowheads="1"/>
          </p:cNvPicPr>
          <p:nvPr/>
        </p:nvPicPr>
        <p:blipFill>
          <a:blip r:embed="rId2" cstate="print"/>
          <a:srcRect/>
          <a:stretch>
            <a:fillRect/>
          </a:stretch>
        </p:blipFill>
        <p:spPr bwMode="auto">
          <a:xfrm>
            <a:off x="2000232" y="2895750"/>
            <a:ext cx="5286412" cy="346134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bg1"/>
                </a:solidFill>
                <a:latin typeface="Times New Roman" pitchFamily="18" charset="0"/>
                <a:cs typeface="Times New Roman" pitchFamily="18" charset="0"/>
              </a:rPr>
              <a:t>Пасхальные игры</a:t>
            </a:r>
            <a:endParaRPr lang="ru-RU"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pPr algn="ctr">
              <a:buNone/>
            </a:pPr>
            <a:r>
              <a:rPr lang="ru-RU" i="1" dirty="0" smtClean="0">
                <a:solidFill>
                  <a:schemeClr val="bg1"/>
                </a:solidFill>
                <a:latin typeface="Times New Roman" pitchFamily="18" charset="0"/>
                <a:cs typeface="Times New Roman" pitchFamily="18" charset="0"/>
              </a:rPr>
              <a:t>Давно-давно, наши бабушки и дедушки играли на Пасху в очень интересные игры. Сегодня, многие ограничиваются на Пасху крашением яиц, не подозревая, что раньше, во время Пасхальной недели, эти крашенки приравнивались, чуть ли не к деньгам. А многие жители даже промышляли яйцами и выменивали у игроков три битых, на одно не битое.</a:t>
            </a:r>
            <a:endParaRPr lang="ru-RU" dirty="0" smtClean="0">
              <a:solidFill>
                <a:schemeClr val="bg1"/>
              </a:solidFill>
              <a:latin typeface="Times New Roman" pitchFamily="18" charset="0"/>
              <a:cs typeface="Times New Roman" pitchFamily="18" charset="0"/>
            </a:endParaRPr>
          </a:p>
          <a:p>
            <a:pPr algn="ctr">
              <a:buNone/>
            </a:pPr>
            <a:r>
              <a:rPr lang="ru-RU" i="1" dirty="0" smtClean="0">
                <a:solidFill>
                  <a:schemeClr val="bg1"/>
                </a:solidFill>
                <a:latin typeface="Times New Roman" pitchFamily="18" charset="0"/>
                <a:cs typeface="Times New Roman" pitchFamily="18" charset="0"/>
              </a:rPr>
              <a:t>Самые распространенные в Пасхальную неделю были игры с яйцами. Их били, катали по земле, прятали и искали</a:t>
            </a:r>
            <a:r>
              <a:rPr lang="ru-RU" i="1"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chemeClr val="bg1"/>
                </a:solidFill>
                <a:latin typeface="Times New Roman" pitchFamily="18" charset="0"/>
                <a:cs typeface="Times New Roman" pitchFamily="18" charset="0"/>
              </a:rPr>
              <a:t>«Бить яйца»</a:t>
            </a:r>
            <a:endParaRPr lang="ru-RU"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4427984" y="1268760"/>
            <a:ext cx="4430296" cy="5589240"/>
          </a:xfrm>
        </p:spPr>
        <p:txBody>
          <a:bodyPr>
            <a:noAutofit/>
          </a:bodyPr>
          <a:lstStyle/>
          <a:p>
            <a:pPr algn="ctr">
              <a:buNone/>
            </a:pPr>
            <a:r>
              <a:rPr lang="ru-RU" sz="2400" b="1" dirty="0" smtClean="0">
                <a:solidFill>
                  <a:srgbClr val="7030A0"/>
                </a:solidFill>
                <a:latin typeface="Times New Roman" pitchFamily="18" charset="0"/>
                <a:cs typeface="Times New Roman" pitchFamily="18" charset="0"/>
              </a:rPr>
              <a:t>Каждый игрок выбирает себе яйцо. Зажимая яйца в руке так, чтобы торчали только острые кончики, игроки бьют яйца друг об друга. Когда одно из яиц разбивается с острого конца (С носка), его переворачивают в руке и подставляют под удар тупой конец (пушку). Разбитое яйцо (с двух сторон) отдается на съедение победителю.</a:t>
            </a:r>
            <a:endParaRPr lang="ru-RU" sz="2400" b="1" dirty="0">
              <a:solidFill>
                <a:srgbClr val="7030A0"/>
              </a:solidFill>
              <a:latin typeface="Times New Roman" pitchFamily="18" charset="0"/>
              <a:cs typeface="Times New Roman" pitchFamily="18" charset="0"/>
            </a:endParaRPr>
          </a:p>
        </p:txBody>
      </p:sp>
      <p:pic>
        <p:nvPicPr>
          <p:cNvPr id="20484" name="Picture 4" descr="C:\Users\Лена\Desktop\Презентация\33.jpg"/>
          <p:cNvPicPr>
            <a:picLocks noChangeAspect="1" noChangeArrowheads="1"/>
          </p:cNvPicPr>
          <p:nvPr/>
        </p:nvPicPr>
        <p:blipFill>
          <a:blip r:embed="rId2" cstate="print"/>
          <a:srcRect/>
          <a:stretch>
            <a:fillRect/>
          </a:stretch>
        </p:blipFill>
        <p:spPr bwMode="auto">
          <a:xfrm>
            <a:off x="467544" y="2348880"/>
            <a:ext cx="4135837" cy="314555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smtClean="0">
                <a:solidFill>
                  <a:schemeClr val="bg1"/>
                </a:solidFill>
                <a:latin typeface="Times New Roman" pitchFamily="18" charset="0"/>
                <a:cs typeface="Times New Roman" pitchFamily="18" charset="0"/>
              </a:rPr>
              <a:t>Угадывание яиц</a:t>
            </a:r>
            <a:endParaRPr lang="ru-RU" sz="4000"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1142976" y="4286256"/>
            <a:ext cx="7543824" cy="1839907"/>
          </a:xfrm>
        </p:spPr>
        <p:txBody>
          <a:bodyPr>
            <a:normAutofit fontScale="85000" lnSpcReduction="20000"/>
          </a:bodyPr>
          <a:lstStyle/>
          <a:p>
            <a:pPr algn="ctr">
              <a:buNone/>
            </a:pPr>
            <a:r>
              <a:rPr lang="ru-RU" b="1" dirty="0" smtClean="0">
                <a:solidFill>
                  <a:srgbClr val="7030A0"/>
                </a:solidFill>
                <a:latin typeface="Times New Roman" pitchFamily="18" charset="0"/>
                <a:cs typeface="Times New Roman" pitchFamily="18" charset="0"/>
              </a:rPr>
              <a:t>Один игрок прячет в руках за спиной свое яйцо и яйцо соперника. Соперник должен отгадать в какой руке находится его яйцо. Если же отгадает - забирает два яйца (свое и чужое), если нет - отдает свое.</a:t>
            </a:r>
          </a:p>
          <a:p>
            <a:endParaRPr lang="ru-RU" dirty="0"/>
          </a:p>
        </p:txBody>
      </p:sp>
      <p:pic>
        <p:nvPicPr>
          <p:cNvPr id="21506" name="Picture 2" descr="C:\Users\Лена\Desktop\Презентация\0_1f53a_d6fac65d_XL.jpg"/>
          <p:cNvPicPr>
            <a:picLocks noChangeAspect="1" noChangeArrowheads="1"/>
          </p:cNvPicPr>
          <p:nvPr/>
        </p:nvPicPr>
        <p:blipFill>
          <a:blip r:embed="rId2" cstate="print"/>
          <a:srcRect/>
          <a:stretch>
            <a:fillRect/>
          </a:stretch>
        </p:blipFill>
        <p:spPr bwMode="auto">
          <a:xfrm>
            <a:off x="2714612" y="1357298"/>
            <a:ext cx="4000528" cy="265535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i="1" dirty="0" smtClean="0">
                <a:solidFill>
                  <a:schemeClr val="bg1"/>
                </a:solidFill>
                <a:latin typeface="Times New Roman" pitchFamily="18" charset="0"/>
                <a:cs typeface="Times New Roman" pitchFamily="18" charset="0"/>
              </a:rPr>
              <a:t>«Найди яйцо»</a:t>
            </a:r>
            <a:endParaRPr lang="ru-RU" sz="4000" b="1"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3786182" y="1214422"/>
            <a:ext cx="4900618" cy="5429288"/>
          </a:xfrm>
        </p:spPr>
        <p:txBody>
          <a:bodyPr>
            <a:noAutofit/>
          </a:bodyPr>
          <a:lstStyle/>
          <a:p>
            <a:pPr algn="ctr">
              <a:buNone/>
            </a:pPr>
            <a:r>
              <a:rPr lang="ru-RU" sz="2300" b="1" dirty="0" smtClean="0">
                <a:solidFill>
                  <a:srgbClr val="7030A0"/>
                </a:solidFill>
                <a:latin typeface="Times New Roman" pitchFamily="18" charset="0"/>
                <a:cs typeface="Times New Roman" pitchFamily="18" charset="0"/>
              </a:rPr>
              <a:t>Один из игроков, пока другие отвернулись, прячет яйца в заранее подготовленные кучки песка или соломы или опилок. Иногда используются шапки или миски.  Игроки по очереди (очередь определяет жребий) пытаются отгадать и отрыть яйца из кучек или достать из-под шапок, причем в одной кучке может быть сразу несколько яиц, а в другой одно или вообще ничего.  У кого оказывалось после игры больше яиц - тот и выиграл.</a:t>
            </a:r>
            <a:endParaRPr lang="ru-RU" sz="2300" b="1" dirty="0">
              <a:solidFill>
                <a:srgbClr val="7030A0"/>
              </a:solidFill>
              <a:latin typeface="Times New Roman" pitchFamily="18" charset="0"/>
              <a:cs typeface="Times New Roman" pitchFamily="18" charset="0"/>
            </a:endParaRPr>
          </a:p>
        </p:txBody>
      </p:sp>
      <p:pic>
        <p:nvPicPr>
          <p:cNvPr id="4" name="Picture 2" descr="C:\Users\Лена\Desktop\Презентация\226ovMA_Pasha1842GTG.jpg"/>
          <p:cNvPicPr>
            <a:picLocks noChangeAspect="1" noChangeArrowheads="1"/>
          </p:cNvPicPr>
          <p:nvPr/>
        </p:nvPicPr>
        <p:blipFill>
          <a:blip r:embed="rId2" cstate="print"/>
          <a:srcRect/>
          <a:stretch>
            <a:fillRect/>
          </a:stretch>
        </p:blipFill>
        <p:spPr bwMode="auto">
          <a:xfrm>
            <a:off x="357158" y="1428736"/>
            <a:ext cx="3491664" cy="461485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bg1"/>
                </a:solidFill>
                <a:latin typeface="Times New Roman" pitchFamily="18" charset="0"/>
                <a:cs typeface="Times New Roman" pitchFamily="18" charset="0"/>
              </a:rPr>
              <a:t>Поиск яиц с завязанными глазами</a:t>
            </a:r>
            <a:endParaRPr lang="ru-RU" i="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340768"/>
            <a:ext cx="8715436" cy="2880320"/>
          </a:xfrm>
        </p:spPr>
        <p:txBody>
          <a:bodyPr>
            <a:normAutofit fontScale="77500" lnSpcReduction="20000"/>
          </a:bodyPr>
          <a:lstStyle/>
          <a:p>
            <a:pPr algn="ctr">
              <a:buNone/>
            </a:pPr>
            <a:r>
              <a:rPr lang="ru-RU" b="1" dirty="0" smtClean="0">
                <a:solidFill>
                  <a:srgbClr val="7030A0"/>
                </a:solidFill>
                <a:latin typeface="Times New Roman" pitchFamily="18" charset="0"/>
                <a:cs typeface="Times New Roman" pitchFamily="18" charset="0"/>
              </a:rPr>
              <a:t>Один игрок на расстоянии 10-20 шагов кладет яйцо на поле. Другой, предварительно, определив расстояние и количество шагов до яйца, с завязанными глазами, должен до него дойти. Когда нужное расстояние пройдено, повязка или шапка с глаз снимается, и игрок должен дотянуться до яйца (ложиться на землю запрещается). Если игрок дотягивается, яйцо - его, если нет - игрок отдает свое.</a:t>
            </a:r>
            <a:endParaRPr lang="ru-RU" b="1" dirty="0">
              <a:solidFill>
                <a:srgbClr val="7030A0"/>
              </a:solidFill>
              <a:latin typeface="Times New Roman" pitchFamily="18" charset="0"/>
              <a:cs typeface="Times New Roman" pitchFamily="18" charset="0"/>
            </a:endParaRPr>
          </a:p>
        </p:txBody>
      </p:sp>
      <p:pic>
        <p:nvPicPr>
          <p:cNvPr id="22530" name="Picture 2" descr="C:\Users\Лена\Desktop\Презентация\igr.jpg"/>
          <p:cNvPicPr>
            <a:picLocks noChangeAspect="1" noChangeArrowheads="1"/>
          </p:cNvPicPr>
          <p:nvPr/>
        </p:nvPicPr>
        <p:blipFill>
          <a:blip r:embed="rId2" cstate="print"/>
          <a:srcRect/>
          <a:stretch>
            <a:fillRect/>
          </a:stretch>
        </p:blipFill>
        <p:spPr bwMode="auto">
          <a:xfrm>
            <a:off x="2771800" y="4180785"/>
            <a:ext cx="3951972" cy="236938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TotalTime>
  <Words>786</Words>
  <Application>Microsoft Office PowerPoint</Application>
  <PresentationFormat>Экран (4:3)</PresentationFormat>
  <Paragraphs>47</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Во что играли наши предки?</vt:lpstr>
      <vt:lpstr>Во что играли наши  бабушки и дедушки?</vt:lpstr>
      <vt:lpstr>Игрушки наших бабушек и дедушек</vt:lpstr>
      <vt:lpstr>Обычаи </vt:lpstr>
      <vt:lpstr>Пасхальные игры</vt:lpstr>
      <vt:lpstr>«Бить яйца»</vt:lpstr>
      <vt:lpstr>Угадывание яиц</vt:lpstr>
      <vt:lpstr>«Найди яйцо»</vt:lpstr>
      <vt:lpstr>Поиск яиц с завязанными глазами</vt:lpstr>
      <vt:lpstr>За двумя зайцами</vt:lpstr>
      <vt:lpstr>Эстафета с яйцом</vt:lpstr>
      <vt:lpstr>Любимой пасхальной игрой на Руси было катание яиц. </vt:lpstr>
      <vt:lpstr>Презентация PowerPoint</vt:lpstr>
      <vt:lpstr>Изготовление пасхальной горки</vt:lpstr>
      <vt:lpstr> «Изготовление пасхальной горки для катания яиц»  </vt:lpstr>
      <vt:lpstr>Катание яиц</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 что играли наши бабушки и дедушки</dc:title>
  <dc:creator>Лена</dc:creator>
  <cp:lastModifiedBy>RePack by Diakov</cp:lastModifiedBy>
  <cp:revision>21</cp:revision>
  <dcterms:created xsi:type="dcterms:W3CDTF">2011-02-12T21:05:52Z</dcterms:created>
  <dcterms:modified xsi:type="dcterms:W3CDTF">2018-07-24T16:50:51Z</dcterms:modified>
</cp:coreProperties>
</file>