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9" r:id="rId2"/>
    <p:sldId id="276" r:id="rId3"/>
    <p:sldId id="261" r:id="rId4"/>
    <p:sldId id="270" r:id="rId5"/>
    <p:sldId id="275" r:id="rId6"/>
    <p:sldId id="278" r:id="rId7"/>
    <p:sldId id="277" r:id="rId8"/>
    <p:sldId id="269" r:id="rId9"/>
    <p:sldId id="260" r:id="rId10"/>
    <p:sldId id="258" r:id="rId11"/>
    <p:sldId id="257" r:id="rId12"/>
    <p:sldId id="271" r:id="rId13"/>
    <p:sldId id="272" r:id="rId14"/>
    <p:sldId id="273" r:id="rId15"/>
    <p:sldId id="274" r:id="rId16"/>
    <p:sldId id="263" r:id="rId17"/>
    <p:sldId id="264" r:id="rId18"/>
    <p:sldId id="267" r:id="rId19"/>
    <p:sldId id="265" r:id="rId20"/>
    <p:sldId id="26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98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50;&#1054;&#1053;&#1050;&#1059;&#1056;&#1057;\&#1082;&#1086;&#1089;&#1090;&#1105;&#1088;.%20&#1087;&#1088;&#1086;&#1089;&#1090;&#1086;%20&#1082;&#1088;&#1072;&#1089;&#1080;&#1074;&#1099;&#1081;%20&#1082;&#1086;&#1089;&#1090;&#1105;&#1088;...%20-%20pierce.com.ua.mp4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ьная выноска 1"/>
          <p:cNvSpPr/>
          <p:nvPr/>
        </p:nvSpPr>
        <p:spPr>
          <a:xfrm>
            <a:off x="4676503" y="444136"/>
            <a:ext cx="3775166" cy="232519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</a:rPr>
              <a:t>«…воздух – пастбище жизни и величайший властитель всего во всем» </a:t>
            </a:r>
          </a:p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Гиппократ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вальная выноска 2"/>
          <p:cNvSpPr/>
          <p:nvPr/>
        </p:nvSpPr>
        <p:spPr>
          <a:xfrm>
            <a:off x="431074" y="940525"/>
            <a:ext cx="3526971" cy="2508069"/>
          </a:xfrm>
          <a:prstGeom prst="wedgeEllipseCallout">
            <a:avLst>
              <a:gd name="adj1" fmla="val 49015"/>
              <a:gd name="adj2" fmla="val 43229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DUM SPIRO, SPERO -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пока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дышу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, надеюсь»</a:t>
            </a:r>
          </a:p>
          <a:p>
            <a:pPr algn="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Овидий</a:t>
            </a:r>
          </a:p>
          <a:p>
            <a:pPr algn="ctr"/>
            <a:endParaRPr lang="ru-RU" dirty="0"/>
          </a:p>
        </p:txBody>
      </p:sp>
      <p:sp>
        <p:nvSpPr>
          <p:cNvPr id="4" name="Овальная выноска 3"/>
          <p:cNvSpPr/>
          <p:nvPr/>
        </p:nvSpPr>
        <p:spPr>
          <a:xfrm>
            <a:off x="4140926" y="3814354"/>
            <a:ext cx="4258491" cy="1985555"/>
          </a:xfrm>
          <a:prstGeom prst="wedgeEllipse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</a:rPr>
              <a:t>Говорят, любовь нужна как воздух, хотя воздух важнее.</a:t>
            </a:r>
          </a:p>
          <a:p>
            <a:pPr algn="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Доктор Хаус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rt-v-ekaterinburge.ru/files/images/respiratory-system-cutaw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8064" cy="685800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705394" y="1410789"/>
            <a:ext cx="718457" cy="60333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O₂</a:t>
            </a:r>
            <a:endParaRPr lang="ru-RU" b="1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859384" y="195943"/>
            <a:ext cx="4127862" cy="1031965"/>
          </a:xfrm>
          <a:prstGeom prst="round2Diag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bg2"/>
                </a:solidFill>
              </a:rPr>
              <a:t>ЧЕМ мы дышим?</a:t>
            </a:r>
            <a:endParaRPr lang="ru-RU" sz="4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21 -0.03912 C 0.06024 -0.06088 0.06545 -0.08264 0.09062 -0.08426 C 0.1158 -0.08588 0.18576 -0.07732 0.20608 -0.04931 C 0.22639 -0.0213 0.21545 0.05092 0.21215 0.08403 C 0.20885 0.11713 0.18628 0.11273 0.18611 0.1493 C 0.18594 0.18611 0.20503 0.26805 0.21059 0.30532 C 0.21615 0.34259 0.21163 0.35116 0.21979 0.37292 C 0.22795 0.39444 0.24931 0.42546 0.2599 0.43634 C 0.27049 0.44722 0.27066 0.42523 0.28299 0.43842 C 0.29531 0.45162 0.32517 0.50324 0.33368 0.5162 " pathEditMode="relative" rAng="0" ptsTypes="aaaaaaaa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00" y="2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rt-v-ekaterinburge.ru/files/images/respiratory-system-cutaw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5214" y="0"/>
            <a:ext cx="571806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2031" y="239601"/>
            <a:ext cx="2857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ВОЗДУХОНОСНЫЕ ПУТИ: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961734"/>
            <a:ext cx="1632857" cy="2000264"/>
          </a:xfrm>
          <a:prstGeom prst="rect">
            <a:avLst/>
          </a:prstGeom>
          <a:solidFill>
            <a:schemeClr val="accent5">
              <a:lumMod val="20000"/>
              <a:lumOff val="80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Носовая полость</a:t>
            </a:r>
          </a:p>
          <a:p>
            <a:pPr algn="ctr"/>
            <a:endParaRPr lang="ru-RU" dirty="0" smtClean="0">
              <a:solidFill>
                <a:srgbClr val="0070C0"/>
              </a:solidFill>
            </a:endParaRP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Носоглотка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Гортань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948936"/>
            <a:ext cx="1645920" cy="2000264"/>
          </a:xfrm>
          <a:prstGeom prst="rect">
            <a:avLst/>
          </a:prstGeom>
          <a:solidFill>
            <a:schemeClr val="accent6">
              <a:lumMod val="40000"/>
              <a:lumOff val="60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Трахея </a:t>
            </a:r>
          </a:p>
          <a:p>
            <a:pPr algn="ctr"/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Бронхи </a:t>
            </a:r>
          </a:p>
          <a:p>
            <a:pPr algn="ctr"/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Бронхиолы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25832" y="4519749"/>
            <a:ext cx="1818167" cy="1910862"/>
          </a:xfrm>
          <a:prstGeom prst="rect">
            <a:avLst/>
          </a:prstGeom>
          <a:solidFill>
            <a:schemeClr val="accent2">
              <a:lumMod val="60000"/>
              <a:lumOff val="4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Легкие 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(альвеолы)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371600" y="1267097"/>
            <a:ext cx="23643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593669" y="2076994"/>
            <a:ext cx="3043645" cy="13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32411" y="2690949"/>
            <a:ext cx="30697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332411" y="3409406"/>
            <a:ext cx="31873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267097" y="3984171"/>
            <a:ext cx="19333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226526" y="3997234"/>
            <a:ext cx="1619794" cy="378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114800" y="4219303"/>
            <a:ext cx="326571" cy="143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489166" y="4519749"/>
            <a:ext cx="15283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030583" y="4506686"/>
            <a:ext cx="1998617" cy="6923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930537" y="5329646"/>
            <a:ext cx="1828800" cy="13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2272937" y="1397726"/>
            <a:ext cx="718457" cy="60333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O₂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71 -0.05047 C 0.06875 -0.07223 0.07396 -0.09399 0.09913 -0.09561 C 0.1243 -0.09723 0.19427 -0.08866 0.21458 -0.06065 C 0.23489 -0.03264 0.22396 0.03958 0.22066 0.07268 C 0.21736 0.10578 0.19479 0.10138 0.19462 0.13796 C 0.19444 0.17476 0.21354 0.25671 0.21909 0.29398 C 0.22465 0.33125 0.22014 0.33981 0.2283 0.36157 C 0.23646 0.3831 0.25781 0.41412 0.2684 0.425 C 0.27899 0.43587 0.27916 0.41388 0.29149 0.42708 C 0.30382 0.44027 0.33368 0.49189 0.34218 0.50486 " pathEditMode="relative" rAng="0" ptsTypes="aaaaaaaaaA">
                                      <p:cBhvr>
                                        <p:cTn id="1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13507" y="5142140"/>
            <a:ext cx="8621485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</a:rPr>
              <a:t> согревание и увлажнение воздуха; </a:t>
            </a:r>
          </a:p>
          <a:p>
            <a:pPr algn="l">
              <a:lnSpc>
                <a:spcPct val="115000"/>
              </a:lnSpc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</a:rPr>
              <a:t>  защита организма от вредных воздействий;</a:t>
            </a:r>
          </a:p>
          <a:p>
            <a:pPr algn="l">
              <a:lnSpc>
                <a:spcPct val="115000"/>
              </a:lnSpc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</a:rPr>
              <a:t>  восприятие запахов (орган обоняния).</a:t>
            </a:r>
            <a:endParaRPr lang="ru-RU" sz="2400" dirty="0"/>
          </a:p>
        </p:txBody>
      </p:sp>
      <p:pic>
        <p:nvPicPr>
          <p:cNvPr id="28674" name="Picture 2" descr="http://mypresentation.ru/documents/d658303e5f563269e70492ee98a643cc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3333" y="0"/>
            <a:ext cx="6531429" cy="489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2588" y="5168900"/>
            <a:ext cx="84217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</a:rPr>
              <a:t> защита воздухоносных путей от попадания в них пищи;</a:t>
            </a:r>
          </a:p>
          <a:p>
            <a:pPr algn="l">
              <a:buFont typeface="Wingdings" pitchFamily="2" charset="2"/>
              <a:buChar char="q"/>
            </a:pPr>
            <a:r>
              <a:rPr lang="ru-RU" sz="2800" b="1" dirty="0" smtClean="0">
                <a:solidFill>
                  <a:srgbClr val="002060"/>
                </a:solidFill>
              </a:rPr>
              <a:t>  образование звуков (голосообразование)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  <p:pic>
        <p:nvPicPr>
          <p:cNvPr id="27650" name="Picture 2" descr="http://ok-t.ru/studopedia/baza18/333162433240.files/image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3039" y="0"/>
            <a:ext cx="5839097" cy="5181314"/>
          </a:xfrm>
          <a:prstGeom prst="rect">
            <a:avLst/>
          </a:prstGeom>
          <a:noFill/>
        </p:spPr>
      </p:pic>
      <p:pic>
        <p:nvPicPr>
          <p:cNvPr id="5" name="Рисунок 4" descr="C:\Users\Даниил\AppData\Local\Microsoft\Windows\Temporary Internet Files\Content.Word\Новый рисунок (1)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571" y="326571"/>
            <a:ext cx="8516983" cy="458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topref.ru/main/images/96707/m684717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0095" y="182880"/>
            <a:ext cx="4854030" cy="485403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0447" y="5233988"/>
            <a:ext cx="8673736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 свободное прохождение воздуха в легкие;</a:t>
            </a:r>
          </a:p>
          <a:p>
            <a:pPr algn="l">
              <a:lnSpc>
                <a:spcPct val="115000"/>
              </a:lnSpc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  выведение пыльцевых частиц из легких в глотку;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kachat.uz/uploads/posts/2013-10/1383218363_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823" y="0"/>
            <a:ext cx="4754880" cy="66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862918" y="295865"/>
            <a:ext cx="2873828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 в альвеолах осуществляется газообмен между кровью и окружающим воздухом путем диффузии.</a:t>
            </a:r>
            <a:endParaRPr lang="ru-RU" sz="24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5942" y="215229"/>
          <a:ext cx="8360229" cy="6532532"/>
        </p:xfrm>
        <a:graphic>
          <a:graphicData uri="http://schemas.openxmlformats.org/drawingml/2006/table">
            <a:tbl>
              <a:tblPr/>
              <a:tblGrid>
                <a:gridCol w="1993815"/>
                <a:gridCol w="6366414"/>
              </a:tblGrid>
              <a:tr h="1005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Органы</a:t>
                      </a:r>
                      <a:endParaRPr lang="ru-RU" sz="20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дыхательной</a:t>
                      </a:r>
                      <a:endParaRPr lang="ru-RU" sz="20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системы</a:t>
                      </a:r>
                      <a:endParaRPr lang="ru-RU" sz="20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16" marR="317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Функции</a:t>
                      </a: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16" marR="317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Носовая </a:t>
                      </a: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полость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16" marR="317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q"/>
                      </a:pP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16" marR="317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Гортань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16" marR="317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q"/>
                      </a:pPr>
                      <a:endParaRPr lang="ru-RU" sz="16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1716" marR="317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Трахея и бронхи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16" marR="317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q"/>
                        <a:tabLst/>
                        <a:defRPr/>
                      </a:pPr>
                      <a:endParaRPr lang="ru-RU" sz="16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16" marR="317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Легкие / альвеолы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16" marR="317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716" marR="317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455817" y="1316846"/>
            <a:ext cx="6244046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Font typeface="Wingdings" pitchFamily="2" charset="2"/>
              <a:buChar char="q"/>
            </a:pPr>
            <a:r>
              <a:rPr lang="ru-RU" sz="1600" b="1" dirty="0" smtClean="0">
                <a:solidFill>
                  <a:srgbClr val="002060"/>
                </a:solidFill>
              </a:rPr>
              <a:t> согревание и увлажнение воздуха; </a:t>
            </a:r>
          </a:p>
          <a:p>
            <a:pPr>
              <a:lnSpc>
                <a:spcPct val="115000"/>
              </a:lnSpc>
              <a:buFont typeface="Wingdings" pitchFamily="2" charset="2"/>
              <a:buChar char="q"/>
            </a:pPr>
            <a:r>
              <a:rPr lang="ru-RU" sz="1600" b="1" dirty="0" smtClean="0">
                <a:solidFill>
                  <a:srgbClr val="002060"/>
                </a:solidFill>
              </a:rPr>
              <a:t>  защита организма от вредных воздействий через воздух;</a:t>
            </a:r>
          </a:p>
          <a:p>
            <a:pPr>
              <a:lnSpc>
                <a:spcPct val="115000"/>
              </a:lnSpc>
              <a:buFont typeface="Wingdings" pitchFamily="2" charset="2"/>
              <a:buChar char="q"/>
            </a:pPr>
            <a:r>
              <a:rPr lang="ru-RU" sz="1600" b="1" dirty="0" smtClean="0">
                <a:solidFill>
                  <a:srgbClr val="002060"/>
                </a:solidFill>
              </a:rPr>
              <a:t>  восприятие запахов (орган обоняния).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90502" y="2703399"/>
            <a:ext cx="65967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 защита воздухоносных путей от попадания в них пищи;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  образование звуков (голосообразование)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1313" y="4125359"/>
            <a:ext cx="6609805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свободное прохождение воздуха в легкие;</a:t>
            </a:r>
          </a:p>
          <a:p>
            <a:pPr>
              <a:lnSpc>
                <a:spcPct val="115000"/>
              </a:lnSpc>
              <a:buFont typeface="Wingdings" pitchFamily="2" charset="2"/>
              <a:buChar char="q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выведение пыльцевых частиц из легких в глотку;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51314" y="5704272"/>
            <a:ext cx="6361612" cy="764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Font typeface="Wingdings" pitchFamily="2" charset="2"/>
              <a:buChar char="q"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 альвеолах осуществляется газообмен между кровью и окружающим воздухом путем диффузии.</a:t>
            </a:r>
            <a:endParaRPr lang="ru-RU" dirty="0" smtClean="0">
              <a:solidFill>
                <a:srgbClr val="002060"/>
              </a:solidFill>
            </a:endParaRPr>
          </a:p>
        </p:txBody>
      </p:sp>
      <p:pic>
        <p:nvPicPr>
          <p:cNvPr id="2050" name="Picture 2" descr="http://www.centrplastiki.ru/img/lor_s0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744" y="1306287"/>
            <a:ext cx="1394740" cy="1319348"/>
          </a:xfrm>
          <a:prstGeom prst="rect">
            <a:avLst/>
          </a:prstGeom>
          <a:noFill/>
        </p:spPr>
      </p:pic>
      <p:pic>
        <p:nvPicPr>
          <p:cNvPr id="2052" name="Picture 4" descr="http://player.myshared.ru/1187634/data/images/img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545" y="2638697"/>
            <a:ext cx="1717528" cy="1358537"/>
          </a:xfrm>
          <a:prstGeom prst="rect">
            <a:avLst/>
          </a:prstGeom>
          <a:noFill/>
        </p:spPr>
      </p:pic>
      <p:pic>
        <p:nvPicPr>
          <p:cNvPr id="2054" name="Picture 6" descr="http://topref.ru/main/images/96707/m684717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867" y="4036423"/>
            <a:ext cx="1313995" cy="1313995"/>
          </a:xfrm>
          <a:prstGeom prst="rect">
            <a:avLst/>
          </a:prstGeom>
          <a:noFill/>
        </p:spPr>
      </p:pic>
      <p:pic>
        <p:nvPicPr>
          <p:cNvPr id="2056" name="Picture 8" descr="http://gippokrat.com/Data/Media/images/Depositphotos_7812067_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3993" y="5394960"/>
            <a:ext cx="1280159" cy="1306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248194" y="0"/>
            <a:ext cx="8895806" cy="1358538"/>
          </a:xfrm>
        </p:spPr>
        <p:txBody>
          <a:bodyPr/>
          <a:lstStyle/>
          <a:p>
            <a:r>
              <a:rPr lang="ru-RU" dirty="0" smtClean="0"/>
              <a:t>Цель урока: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Раскрыть сущность дыхания, изучить строение дыхательной системы в связи с функциями органов</a:t>
            </a:r>
            <a:endParaRPr lang="ru-RU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522514" y="1254034"/>
            <a:ext cx="3357154" cy="1254034"/>
          </a:xfrm>
          <a:prstGeom prst="wedgeRoundRectCallout">
            <a:avLst>
              <a:gd name="adj1" fmla="val -18093"/>
              <a:gd name="adj2" fmla="val 70833"/>
              <a:gd name="adj3" fmla="val 16667"/>
            </a:avLst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2400" dirty="0" smtClean="0">
                <a:solidFill>
                  <a:srgbClr val="FFFF00"/>
                </a:solidFill>
              </a:rPr>
              <a:t>Почему мы дышим</a:t>
            </a:r>
            <a:r>
              <a:rPr lang="ru-RU" sz="2400" dirty="0" smtClean="0">
                <a:solidFill>
                  <a:srgbClr val="FFFF00"/>
                </a:solidFill>
              </a:rPr>
              <a:t>?</a:t>
            </a:r>
            <a:endParaRPr lang="ru-RU" sz="2400" dirty="0" smtClean="0">
              <a:solidFill>
                <a:srgbClr val="FFFF00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624250" y="1280160"/>
            <a:ext cx="4153989" cy="1239665"/>
          </a:xfrm>
          <a:prstGeom prst="wedgeRoundRectCallout">
            <a:avLst>
              <a:gd name="adj1" fmla="val -18248"/>
              <a:gd name="adj2" fmla="val 72171"/>
              <a:gd name="adj3" fmla="val 16667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Чем мы дышим</a:t>
            </a:r>
            <a:r>
              <a:rPr lang="ru-RU" sz="2400" dirty="0" smtClean="0">
                <a:solidFill>
                  <a:srgbClr val="FFFF00"/>
                </a:solidFill>
              </a:rPr>
              <a:t>?</a:t>
            </a:r>
            <a:endParaRPr lang="ru-RU" sz="2400" dirty="0" smtClean="0">
              <a:solidFill>
                <a:srgbClr val="FFFF00"/>
              </a:solidFill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4781006" y="3017520"/>
            <a:ext cx="3566160" cy="1175657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Обеспечение организма кислородом и удаление углекислого газа</a:t>
            </a: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4767943" y="5107578"/>
            <a:ext cx="3566160" cy="73152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Голосообразование 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4794069" y="4271554"/>
            <a:ext cx="3513908" cy="73152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Защита организма (барьерная)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4794069" y="5943600"/>
            <a:ext cx="3513908" cy="627017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Теплорегуляция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918857" y="1672046"/>
            <a:ext cx="679269" cy="28738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99938" y="1859672"/>
            <a:ext cx="32223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Дыхание  =   горение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924698" y="1747298"/>
            <a:ext cx="3474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Дыхательная </a:t>
            </a:r>
            <a:r>
              <a:rPr lang="ru-RU" sz="24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система (функции):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6" grpId="0" animBg="1"/>
      <p:bldP spid="17" grpId="0" animBg="1"/>
      <p:bldP spid="18" grpId="0" animBg="1"/>
      <p:bldP spid="19" grpId="0" animBg="1"/>
      <p:bldP spid="12" grpId="0" animBg="1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1609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2724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3867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45631" y="1569609"/>
            <a:ext cx="374012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452" y="195943"/>
            <a:ext cx="8334102" cy="548640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Установите соответствие: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930537" y="1045030"/>
            <a:ext cx="3213463" cy="53949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А.  слизистая  оболочка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Б.  легкие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В.  бронхи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Г.  трахея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Д.  носовая полость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Е.  надгортанник 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Ж. гортань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З. 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хрящевидные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полукольца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И.  плевра</a:t>
            </a: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169817" y="927463"/>
            <a:ext cx="5238205" cy="3474720"/>
          </a:xfrm>
        </p:spPr>
        <p:txBody>
          <a:bodyPr>
            <a:noAutofit/>
          </a:bodyPr>
          <a:lstStyle/>
          <a:p>
            <a:pPr marL="502920" lvl="0" indent="-457200">
              <a:buFont typeface="+mj-lt"/>
              <a:buAutoNum type="arabicPeriod"/>
            </a:pPr>
            <a:r>
              <a:rPr lang="ru-RU" sz="2000" dirty="0" smtClean="0"/>
              <a:t>Не пропускает пищу в гортань.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sz="2000" dirty="0" smtClean="0"/>
              <a:t>Не дают трахее сужаться.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sz="2000" dirty="0" smtClean="0"/>
              <a:t>Очищает вдыхаемый воздух от пыли и микробов, согревает его.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sz="2000" dirty="0" smtClean="0"/>
              <a:t>Поверхностный слой воздухоносных путей.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sz="2000" dirty="0" smtClean="0"/>
              <a:t>Выстилает наружную поверхность легких.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sz="2000" dirty="0" smtClean="0"/>
              <a:t>Основной орган дыхания человека.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sz="2000" dirty="0" smtClean="0"/>
              <a:t>Внутри содержит голосовые связки.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sz="2000" dirty="0" smtClean="0"/>
              <a:t>Самая длинная часть воздухоносного пути.</a:t>
            </a:r>
          </a:p>
          <a:p>
            <a:pPr marL="502920" lvl="0" indent="-457200">
              <a:buFont typeface="+mj-lt"/>
              <a:buAutoNum type="arabicPeriod"/>
            </a:pPr>
            <a:r>
              <a:rPr lang="ru-RU" sz="2000" dirty="0" smtClean="0"/>
              <a:t>Путь вдыхаемого воздуха от гортани до бронхов.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костёр. просто красивый костёр... - pierce.com.ua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25335"/>
            <a:ext cx="8564880" cy="6423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0146" y="597003"/>
            <a:ext cx="6512511" cy="1143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Ответы: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7384" y="1997889"/>
          <a:ext cx="8595360" cy="1202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5040"/>
                <a:gridCol w="955040"/>
                <a:gridCol w="955040"/>
                <a:gridCol w="955040"/>
                <a:gridCol w="955040"/>
                <a:gridCol w="955040"/>
                <a:gridCol w="955040"/>
                <a:gridCol w="955040"/>
                <a:gridCol w="955040"/>
              </a:tblGrid>
              <a:tr h="60125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</a:t>
                      </a:r>
                      <a:endParaRPr lang="ru-RU" sz="28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</a:t>
                      </a:r>
                      <a:endParaRPr lang="ru-RU" sz="28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9</a:t>
                      </a:r>
                      <a:endParaRPr lang="ru-RU" sz="28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60125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З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Д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И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Б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Ж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Г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6570" y="1292497"/>
          <a:ext cx="5447213" cy="4677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939"/>
                <a:gridCol w="3373274"/>
              </a:tblGrid>
              <a:tr h="722844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Горение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3181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Почему?</a:t>
                      </a:r>
                    </a:p>
                    <a:p>
                      <a:endParaRPr lang="ru-RU" sz="28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3181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Что?</a:t>
                      </a:r>
                    </a:p>
                    <a:p>
                      <a:endParaRPr lang="ru-RU" sz="2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3181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Зачем?</a:t>
                      </a:r>
                    </a:p>
                    <a:p>
                      <a:endParaRPr lang="ru-RU" sz="2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13135" y="174562"/>
            <a:ext cx="84593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/>
                </a:solidFill>
              </a:rPr>
              <a:t>«Жизнь - это горение»  </a:t>
            </a:r>
            <a:r>
              <a:rPr lang="ru-RU" sz="2800" dirty="0" smtClean="0">
                <a:solidFill>
                  <a:schemeClr val="accent6"/>
                </a:solidFill>
              </a:rPr>
              <a:t>А.Лавуазье и П.Лаплас.</a:t>
            </a:r>
            <a:endParaRPr lang="ru-RU" sz="2800" dirty="0">
              <a:solidFill>
                <a:schemeClr val="accent6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99124" y="2130149"/>
            <a:ext cx="26775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Наличие кислорода 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99955" y="3662345"/>
            <a:ext cx="24035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Древесина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978331" y="4942504"/>
            <a:ext cx="232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Тепло</a:t>
            </a: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830389" y="1318620"/>
          <a:ext cx="3130731" cy="4582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0731"/>
              </a:tblGrid>
              <a:tr h="708640"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316830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2963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260245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6074230" y="2183171"/>
            <a:ext cx="26303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Наличие кислорода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088853" y="3524035"/>
            <a:ext cx="27055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Органические вещества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222457" y="4896014"/>
            <a:ext cx="19940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Энергия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200969" y="1337157"/>
            <a:ext cx="1967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Дыхание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2" grpId="0"/>
      <p:bldP spid="23" grpId="0"/>
      <p:bldP spid="24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457200" y="505562"/>
            <a:ext cx="7913915" cy="1143000"/>
          </a:xfrm>
          <a:prstGeom prst="rect">
            <a:avLst/>
          </a:prstGeom>
        </p:spPr>
        <p:txBody>
          <a:bodyPr/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Тема урока: ДЫХАНИЕ</a:t>
            </a: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endParaRPr lang="ru-RU" sz="3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ttp://www.cgnf.ru/i/units/210113_11572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7256" y="1134506"/>
            <a:ext cx="4481738" cy="30194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24742" y="4519748"/>
            <a:ext cx="5342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ПОЧЕМУ мы дышим?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0949" y="5460274"/>
            <a:ext cx="4010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ЧЕМ мы дышим?</a:t>
            </a: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4"/>
          <p:cNvSpPr txBox="1">
            <a:spLocks/>
          </p:cNvSpPr>
          <p:nvPr/>
        </p:nvSpPr>
        <p:spPr>
          <a:xfrm>
            <a:off x="248194" y="627017"/>
            <a:ext cx="8895806" cy="1358538"/>
          </a:xfrm>
          <a:prstGeom prst="rect">
            <a:avLst/>
          </a:prstGeom>
        </p:spPr>
        <p:txBody>
          <a:bodyPr/>
          <a:lstStyle/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 урока:</a:t>
            </a: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Раскрыть сущность дыхания;</a:t>
            </a: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2.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Изучить строение дыхательной системы в связи с функциями органов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18011" y="1668968"/>
            <a:ext cx="8229600" cy="4431385"/>
          </a:xfrm>
          <a:prstGeom prst="rect">
            <a:avLst/>
          </a:prstGeom>
        </p:spPr>
        <p:txBody>
          <a:bodyPr/>
          <a:lstStyle/>
          <a:p>
            <a:pPr marL="320040" marR="0" lvl="0" indent="-32004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При дыхании в организм поступает _____________, необходимый для сжигания (окисления) ____________________ с целью получения ________. Продуктом горения / дыхания является __________________, который удаляется из организма.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317966" y="235132"/>
            <a:ext cx="5355772" cy="979714"/>
          </a:xfrm>
          <a:prstGeom prst="round2Diag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bg2"/>
                </a:solidFill>
              </a:rPr>
              <a:t>ПОЧЕМУ мы дышим?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946366" y="457200"/>
          <a:ext cx="5852160" cy="5969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2160"/>
              </a:tblGrid>
              <a:tr h="92325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ДЫХАНИЕ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715631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Наличие </a:t>
                      </a:r>
                    </a:p>
                    <a:p>
                      <a:pPr algn="ctr"/>
                      <a:r>
                        <a:rPr lang="ru-RU" sz="4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кислорода</a:t>
                      </a:r>
                      <a:endParaRPr lang="ru-RU" sz="4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16889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Органические</a:t>
                      </a:r>
                      <a:r>
                        <a:rPr lang="ru-RU" sz="4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вещества</a:t>
                      </a:r>
                      <a:endParaRPr lang="ru-RU" sz="40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164191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Энергия</a:t>
                      </a:r>
                      <a:endParaRPr lang="ru-RU" sz="4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18011" y="1668968"/>
            <a:ext cx="8229600" cy="4431385"/>
          </a:xfrm>
          <a:prstGeom prst="rect">
            <a:avLst/>
          </a:prstGeom>
        </p:spPr>
        <p:txBody>
          <a:bodyPr/>
          <a:lstStyle/>
          <a:p>
            <a:pPr marL="320040" marR="0" lvl="0" indent="-32004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При дыхании в организм поступает _____________, необходимый для сжигания (окисления) ____________________ с целью получения ________. Продуктом горения / дыхания является __________________, который удаляется из организма.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6650" y="2037806"/>
            <a:ext cx="2952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6"/>
                </a:solidFill>
              </a:rPr>
              <a:t>кислород</a:t>
            </a:r>
            <a:endParaRPr lang="ru-RU" sz="3600" dirty="0">
              <a:solidFill>
                <a:schemeClr val="accent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3141" y="3200399"/>
            <a:ext cx="5551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6"/>
                </a:solidFill>
              </a:rPr>
              <a:t>органических веществ</a:t>
            </a:r>
            <a:endParaRPr lang="ru-RU" sz="3600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40034" y="3722913"/>
            <a:ext cx="2168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6"/>
                </a:solidFill>
              </a:rPr>
              <a:t>энергии</a:t>
            </a:r>
            <a:endParaRPr lang="ru-RU" sz="3600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9898" y="4794068"/>
            <a:ext cx="488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6"/>
                </a:solidFill>
              </a:rPr>
              <a:t>углекислый газ</a:t>
            </a:r>
            <a:endParaRPr lang="ru-RU" sz="3600" dirty="0">
              <a:solidFill>
                <a:schemeClr val="accent6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317966" y="235132"/>
            <a:ext cx="5355772" cy="979714"/>
          </a:xfrm>
          <a:prstGeom prst="round2Diag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bg2"/>
                </a:solidFill>
              </a:rPr>
              <a:t>ПОЧЕМУ мы дышим?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rus2045.com/_ph/4/2/94101880.jpg?14318532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834" y="445180"/>
            <a:ext cx="3320052" cy="3320053"/>
          </a:xfrm>
          <a:prstGeom prst="rect">
            <a:avLst/>
          </a:prstGeom>
          <a:noFill/>
        </p:spPr>
      </p:pic>
      <p:pic>
        <p:nvPicPr>
          <p:cNvPr id="13318" name="Picture 6" descr="http://img.day.az/367x275c/obshchestvo/08/d/gimnastika_tay_ch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8938" y="4010297"/>
            <a:ext cx="3768816" cy="2576920"/>
          </a:xfrm>
          <a:prstGeom prst="rect">
            <a:avLst/>
          </a:prstGeom>
          <a:noFill/>
        </p:spPr>
      </p:pic>
      <p:pic>
        <p:nvPicPr>
          <p:cNvPr id="13320" name="Picture 8" descr="http://www.syl.ru/misc/i/ai/80338/1235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4582" y="4049486"/>
            <a:ext cx="3399518" cy="2536643"/>
          </a:xfrm>
          <a:prstGeom prst="rect">
            <a:avLst/>
          </a:prstGeom>
          <a:noFill/>
        </p:spPr>
      </p:pic>
      <p:pic>
        <p:nvPicPr>
          <p:cNvPr id="13322" name="Picture 10" descr="http://www.parndorfoutlet.sk/slider/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57304" y="1240971"/>
            <a:ext cx="3803922" cy="2455819"/>
          </a:xfrm>
          <a:prstGeom prst="rect">
            <a:avLst/>
          </a:prstGeom>
          <a:noFill/>
        </p:spPr>
      </p:pic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4206240" y="195942"/>
            <a:ext cx="4781006" cy="966651"/>
          </a:xfrm>
          <a:prstGeom prst="round2Diag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4000" dirty="0" smtClean="0">
                <a:solidFill>
                  <a:schemeClr val="bg2"/>
                </a:solidFill>
              </a:rPr>
              <a:t>КАК мы дышим?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477</TotalTime>
  <Words>485</Words>
  <Application>Microsoft Office PowerPoint</Application>
  <PresentationFormat>Экран (4:3)</PresentationFormat>
  <Paragraphs>128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Slipstream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согревание и увлажнение воздуха;    защита организма от вредных воздействий;   восприятие запахов (орган обоняния).</vt:lpstr>
      <vt:lpstr> защита воздухоносных путей от попадания в них пищи;   образование звуков (голосообразование)</vt:lpstr>
      <vt:lpstr> свободное прохождение воздуха в легкие;   выведение пыльцевых частиц из легких в глотку;</vt:lpstr>
      <vt:lpstr>Слайд 15</vt:lpstr>
      <vt:lpstr>Слайд 16</vt:lpstr>
      <vt:lpstr>Слайд 17</vt:lpstr>
      <vt:lpstr>Слайд 18</vt:lpstr>
      <vt:lpstr>Установите соответствие:</vt:lpstr>
      <vt:lpstr>Ответы: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Даниил</cp:lastModifiedBy>
  <cp:revision>46</cp:revision>
  <dcterms:created xsi:type="dcterms:W3CDTF">2014-09-16T21:39:42Z</dcterms:created>
  <dcterms:modified xsi:type="dcterms:W3CDTF">2015-11-26T15:14:43Z</dcterms:modified>
</cp:coreProperties>
</file>