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63" r:id="rId2"/>
    <p:sldId id="265" r:id="rId3"/>
    <p:sldId id="257" r:id="rId4"/>
    <p:sldId id="258" r:id="rId5"/>
    <p:sldId id="259" r:id="rId6"/>
    <p:sldId id="260" r:id="rId7"/>
    <p:sldId id="261" r:id="rId8"/>
    <p:sldId id="262"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9" r:id="rId2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59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EB49925-C290-4620-9629-497BCF823C0C}" type="datetimeFigureOut">
              <a:rPr lang="ru-RU" smtClean="0"/>
              <a:t>24.07.2018</a:t>
            </a:fld>
            <a:endParaRPr lang="ru-RU"/>
          </a:p>
        </p:txBody>
      </p:sp>
      <p:sp>
        <p:nvSpPr>
          <p:cNvPr id="5" name="Footer Placeholder 4"/>
          <p:cNvSpPr>
            <a:spLocks noGrp="1"/>
          </p:cNvSpPr>
          <p:nvPr>
            <p:ph type="ftr" sz="quarter" idx="11"/>
          </p:nvPr>
        </p:nvSpPr>
        <p:spPr>
          <a:xfrm>
            <a:off x="5332412" y="5883275"/>
            <a:ext cx="4324044" cy="365125"/>
          </a:xfrm>
        </p:spPr>
        <p:txBody>
          <a:bodyPr/>
          <a:lstStyle/>
          <a:p>
            <a:endParaRPr lang="ru-RU"/>
          </a:p>
        </p:txBody>
      </p:sp>
      <p:sp>
        <p:nvSpPr>
          <p:cNvPr id="6" name="Slide Number Placeholder 5"/>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950660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EB49925-C290-4620-9629-497BCF823C0C}" type="datetimeFigureOut">
              <a:rPr lang="ru-RU" smtClean="0"/>
              <a:t>24.07.2018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2297642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B49925-C290-4620-9629-497BCF823C0C}" type="datetimeFigureOut">
              <a:rPr lang="ru-RU" smtClean="0"/>
              <a:t>24.07.2018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3844276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B49925-C290-4620-9629-497BCF823C0C}" type="datetimeFigureOut">
              <a:rPr lang="ru-RU" smtClean="0"/>
              <a:t>24.07.2018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34869669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B49925-C290-4620-9629-497BCF823C0C}" type="datetimeFigureOut">
              <a:rPr lang="ru-RU" smtClean="0"/>
              <a:t>24.07.2018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2486069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B49925-C290-4620-9629-497BCF823C0C}" type="datetimeFigureOut">
              <a:rPr lang="ru-RU" smtClean="0"/>
              <a:t>24.07.2018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4002311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B49925-C290-4620-9629-497BCF823C0C}" type="datetimeFigureOut">
              <a:rPr lang="ru-RU" smtClean="0"/>
              <a:t>24.07.2018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41527479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EB49925-C290-4620-9629-497BCF823C0C}" type="datetimeFigureOut">
              <a:rPr lang="ru-RU" smtClean="0"/>
              <a:t>24.07.2018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34556134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EB49925-C290-4620-9629-497BCF823C0C}" type="datetimeFigureOut">
              <a:rPr lang="ru-RU" smtClean="0"/>
              <a:t>24.07.2018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2104628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EB49925-C290-4620-9629-497BCF823C0C}" type="datetimeFigureOut">
              <a:rPr lang="ru-RU" smtClean="0"/>
              <a:t>24.07.2018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951856" y="5867131"/>
            <a:ext cx="551167" cy="365125"/>
          </a:xfrm>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540469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B49925-C290-4620-9629-497BCF823C0C}" type="datetimeFigureOut">
              <a:rPr lang="ru-RU" smtClean="0"/>
              <a:t>24.07.2018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314664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EB49925-C290-4620-9629-497BCF823C0C}" type="datetimeFigureOut">
              <a:rPr lang="ru-RU" smtClean="0"/>
              <a:t>24.07.2018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2645293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EB49925-C290-4620-9629-497BCF823C0C}" type="datetimeFigureOut">
              <a:rPr lang="ru-RU" smtClean="0"/>
              <a:t>24.07.2018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671825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EB49925-C290-4620-9629-497BCF823C0C}" type="datetimeFigureOut">
              <a:rPr lang="ru-RU" smtClean="0"/>
              <a:t>24.07.2018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854881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B49925-C290-4620-9629-497BCF823C0C}" type="datetimeFigureOut">
              <a:rPr lang="ru-RU" smtClean="0"/>
              <a:t>24.07.2018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1190411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EB49925-C290-4620-9629-497BCF823C0C}" type="datetimeFigureOut">
              <a:rPr lang="ru-RU" smtClean="0"/>
              <a:t>24.07.2018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3624302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EB49925-C290-4620-9629-497BCF823C0C}" type="datetimeFigureOut">
              <a:rPr lang="ru-RU" smtClean="0"/>
              <a:t>24.07.2018</a:t>
            </a:fld>
            <a:endParaRPr lang="ru-RU"/>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8FBC61-8042-4713-9EFC-2CFDDA369A53}" type="slidenum">
              <a:rPr lang="ru-RU" smtClean="0"/>
              <a:t>‹#›</a:t>
            </a:fld>
            <a:endParaRPr lang="ru-RU"/>
          </a:p>
        </p:txBody>
      </p:sp>
    </p:spTree>
    <p:extLst>
      <p:ext uri="{BB962C8B-B14F-4D97-AF65-F5344CB8AC3E}">
        <p14:creationId xmlns:p14="http://schemas.microsoft.com/office/powerpoint/2010/main" val="2076750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EB49925-C290-4620-9629-497BCF823C0C}" type="datetimeFigureOut">
              <a:rPr lang="ru-RU" smtClean="0"/>
              <a:t>24.07.2018</a:t>
            </a:fld>
            <a:endParaRPr lang="ru-RU"/>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98FBC61-8042-4713-9EFC-2CFDDA369A53}" type="slidenum">
              <a:rPr lang="ru-RU" smtClean="0"/>
              <a:t>‹#›</a:t>
            </a:fld>
            <a:endParaRPr lang="ru-RU"/>
          </a:p>
        </p:txBody>
      </p:sp>
    </p:spTree>
    <p:extLst>
      <p:ext uri="{BB962C8B-B14F-4D97-AF65-F5344CB8AC3E}">
        <p14:creationId xmlns:p14="http://schemas.microsoft.com/office/powerpoint/2010/main" val="165076278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latin typeface="Times New Roman" panose="02020603050405020304" pitchFamily="18" charset="0"/>
                <a:cs typeface="Times New Roman" panose="02020603050405020304" pitchFamily="18" charset="0"/>
              </a:rPr>
              <a:t>Тюмень. </a:t>
            </a:r>
            <a:br>
              <a:rPr lang="ru-RU" b="1" dirty="0" smtClean="0">
                <a:solidFill>
                  <a:srgbClr val="C00000"/>
                </a:solidFill>
                <a:latin typeface="Times New Roman" panose="02020603050405020304" pitchFamily="18" charset="0"/>
                <a:cs typeface="Times New Roman" panose="02020603050405020304" pitchFamily="18" charset="0"/>
              </a:rPr>
            </a:br>
            <a:r>
              <a:rPr lang="ru-RU" b="1" dirty="0" smtClean="0">
                <a:solidFill>
                  <a:srgbClr val="C00000"/>
                </a:solidFill>
                <a:latin typeface="Times New Roman" panose="02020603050405020304" pitchFamily="18" charset="0"/>
                <a:cs typeface="Times New Roman" panose="02020603050405020304" pitchFamily="18" charset="0"/>
              </a:rPr>
              <a:t>История и достопримечательности города.</a:t>
            </a:r>
            <a:endParaRPr lang="ru-RU" b="1" dirty="0">
              <a:solidFill>
                <a:srgbClr val="C00000"/>
              </a:solidFill>
              <a:latin typeface="Times New Roman" panose="02020603050405020304" pitchFamily="18" charset="0"/>
              <a:cs typeface="Times New Roman" panose="02020603050405020304" pitchFamily="18" charset="0"/>
            </a:endParaRPr>
          </a:p>
        </p:txBody>
      </p:sp>
      <p:pic>
        <p:nvPicPr>
          <p:cNvPr id="1026" name="Picture 2" descr="https://vsetreningi.ru/avatars/objects/3-42439_1_6.jpg?152909573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62697" y="2518953"/>
            <a:ext cx="4122625" cy="4114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8012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b="1" dirty="0">
                <a:solidFill>
                  <a:srgbClr val="C00000"/>
                </a:solidFill>
                <a:latin typeface="Times New Roman" panose="02020603050405020304" pitchFamily="18" charset="0"/>
                <a:cs typeface="Times New Roman" panose="02020603050405020304" pitchFamily="18" charset="0"/>
              </a:rPr>
              <a:t>Площадь Памяти</a:t>
            </a:r>
            <a:br>
              <a:rPr lang="ru-RU" sz="1800" b="1" dirty="0">
                <a:solidFill>
                  <a:srgbClr val="C00000"/>
                </a:solidFill>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Здесь находятся солдатская аллея и мемориал в память </a:t>
            </a:r>
            <a:r>
              <a:rPr lang="ru-RU" sz="1800" dirty="0" err="1">
                <a:latin typeface="Times New Roman" panose="02020603050405020304" pitchFamily="18" charset="0"/>
                <a:cs typeface="Times New Roman" panose="02020603050405020304" pitchFamily="18" charset="0"/>
              </a:rPr>
              <a:t>тюменцев</a:t>
            </a:r>
            <a:r>
              <a:rPr lang="ru-RU" sz="1800" dirty="0">
                <a:latin typeface="Times New Roman" panose="02020603050405020304" pitchFamily="18" charset="0"/>
                <a:cs typeface="Times New Roman" panose="02020603050405020304" pitchFamily="18" charset="0"/>
              </a:rPr>
              <a:t>, погибших на фронтах Великой отечественной войны, а так же братская могила воинов, умерших от ран в госпиталях Тюмени. Работы над созданием мемориала длились с 2000 по 2003 годы. На огромные пилоны нанесены фамилии 6.5 тысяч </a:t>
            </a:r>
            <a:r>
              <a:rPr lang="ru-RU" sz="1800" dirty="0" err="1">
                <a:latin typeface="Times New Roman" panose="02020603050405020304" pitchFamily="18" charset="0"/>
                <a:cs typeface="Times New Roman" panose="02020603050405020304" pitchFamily="18" charset="0"/>
              </a:rPr>
              <a:t>тюменцев</a:t>
            </a:r>
            <a:r>
              <a:rPr lang="ru-RU" sz="1800" dirty="0">
                <a:latin typeface="Times New Roman" panose="02020603050405020304" pitchFamily="18" charset="0"/>
                <a:cs typeface="Times New Roman" panose="02020603050405020304" pitchFamily="18" charset="0"/>
              </a:rPr>
              <a:t>, сложивших головы в сражениях за Родину. Работали на созданием проекта мемориала архитекторы Р. </a:t>
            </a:r>
            <a:r>
              <a:rPr lang="ru-RU" sz="1800" dirty="0" err="1">
                <a:latin typeface="Times New Roman" panose="02020603050405020304" pitchFamily="18" charset="0"/>
                <a:cs typeface="Times New Roman" panose="02020603050405020304" pitchFamily="18" charset="0"/>
              </a:rPr>
              <a:t>Сахабутдинов</a:t>
            </a:r>
            <a:r>
              <a:rPr lang="ru-RU" sz="1800" dirty="0">
                <a:latin typeface="Times New Roman" panose="02020603050405020304" pitchFamily="18" charset="0"/>
                <a:cs typeface="Times New Roman" panose="02020603050405020304" pitchFamily="18" charset="0"/>
              </a:rPr>
              <a:t> и В. Анисимов. Стела высотой 29 метров символизируют свечу.</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10242" name="Picture 2" descr="ÐÐ²ÑÐ¾Ñ ÑÐ¾ÑÐ¾Ð³ÑÐ°ÑÐ¸Ð¸: s42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46468" y="2579914"/>
            <a:ext cx="2718578" cy="4080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0113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a:latin typeface="Times New Roman" panose="02020603050405020304" pitchFamily="18" charset="0"/>
                <a:cs typeface="Times New Roman" panose="02020603050405020304" pitchFamily="18" charset="0"/>
              </a:rPr>
              <a:t>В 2007 году над Вечным огнем были установлены три колокола, отлитых в Каменск-Уральском. Самый большой колокол весит 326 килограммов. Второй — 164 килограмма. На нем — икона архангела Михаила. Надпись гласит: «Защитникам нашего Отечества от благодарных жителей града Тюмени в лето 2007 от Рождества Христова». На третьем колоколе — икона Спаса Нерукотворного и надпись: «Спаси и сохрани». Самый Старый элемент площади Памяти — Памятник воинам, умершим от ран в госпиталях города Тюмени в 1941-1945 годах.</a:t>
            </a:r>
            <a:endParaRPr lang="ru-RU" sz="1800" dirty="0">
              <a:latin typeface="Times New Roman" panose="02020603050405020304" pitchFamily="18" charset="0"/>
              <a:cs typeface="Times New Roman" panose="02020603050405020304" pitchFamily="18" charset="0"/>
            </a:endParaRPr>
          </a:p>
        </p:txBody>
      </p:sp>
      <p:pic>
        <p:nvPicPr>
          <p:cNvPr id="11266" name="Picture 2" descr="ÐÐ²ÑÐ¾Ñ ÑÐ¾ÑÐ¾Ð³ÑÐ°ÑÐ¸Ð¸: s4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13463" y="2713468"/>
            <a:ext cx="5939245" cy="39624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3156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b="1" dirty="0">
                <a:solidFill>
                  <a:srgbClr val="C00000"/>
                </a:solidFill>
                <a:latin typeface="Times New Roman" panose="02020603050405020304" pitchFamily="18" charset="0"/>
                <a:cs typeface="Times New Roman" panose="02020603050405020304" pitchFamily="18" charset="0"/>
              </a:rPr>
              <a:t>Монумент Победы</a:t>
            </a:r>
            <a:br>
              <a:rPr lang="ru-RU" sz="2000" b="1" dirty="0">
                <a:solidFill>
                  <a:srgbClr val="C00000"/>
                </a:solidFill>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9 мая 1968 года в Тюмени открыт монумент — дань памяти сибирякам, погибшим на фронтах Великой Отечественной войны. Центральное место в монументальном комплексе занимает обелиск. Его высота — 28 метров. По замыслу авторов, обелиск — это стилизованный меч, оружие древних воинов</a:t>
            </a:r>
            <a:r>
              <a:rPr lang="ru-RU" sz="2000" dirty="0" smtClean="0">
                <a:latin typeface="Times New Roman" panose="02020603050405020304" pitchFamily="18" charset="0"/>
                <a:cs typeface="Times New Roman" panose="02020603050405020304" pitchFamily="18" charset="0"/>
              </a:rPr>
              <a:t>.</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За обелиском — стела с барельефом, изображающим Родину-мать, сразившую фашизм, который представлен как поверженное чудовище, лежащее у ее ног. О подвигах земляков в годы Великой Отечественной войны напоминают портреты героев-</a:t>
            </a:r>
            <a:r>
              <a:rPr lang="ru-RU" sz="2000" dirty="0" err="1">
                <a:latin typeface="Times New Roman" panose="02020603050405020304" pitchFamily="18" charset="0"/>
                <a:cs typeface="Times New Roman" panose="02020603050405020304" pitchFamily="18" charset="0"/>
              </a:rPr>
              <a:t>тюменцев</a:t>
            </a:r>
            <a:r>
              <a:rPr lang="ru-RU" sz="2000" dirty="0">
                <a:latin typeface="Times New Roman" panose="02020603050405020304" pitchFamily="18" charset="0"/>
                <a:cs typeface="Times New Roman" panose="02020603050405020304" pitchFamily="18" charset="0"/>
              </a:rPr>
              <a:t>. На пилоне у Вечного огня написаны имена </a:t>
            </a:r>
            <a:r>
              <a:rPr lang="ru-RU" sz="2000" dirty="0" err="1">
                <a:latin typeface="Times New Roman" panose="02020603050405020304" pitchFamily="18" charset="0"/>
                <a:cs typeface="Times New Roman" panose="02020603050405020304" pitchFamily="18" charset="0"/>
              </a:rPr>
              <a:t>тюменцев</a:t>
            </a:r>
            <a:r>
              <a:rPr lang="ru-RU" sz="2000" dirty="0">
                <a:latin typeface="Times New Roman" panose="02020603050405020304" pitchFamily="18" charset="0"/>
                <a:cs typeface="Times New Roman" panose="02020603050405020304" pitchFamily="18" charset="0"/>
              </a:rPr>
              <a:t> — Героев Советского Союза и полных кавалеров ордена Славы.</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endParaRPr lang="ru-RU" dirty="0"/>
          </a:p>
        </p:txBody>
      </p:sp>
      <p:pic>
        <p:nvPicPr>
          <p:cNvPr id="12290" name="Picture 2" descr="ÐÐ²ÑÐ¾Ñ ÑÐ¾ÑÐ¾Ð³ÑÐ°ÑÐ¸Ð¸: s42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7483" y="2866466"/>
            <a:ext cx="5740128" cy="3829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7883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b="1" dirty="0">
                <a:solidFill>
                  <a:srgbClr val="C00000"/>
                </a:solidFill>
                <a:latin typeface="Times New Roman" panose="02020603050405020304" pitchFamily="18" charset="0"/>
                <a:cs typeface="Times New Roman" panose="02020603050405020304" pitchFamily="18" charset="0"/>
              </a:rPr>
              <a:t>«Мост Влюбленных»</a:t>
            </a:r>
            <a:br>
              <a:rPr lang="ru-RU" sz="1800" b="1" dirty="0">
                <a:solidFill>
                  <a:srgbClr val="C00000"/>
                </a:solidFill>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Пешеходный вантовый мост через туру был построен в 80-е годы на месте деревянного моста, который рухнул в 1979 году. 14 февраля 2003 года ди-джей местной музыкальной радиостанции организовали на тогда еще Пешеходному мосту конкурс «Самый долгий поцелуй», а затем стали инициаторами переименования моста. Накануне праздника 417-летия Тюмени мост получил официальное название «Мост Влюбленных</a:t>
            </a:r>
            <a:r>
              <a:rPr lang="ru-RU" sz="1800" dirty="0" smtClean="0">
                <a:latin typeface="Times New Roman" panose="02020603050405020304" pitchFamily="18" charset="0"/>
                <a:cs typeface="Times New Roman" panose="02020603050405020304" pitchFamily="18" charset="0"/>
              </a:rPr>
              <a:t>».</a:t>
            </a:r>
            <a:br>
              <a:rPr lang="ru-RU" sz="1800"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Сегодня в Тюмени стало доброй традицией в день свадьбы посещать одно из красивейших мест в городе Тюмени со столь романтичным названием. «Мост Влюбленных» имеет символ любви, над которой не властно время, — часы, чтобы влюбленным было легче назначать свидания. Кроме того, часы на «Мосту Влюбленных» напоминают о том, что всегда есть время любить.</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13314" name="Picture 2" descr="ÐÐ²ÑÐ¾Ñ ÑÐ¾ÑÐ¾Ð³ÑÐ°ÑÐ¸Ð¸: s42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287352" y="3581400"/>
            <a:ext cx="4682805"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3864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8848" y="502921"/>
            <a:ext cx="10018713" cy="1752599"/>
          </a:xfrm>
        </p:spPr>
        <p:txBody>
          <a:bodyPr>
            <a:noAutofit/>
          </a:bodyPr>
          <a:lstStyle/>
          <a:p>
            <a:r>
              <a:rPr lang="ru-RU" sz="1800" b="1" dirty="0">
                <a:solidFill>
                  <a:srgbClr val="C00000"/>
                </a:solidFill>
                <a:latin typeface="Times New Roman" panose="02020603050405020304" pitchFamily="18" charset="0"/>
                <a:cs typeface="Times New Roman" panose="02020603050405020304" pitchFamily="18" charset="0"/>
              </a:rPr>
              <a:t>Тюменский областной краеведческий музей имени </a:t>
            </a:r>
            <a:r>
              <a:rPr lang="ru-RU" sz="1800" b="1" dirty="0" err="1">
                <a:solidFill>
                  <a:srgbClr val="C00000"/>
                </a:solidFill>
                <a:latin typeface="Times New Roman" panose="02020603050405020304" pitchFamily="18" charset="0"/>
                <a:cs typeface="Times New Roman" panose="02020603050405020304" pitchFamily="18" charset="0"/>
              </a:rPr>
              <a:t>И.Я.Словцова</a:t>
            </a:r>
            <a:r>
              <a:rPr lang="ru-RU" sz="1800" b="1" dirty="0">
                <a:solidFill>
                  <a:srgbClr val="C00000"/>
                </a:solidFill>
                <a:latin typeface="Times New Roman" panose="02020603050405020304" pitchFamily="18" charset="0"/>
                <a:cs typeface="Times New Roman" panose="02020603050405020304" pitchFamily="18" charset="0"/>
              </a:rPr>
              <a:t/>
            </a:r>
            <a:br>
              <a:rPr lang="ru-RU" sz="1800" b="1" dirty="0">
                <a:solidFill>
                  <a:srgbClr val="C00000"/>
                </a:solidFill>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Тюменский областной краеведческий музей — один из старейших музеев Сибири. Его создание было связано с возросшими во второй половине XIX века научными, образовательными и просветительскими потребностями общества, увеличение роли сибирского региона в экономической, культурной и политической жизни России. У истоков музея стоял крупнейший ученый, педагог, краевед И.Я. </a:t>
            </a:r>
            <a:r>
              <a:rPr lang="ru-RU" sz="1800" dirty="0" err="1">
                <a:latin typeface="Times New Roman" panose="02020603050405020304" pitchFamily="18" charset="0"/>
                <a:cs typeface="Times New Roman" panose="02020603050405020304" pitchFamily="18" charset="0"/>
              </a:rPr>
              <a:t>Словцов</a:t>
            </a:r>
            <a:r>
              <a:rPr lang="ru-RU" sz="1800" dirty="0">
                <a:latin typeface="Times New Roman" panose="02020603050405020304" pitchFamily="18" charset="0"/>
                <a:cs typeface="Times New Roman" panose="02020603050405020304" pitchFamily="18" charset="0"/>
              </a:rPr>
              <a:t> (1844-1907). Иван Яковлевич был страстным коллекционером. Его коллекции сибирских древностей составили основу Омского и Тюменского музеев.</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14338" name="Picture 2" descr="ÐÐ²ÑÐ¾Ñ ÑÐ¾ÑÐ¾Ð³ÑÐ°ÑÐ¸Ð¸: Ð£ÑÐ°Ð»Ð¾ÑÐºÐ°*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08961" y="2324367"/>
            <a:ext cx="5921828" cy="444579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464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b="1" dirty="0">
                <a:solidFill>
                  <a:srgbClr val="C00000"/>
                </a:solidFill>
                <a:latin typeface="Times New Roman" panose="02020603050405020304" pitchFamily="18" charset="0"/>
                <a:cs typeface="Times New Roman" panose="02020603050405020304" pitchFamily="18" charset="0"/>
              </a:rPr>
              <a:t>Музей «Дом </a:t>
            </a:r>
            <a:r>
              <a:rPr lang="ru-RU" sz="2000" b="1" dirty="0" err="1">
                <a:solidFill>
                  <a:srgbClr val="C00000"/>
                </a:solidFill>
                <a:latin typeface="Times New Roman" panose="02020603050405020304" pitchFamily="18" charset="0"/>
                <a:cs typeface="Times New Roman" panose="02020603050405020304" pitchFamily="18" charset="0"/>
              </a:rPr>
              <a:t>Машарова</a:t>
            </a:r>
            <a:r>
              <a:rPr lang="ru-RU" sz="2000" b="1" dirty="0">
                <a:solidFill>
                  <a:srgbClr val="C00000"/>
                </a:solidFill>
                <a:latin typeface="Times New Roman" panose="02020603050405020304" pitchFamily="18" charset="0"/>
                <a:cs typeface="Times New Roman" panose="02020603050405020304" pitchFamily="18" charset="0"/>
              </a:rPr>
              <a:t>»</a:t>
            </a:r>
            <a:br>
              <a:rPr lang="ru-RU" sz="2000" b="1" dirty="0">
                <a:solidFill>
                  <a:srgbClr val="C00000"/>
                </a:solidFill>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Музей «Дом </a:t>
            </a:r>
            <a:r>
              <a:rPr lang="ru-RU" sz="2000" dirty="0" err="1">
                <a:latin typeface="Times New Roman" panose="02020603050405020304" pitchFamily="18" charset="0"/>
                <a:cs typeface="Times New Roman" panose="02020603050405020304" pitchFamily="18" charset="0"/>
              </a:rPr>
              <a:t>Машарова</a:t>
            </a:r>
            <a:r>
              <a:rPr lang="ru-RU" sz="2000" dirty="0">
                <a:latin typeface="Times New Roman" panose="02020603050405020304" pitchFamily="18" charset="0"/>
                <a:cs typeface="Times New Roman" panose="02020603050405020304" pitchFamily="18" charset="0"/>
              </a:rPr>
              <a:t>» расположен в каменном особняке — памятнике архитектуры конца XIX века. Дом с надворными постройками, образовавшими небольшую усадьбу в центре Тюмени, принадлежал известному тюменскому промышленнику Николаю </a:t>
            </a:r>
            <a:r>
              <a:rPr lang="ru-RU" sz="2000" dirty="0" err="1">
                <a:latin typeface="Times New Roman" panose="02020603050405020304" pitchFamily="18" charset="0"/>
                <a:cs typeface="Times New Roman" panose="02020603050405020304" pitchFamily="18" charset="0"/>
              </a:rPr>
              <a:t>Машарову</a:t>
            </a:r>
            <a:r>
              <a:rPr lang="ru-RU" sz="2000" dirty="0">
                <a:latin typeface="Times New Roman" panose="02020603050405020304" pitchFamily="18" charset="0"/>
                <a:cs typeface="Times New Roman" panose="02020603050405020304" pitchFamily="18" charset="0"/>
              </a:rPr>
              <a:t> (1865-1922).</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pic>
        <p:nvPicPr>
          <p:cNvPr id="15362" name="Picture 2" descr="ÐÐ²ÑÐ¾Ñ ÑÐ¾ÑÐ¾Ð³ÑÐ°ÑÐ¸Ð¸: mischanja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26079" y="2438399"/>
            <a:ext cx="6140664" cy="4087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7905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Autofit/>
          </a:bodyPr>
          <a:lstStyle/>
          <a:p>
            <a:r>
              <a:rPr lang="ru-RU" sz="1800" b="1" dirty="0">
                <a:solidFill>
                  <a:srgbClr val="C00000"/>
                </a:solidFill>
                <a:latin typeface="Times New Roman" panose="02020603050405020304" pitchFamily="18" charset="0"/>
                <a:cs typeface="Times New Roman" panose="02020603050405020304" pitchFamily="18" charset="0"/>
              </a:rPr>
              <a:t>Музей-усадьба </a:t>
            </a:r>
            <a:r>
              <a:rPr lang="ru-RU" sz="1800" b="1" dirty="0" err="1">
                <a:solidFill>
                  <a:srgbClr val="C00000"/>
                </a:solidFill>
                <a:latin typeface="Times New Roman" panose="02020603050405020304" pitchFamily="18" charset="0"/>
                <a:cs typeface="Times New Roman" panose="02020603050405020304" pitchFamily="18" charset="0"/>
              </a:rPr>
              <a:t>Колокольниковых</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Усадьба С.И. </a:t>
            </a:r>
            <a:r>
              <a:rPr lang="ru-RU" sz="1800" dirty="0" err="1">
                <a:latin typeface="Times New Roman" panose="02020603050405020304" pitchFamily="18" charset="0"/>
                <a:cs typeface="Times New Roman" panose="02020603050405020304" pitchFamily="18" charset="0"/>
              </a:rPr>
              <a:t>Колокольникова</a:t>
            </a:r>
            <a:r>
              <a:rPr lang="ru-RU" sz="1800" dirty="0">
                <a:latin typeface="Times New Roman" panose="02020603050405020304" pitchFamily="18" charset="0"/>
                <a:cs typeface="Times New Roman" panose="02020603050405020304" pitchFamily="18" charset="0"/>
              </a:rPr>
              <a:t> — старейшее домовладение в городе. Известна с начала XIX века. В 1837 году в усадебном доме останавливались цесаревич Александр Николаевич и его наставник русский поэт В.А. Жуковский. В конце XIX века усадьба перешла во владение представителя известной купеческой династии Тюмени — Степана Ивановича </a:t>
            </a:r>
            <a:r>
              <a:rPr lang="ru-RU" sz="1800" dirty="0" err="1">
                <a:latin typeface="Times New Roman" panose="02020603050405020304" pitchFamily="18" charset="0"/>
                <a:cs typeface="Times New Roman" panose="02020603050405020304" pitchFamily="18" charset="0"/>
              </a:rPr>
              <a:t>Колокольникова</a:t>
            </a:r>
            <a:r>
              <a:rPr lang="ru-RU" sz="1800" dirty="0">
                <a:latin typeface="Times New Roman" panose="02020603050405020304" pitchFamily="18" charset="0"/>
                <a:cs typeface="Times New Roman" panose="02020603050405020304" pitchFamily="18" charset="0"/>
              </a:rPr>
              <a:t>, который вскоре ее кардинально обновил.</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16388" name="Picture 4" descr="ÐÐ²ÑÐ¾Ñ ÑÐ¾ÑÐ¾Ð³ÑÐ°ÑÐ¸Ð¸: s42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00549" y="2311289"/>
            <a:ext cx="5747657" cy="4315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1789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a:latin typeface="Times New Roman" panose="02020603050405020304" pitchFamily="18" charset="0"/>
                <a:cs typeface="Times New Roman" panose="02020603050405020304" pitchFamily="18" charset="0"/>
              </a:rPr>
              <a:t>В 1990-х годах здание отреставрировано по проекту архитектора Г.П. </a:t>
            </a:r>
            <a:r>
              <a:rPr lang="ru-RU" sz="1800" dirty="0" err="1">
                <a:latin typeface="Times New Roman" panose="02020603050405020304" pitchFamily="18" charset="0"/>
                <a:cs typeface="Times New Roman" panose="02020603050405020304" pitchFamily="18" charset="0"/>
              </a:rPr>
              <a:t>Бордакова</a:t>
            </a:r>
            <a:r>
              <a:rPr lang="ru-RU" sz="1800" dirty="0">
                <a:latin typeface="Times New Roman" panose="02020603050405020304" pitchFamily="18" charset="0"/>
                <a:cs typeface="Times New Roman" panose="02020603050405020304" pitchFamily="18" charset="0"/>
              </a:rPr>
              <a:t>. Реставрацию сложной фасадной резьбы с восстановлением утраченных элементов выполнил мастер В.М. Шитов. Памятник имеет мемориальное значение: в нем с августа по октябрь 1919 года находилась штаб-квартира В.К. Блюхера. Сегодня этот особняк принадлежит тюменскому областному краеведческому музею.</a:t>
            </a:r>
            <a:endParaRPr lang="ru-RU" sz="1800" dirty="0">
              <a:latin typeface="Times New Roman" panose="02020603050405020304" pitchFamily="18" charset="0"/>
              <a:cs typeface="Times New Roman" panose="02020603050405020304" pitchFamily="18" charset="0"/>
            </a:endParaRPr>
          </a:p>
        </p:txBody>
      </p:sp>
      <p:pic>
        <p:nvPicPr>
          <p:cNvPr id="17410" name="Picture 2" descr="ÐÐ²ÑÐ¾Ñ ÑÐ¾ÑÐ¾Ð³ÑÐ°ÑÐ¸Ð¸: s42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78927" y="2415897"/>
            <a:ext cx="5529942" cy="415158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9518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b="1" dirty="0">
                <a:solidFill>
                  <a:srgbClr val="C00000"/>
                </a:solidFill>
                <a:latin typeface="Times New Roman" panose="02020603050405020304" pitchFamily="18" charset="0"/>
                <a:cs typeface="Times New Roman" panose="02020603050405020304" pitchFamily="18" charset="0"/>
              </a:rPr>
              <a:t>Сквер «Прощание»</a:t>
            </a:r>
            <a:br>
              <a:rPr lang="ru-RU" sz="1800" b="1" dirty="0">
                <a:solidFill>
                  <a:srgbClr val="C00000"/>
                </a:solidFill>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Скульптор Н.В. Распопов, архитектор Б.А. Жученко. В 1991 году был открыт памятник — дань памяти жителей Тюмени выпускникам городских школ 1941 года, погибшим в Великой Отечественной войне. Памятник сооружен по инициативе выпускников школ города Тюмени 1941-1945 годов и их учителя П.Ю. </a:t>
            </a:r>
            <a:r>
              <a:rPr lang="ru-RU" sz="1800" dirty="0" err="1">
                <a:latin typeface="Times New Roman" panose="02020603050405020304" pitchFamily="18" charset="0"/>
                <a:cs typeface="Times New Roman" panose="02020603050405020304" pitchFamily="18" charset="0"/>
              </a:rPr>
              <a:t>Хайновского</a:t>
            </a:r>
            <a:r>
              <a:rPr lang="ru-RU" sz="1800" dirty="0">
                <a:latin typeface="Times New Roman" panose="02020603050405020304" pitchFamily="18" charset="0"/>
                <a:cs typeface="Times New Roman" panose="02020603050405020304" pitchFamily="18" charset="0"/>
              </a:rPr>
              <a:t>. Открытие памятника состоялось в июне 1991 года. Расположен на территории бывшей Александровской площади, напротив современной площади Борцов революции.</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18434" name="Picture 2" descr="ÐÐ²ÑÐ¾Ñ ÑÐ¾ÑÐ¾Ð³ÑÐ°ÑÐ¸Ð¸: s4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815839" y="2512405"/>
            <a:ext cx="2821577" cy="4235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902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b="1" dirty="0">
                <a:solidFill>
                  <a:srgbClr val="C00000"/>
                </a:solidFill>
                <a:latin typeface="Times New Roman" panose="02020603050405020304" pitchFamily="18" charset="0"/>
                <a:cs typeface="Times New Roman" panose="02020603050405020304" pitchFamily="18" charset="0"/>
              </a:rPr>
              <a:t>Тюменский драматический театр</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Создание театра в Тюмени (1858 год) стало весьма громким и важным событием в Тобольской губернии. С начала 90-х годов XIX века попечителем театра был купец А.И. </a:t>
            </a:r>
            <a:r>
              <a:rPr lang="ru-RU" sz="1800" dirty="0" err="1">
                <a:latin typeface="Times New Roman" panose="02020603050405020304" pitchFamily="18" charset="0"/>
                <a:cs typeface="Times New Roman" panose="02020603050405020304" pitchFamily="18" charset="0"/>
              </a:rPr>
              <a:t>Текутьев</a:t>
            </a:r>
            <a:r>
              <a:rPr lang="ru-RU" sz="1800" dirty="0">
                <a:latin typeface="Times New Roman" panose="02020603050405020304" pitchFamily="18" charset="0"/>
                <a:cs typeface="Times New Roman" panose="02020603050405020304" pitchFamily="18" charset="0"/>
              </a:rPr>
              <a:t>. В спектаклях участвовало около 30 актеров, постоянной труппы не было, многие не имели специального образования. В 1920 году в театре организовали студию сценического мастерства. На сегодняшний день в составе труппы входят заслуженные артисты России</a:t>
            </a:r>
            <a:r>
              <a:rPr lang="ru-RU" sz="1800" dirty="0" smtClean="0">
                <a:latin typeface="Times New Roman" panose="02020603050405020304" pitchFamily="18" charset="0"/>
                <a:cs typeface="Times New Roman" panose="02020603050405020304" pitchFamily="18" charset="0"/>
              </a:rPr>
              <a:t>.</a:t>
            </a:r>
            <a:br>
              <a:rPr lang="ru-RU" sz="1800"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В 2008 году изменился статус Тюменского драматического театра — теперь это государственное автономное учреждение культуры. Но главное — в 2008 году Тюменский драматический театр переехал в новое, специально построенное для него здание, оснащенное современным театральным техническим оборудованием и подаренное храму искусства Правительством Тюменской области.</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19458" name="Picture 2" descr="ÐÐ²ÑÐ¾Ñ ÑÐ¾ÑÐ¾Ð³ÑÐ°ÑÐ¸Ð¸: s4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62698" y="3198222"/>
            <a:ext cx="4890088" cy="3262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5731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433498" y="204411"/>
            <a:ext cx="8574622" cy="2616199"/>
          </a:xfrm>
        </p:spPr>
        <p:txBody>
          <a:bodyPr>
            <a:normAutofit fontScale="90000"/>
          </a:bodyPr>
          <a:lstStyle/>
          <a:p>
            <a:pPr algn="l"/>
            <a:r>
              <a:rPr lang="ru-RU" sz="2000" dirty="0">
                <a:latin typeface="Times New Roman" panose="02020603050405020304" pitchFamily="18" charset="0"/>
                <a:cs typeface="Times New Roman" panose="02020603050405020304" pitchFamily="18" charset="0"/>
              </a:rPr>
              <a:t>История города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На юге Западной Сибири, на левом притоке крупной сибирской реки Тобол – Туре, стоит город Тюмень – первый русский город, заложенный в Сибири. История современной Тюмени, города нефтяников и газовиков, уходит в глубину веков. Впервые название Тюмень упоминается в русских летописях начала 15 века, как поселение на древней караванной дороге, которая связывала Среднюю Азию и Поволжье. За эту дорогу шла вековая борьба между кочевниками южной Сибири. Водные пути были в те времена единственными связующими артериями между землями Крайнего Севера и далёким Востоком.</a:t>
            </a:r>
          </a:p>
        </p:txBody>
      </p:sp>
      <p:pic>
        <p:nvPicPr>
          <p:cNvPr id="2050" name="Picture 2" descr="ÐÑÑÐ¾ÑÐ½Ð¸Ðº ÑÐ¾ÑÐ¾Ð³ÑÐ°ÑÐ¸Ð¸: humu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8914" y="2938314"/>
            <a:ext cx="5885994" cy="367215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73635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0" y="426720"/>
            <a:ext cx="10018713" cy="2011679"/>
          </a:xfrm>
        </p:spPr>
        <p:txBody>
          <a:bodyPr>
            <a:noAutofit/>
          </a:bodyPr>
          <a:lstStyle/>
          <a:p>
            <a:r>
              <a:rPr lang="ru-RU" sz="1800" b="1" dirty="0">
                <a:solidFill>
                  <a:srgbClr val="C00000"/>
                </a:solidFill>
                <a:latin typeface="Times New Roman" panose="02020603050405020304" pitchFamily="18" charset="0"/>
                <a:cs typeface="Times New Roman" panose="02020603050405020304" pitchFamily="18" charset="0"/>
              </a:rPr>
              <a:t>Цветной бульвар</a:t>
            </a:r>
            <a:br>
              <a:rPr lang="ru-RU" sz="1800" b="1" dirty="0">
                <a:solidFill>
                  <a:srgbClr val="C00000"/>
                </a:solidFill>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Пешеходный бульвар, расположенный в границах улиц Первомайской и Орджоникидзе, параллельно улицам Ленина и Герцена, носит название Цветного. Яркие и разнообразные краски бульвара, Тюменский государственный цирк, многочисленные аттракционы — все это атрибуты главного места прогулок в городе. Цветной бульвар украшают фонтан с музыкой и подсветкой, скульптура девушки под названием «Нежность», а также фигуры любимых российских комедиантов — Карандаша, Олега Попова и Юрия Никулина, рядом с которыми так любят фотографироваться </a:t>
            </a:r>
            <a:r>
              <a:rPr lang="ru-RU" sz="1800" dirty="0" err="1">
                <a:latin typeface="Times New Roman" panose="02020603050405020304" pitchFamily="18" charset="0"/>
                <a:cs typeface="Times New Roman" panose="02020603050405020304" pitchFamily="18" charset="0"/>
              </a:rPr>
              <a:t>тюменцы</a:t>
            </a:r>
            <a:r>
              <a:rPr lang="ru-RU" sz="1800" dirty="0">
                <a:latin typeface="Times New Roman" panose="02020603050405020304" pitchFamily="18" charset="0"/>
                <a:cs typeface="Times New Roman" panose="02020603050405020304" pitchFamily="18" charset="0"/>
              </a:rPr>
              <a:t> и гости города.</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20482" name="Picture 2" descr="ÐÐ²ÑÐ¾Ñ ÑÐ¾ÑÐ¾Ð³ÑÐ°ÑÐ¸Ð¸: s42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93371" y="2623458"/>
            <a:ext cx="4690375" cy="3521282"/>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ÐÐ²ÑÐ¾Ñ ÑÐ¾ÑÐ¾Ð³ÑÐ°ÑÐ¸Ð¸: s42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1833" y="3079200"/>
            <a:ext cx="5474703" cy="3652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899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62688" y="339634"/>
            <a:ext cx="10018713" cy="2116183"/>
          </a:xfrm>
        </p:spPr>
        <p:txBody>
          <a:bodyPr>
            <a:noAutofit/>
          </a:bodyPr>
          <a:lstStyle/>
          <a:p>
            <a:r>
              <a:rPr lang="ru-RU" sz="1800" b="1" dirty="0">
                <a:solidFill>
                  <a:srgbClr val="C00000"/>
                </a:solidFill>
                <a:latin typeface="Times New Roman" panose="02020603050405020304" pitchFamily="18" charset="0"/>
                <a:cs typeface="Times New Roman" panose="02020603050405020304" pitchFamily="18" charset="0"/>
              </a:rPr>
              <a:t>Тюменский государственный цирк</a:t>
            </a:r>
            <a:br>
              <a:rPr lang="ru-RU" sz="1800" b="1" dirty="0">
                <a:solidFill>
                  <a:srgbClr val="C00000"/>
                </a:solidFill>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История цирка в Тюмени насчитывает не один десяток лет. В свое время здесь побывали почти все цирковые коллективы Советского Союза. В 2004 году, после завершения реконструкции, Тюменский цирк стал одним из любимых мест досуга как у жителей, так и у гостей города. Сегодня он считается одним из самых современных в Урало-Сибирском регионе. По своей красоте здание может соперничать с любым развлекательным центром. На куполе цирка — металлический шар, поражающий своей оригинальностью и размерами. Он светится в ночное время, как и весь цирк и площадь перед ним</a:t>
            </a:r>
            <a:r>
              <a:rPr lang="ru-RU" sz="1800" dirty="0" smtClean="0">
                <a:latin typeface="Times New Roman" panose="02020603050405020304" pitchFamily="18" charset="0"/>
                <a:cs typeface="Times New Roman" panose="02020603050405020304" pitchFamily="18" charset="0"/>
              </a:rPr>
              <a:t>.</a:t>
            </a:r>
            <a:br>
              <a:rPr lang="ru-RU" sz="1800"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21506" name="Picture 2" descr="ÐÐ²ÑÐ¾Ñ ÑÐ¾ÑÐ¾Ð³ÑÐ°ÑÐ¸Ð¸: mischanja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70582" y="2455817"/>
            <a:ext cx="6003818" cy="3942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8372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1" y="685800"/>
            <a:ext cx="10018713" cy="2719251"/>
          </a:xfrm>
        </p:spPr>
        <p:txBody>
          <a:bodyPr/>
          <a:lstStyle/>
          <a:p>
            <a:r>
              <a:rPr lang="ru-RU" b="1" dirty="0" smtClean="0">
                <a:solidFill>
                  <a:srgbClr val="C00000"/>
                </a:solidFill>
                <a:latin typeface="Times New Roman" panose="02020603050405020304" pitchFamily="18" charset="0"/>
                <a:cs typeface="Times New Roman" panose="02020603050405020304" pitchFamily="18" charset="0"/>
              </a:rPr>
              <a:t>Спасибо за внимание.</a:t>
            </a:r>
            <a:endParaRPr lang="ru-RU" b="1" dirty="0">
              <a:solidFill>
                <a:srgbClr val="C0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438605" y="2666999"/>
            <a:ext cx="3064417" cy="3124201"/>
          </a:xfrm>
        </p:spPr>
        <p:txBody>
          <a:bodyPr/>
          <a:lstStyle/>
          <a:p>
            <a:pPr marL="0" indent="0">
              <a:buNone/>
            </a:pPr>
            <a:endParaRPr lang="ru-RU" dirty="0" smtClean="0"/>
          </a:p>
          <a:p>
            <a:pPr marL="0" indent="0">
              <a:buNone/>
            </a:pPr>
            <a:endParaRPr lang="ru-RU" dirty="0"/>
          </a:p>
          <a:p>
            <a:pPr marL="0" indent="0">
              <a:buNone/>
            </a:pPr>
            <a:r>
              <a:rPr lang="ru-RU" dirty="0" smtClean="0">
                <a:latin typeface="Times New Roman" panose="02020603050405020304" pitchFamily="18" charset="0"/>
                <a:cs typeface="Times New Roman" panose="02020603050405020304" pitchFamily="18" charset="0"/>
              </a:rPr>
              <a:t>Выполнила воспитатель МАДОУ д/с №158 города Тюмени </a:t>
            </a:r>
          </a:p>
          <a:p>
            <a:pPr marL="0" indent="0">
              <a:buNone/>
            </a:pPr>
            <a:r>
              <a:rPr lang="ru-RU" dirty="0" smtClean="0">
                <a:latin typeface="Times New Roman" panose="02020603050405020304" pitchFamily="18" charset="0"/>
                <a:cs typeface="Times New Roman" panose="02020603050405020304" pitchFamily="18" charset="0"/>
              </a:rPr>
              <a:t>Коровина Т.Н</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9654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6231" y="252549"/>
            <a:ext cx="10018713" cy="2621279"/>
          </a:xfrm>
        </p:spPr>
        <p:txBody>
          <a:bodyPr>
            <a:normAutofit fontScale="90000"/>
          </a:bodyPr>
          <a:lstStyle/>
          <a:p>
            <a:r>
              <a:rPr lang="ru-RU" sz="2000" dirty="0">
                <a:latin typeface="Times New Roman" panose="02020603050405020304" pitchFamily="18" charset="0"/>
                <a:cs typeface="Times New Roman" panose="02020603050405020304" pitchFamily="18" charset="0"/>
              </a:rPr>
              <a:t>Длительное время городок подвергался нападению со стороны кочевников, и об этом даже была сложена Повесть о Таре и Тюмени. Поначалу город возводился сплошь из дерева, но после грандиозного пожара в октябре 1695 г., когда деревянный город полностью выгорел, строительство велось в основном каменное. От той поры сохранился Троицкий монастырь. К 18 веку Тюмень превращается в крупный транзитный пункт торговли, через который проходил основной торговый путь из всей Сибири и Китая в Россию. Но город и сам превращается в промышленный центр. Здесь развивается кожевенное, кузнечное, мыловаренное, мебельное производство. Изделия тюменских мастеров славились на </a:t>
            </a:r>
            <a:r>
              <a:rPr lang="ru-RU" sz="2000" dirty="0" err="1">
                <a:latin typeface="Times New Roman" panose="02020603050405020304" pitchFamily="18" charset="0"/>
                <a:cs typeface="Times New Roman" panose="02020603050405020304" pitchFamily="18" charset="0"/>
              </a:rPr>
              <a:t>Ирбитской</a:t>
            </a:r>
            <a:r>
              <a:rPr lang="ru-RU" sz="2000" dirty="0">
                <a:latin typeface="Times New Roman" panose="02020603050405020304" pitchFamily="18" charset="0"/>
                <a:cs typeface="Times New Roman" panose="02020603050405020304" pitchFamily="18" charset="0"/>
              </a:rPr>
              <a:t> ярмарке, поставлялись в армию, продавались за границу.</a:t>
            </a:r>
            <a:endParaRPr lang="ru-RU" sz="2000" dirty="0">
              <a:latin typeface="Times New Roman" panose="02020603050405020304" pitchFamily="18" charset="0"/>
              <a:cs typeface="Times New Roman" panose="02020603050405020304" pitchFamily="18" charset="0"/>
            </a:endParaRPr>
          </a:p>
        </p:txBody>
      </p:sp>
      <p:pic>
        <p:nvPicPr>
          <p:cNvPr id="3074" name="Picture 2" descr="ÐÑÑÐ¾ÑÐ½Ð¸Ðº ÑÐ¾ÑÐ¾Ð³ÑÐ°ÑÐ¸Ð¸: humus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32139" y="2873827"/>
            <a:ext cx="5654764" cy="3797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1037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1" y="478971"/>
            <a:ext cx="10018713" cy="2188027"/>
          </a:xfrm>
        </p:spPr>
        <p:txBody>
          <a:bodyPr>
            <a:noAutofit/>
          </a:bodyPr>
          <a:lstStyle/>
          <a:p>
            <a:r>
              <a:rPr lang="ru-RU" sz="1800" dirty="0">
                <a:latin typeface="Times New Roman" panose="02020603050405020304" pitchFamily="18" charset="0"/>
                <a:cs typeface="Times New Roman" panose="02020603050405020304" pitchFamily="18" charset="0"/>
              </a:rPr>
              <a:t>Первый пароход в Сибири был собран и спущен в Тюмени в 1836 году. С 1885 года в городе появляется железная дорога, и промышленность шагает уже семимильными шагами. Ни в каком другом районе Сибири не было такой разнообразной промышленности. В 1912 году железная дорога соединяет Тюмень с Омском, включая его в знаменитый Великий Сибирский Путь – Транссиб и увеличивает его хозяйственное значение</a:t>
            </a:r>
            <a:r>
              <a:rPr lang="ru-RU" sz="1800" dirty="0" smtClean="0">
                <a:latin typeface="Times New Roman" panose="02020603050405020304" pitchFamily="18" charset="0"/>
                <a:cs typeface="Times New Roman" panose="02020603050405020304" pitchFamily="18" charset="0"/>
              </a:rPr>
              <a:t>.</a:t>
            </a:r>
            <a:br>
              <a:rPr lang="ru-RU" sz="1800"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Новой страницей в развитии Тюмени стала вторая половина XX века. Именно здесь были открыты крупнейшие месторождения нефти и газа. Среди болот и тундры начинается освоение новых мест, а Тюмень растет и превращается в современный город с развитой инфраструктурой.</a:t>
            </a:r>
            <a:endParaRPr lang="ru-RU" sz="1800" dirty="0">
              <a:latin typeface="Times New Roman" panose="02020603050405020304" pitchFamily="18" charset="0"/>
              <a:cs typeface="Times New Roman" panose="02020603050405020304" pitchFamily="18" charset="0"/>
            </a:endParaRPr>
          </a:p>
        </p:txBody>
      </p:sp>
      <p:pic>
        <p:nvPicPr>
          <p:cNvPr id="4100" name="Picture 4" descr="ÐÑÑÐ¾ÑÐ½Ð¸Ðº ÑÐ¾ÑÐ¾Ð³ÑÐ°ÑÐ¸Ð¸: humu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0206" y="2949044"/>
            <a:ext cx="5770970" cy="3703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623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b="1" dirty="0">
                <a:solidFill>
                  <a:srgbClr val="C00000"/>
                </a:solidFill>
                <a:latin typeface="Times New Roman" panose="02020603050405020304" pitchFamily="18" charset="0"/>
                <a:cs typeface="Times New Roman" panose="02020603050405020304" pitchFamily="18" charset="0"/>
              </a:rPr>
              <a:t>Александровский парк</a:t>
            </a:r>
            <a:br>
              <a:rPr lang="ru-RU" sz="2000" b="1" dirty="0">
                <a:solidFill>
                  <a:srgbClr val="C00000"/>
                </a:solidFill>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Название «Александровский парк» имеет исторические корни — на месте современной застройки в 1838 году был заложен сад, названный в честь наследника престола Александра II</a:t>
            </a:r>
            <a:r>
              <a:rPr lang="ru-RU" sz="2000" dirty="0" smtClean="0">
                <a:latin typeface="Times New Roman" panose="02020603050405020304" pitchFamily="18" charset="0"/>
                <a:cs typeface="Times New Roman" panose="02020603050405020304" pitchFamily="18" charset="0"/>
              </a:rPr>
              <a:t>.</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 70-80-х годах XX века по указу властей города территория сада была значительно урезана для строительства жилых домов и автомобильных дорог.</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Все элементы современной архитектуры ландшафта сада выполнены из белого мрамора и создают атмосферу XIX века. По периметру парка расположились чугунные скульптуры, прекрасные беседки, в центре — живописный фонтан.</a:t>
            </a:r>
            <a:endParaRPr lang="ru-RU" sz="2200" dirty="0">
              <a:latin typeface="Times New Roman" panose="02020603050405020304" pitchFamily="18" charset="0"/>
              <a:cs typeface="Times New Roman" panose="02020603050405020304" pitchFamily="18" charset="0"/>
            </a:endParaRPr>
          </a:p>
        </p:txBody>
      </p:sp>
      <p:pic>
        <p:nvPicPr>
          <p:cNvPr id="5122" name="Picture 2" descr="ÐÐ²ÑÐ¾Ñ ÑÐ¾ÑÐ¾Ð³ÑÐ°ÑÐ¸Ð¸: krebo13251971ele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377896" y="3050178"/>
            <a:ext cx="4693304"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5896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1" y="685800"/>
            <a:ext cx="10018713" cy="2571206"/>
          </a:xfrm>
        </p:spPr>
        <p:txBody>
          <a:bodyPr>
            <a:normAutofit fontScale="90000"/>
          </a:bodyPr>
          <a:lstStyle/>
          <a:p>
            <a:r>
              <a:rPr lang="ru-RU" sz="2000" b="1" dirty="0">
                <a:solidFill>
                  <a:srgbClr val="C00000"/>
                </a:solidFill>
                <a:latin typeface="Times New Roman" panose="02020603050405020304" pitchFamily="18" charset="0"/>
                <a:cs typeface="Times New Roman" panose="02020603050405020304" pitchFamily="18" charset="0"/>
              </a:rPr>
              <a:t>Областная филармония</a:t>
            </a:r>
            <a:br>
              <a:rPr lang="ru-RU" sz="2000" b="1" dirty="0">
                <a:solidFill>
                  <a:srgbClr val="C00000"/>
                </a:solidFill>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История филармонии связана созданием в 1946 году областного концертно-эстрадного бюро. В 1958 году его переименовали в городскую филармонию. 1 октября 2003 года филармония открылась после реконструкции. Проект здания разработал П.А. Гриненко, работавший многие годы главным архитектором города Тюмени. Здание изменилось до неузнаваемости. Теперь это один из лучших концертных залов России. Убранство филармонии вызывает восторг: гладкий мраморный пол, фонтанчики со скульптурами, настоящие пальмы, необыкновенной красоты люстры, наконец, удобные бархатные сиденья</a:t>
            </a:r>
            <a:r>
              <a:rPr lang="ru-RU" sz="2000" dirty="0" smtClean="0">
                <a:latin typeface="Times New Roman" panose="02020603050405020304" pitchFamily="18" charset="0"/>
                <a:cs typeface="Times New Roman" panose="02020603050405020304" pitchFamily="18" charset="0"/>
              </a:rPr>
              <a:t>.</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Оснащен концертный зал по последнему слову техники. В Тюменской государственной филармонии имеются два зала: концертный зал имени Ю. Гуляева и зал органной и камерной музыки. В концертном зале 1200 посадочных мест. Здесь проходит большинство торжественных мероприятий. Филармония имеет уникальный орган немецкой фирмы «</a:t>
            </a:r>
            <a:r>
              <a:rPr lang="ru-RU" sz="2000" dirty="0" err="1">
                <a:latin typeface="Times New Roman" panose="02020603050405020304" pitchFamily="18" charset="0"/>
                <a:cs typeface="Times New Roman" panose="02020603050405020304" pitchFamily="18" charset="0"/>
              </a:rPr>
              <a:t>Шуке</a:t>
            </a:r>
            <a:r>
              <a:rPr lang="ru-RU" sz="2000" dirty="0">
                <a:latin typeface="Times New Roman" panose="02020603050405020304" pitchFamily="18" charset="0"/>
                <a:cs typeface="Times New Roman" panose="02020603050405020304" pitchFamily="18" charset="0"/>
              </a:rPr>
              <a:t>».</a:t>
            </a:r>
            <a:r>
              <a:rPr lang="ru-RU" sz="2200" dirty="0" smtClean="0">
                <a:latin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cs typeface="Times New Roman" panose="02020603050405020304" pitchFamily="18" charset="0"/>
              </a:rPr>
            </a:br>
            <a:r>
              <a:rPr lang="ru-RU" sz="1800" dirty="0"/>
              <a:t/>
            </a:r>
            <a:br>
              <a:rPr lang="ru-RU" sz="1800" dirty="0"/>
            </a:br>
            <a:endParaRPr lang="ru-RU" sz="1800" dirty="0"/>
          </a:p>
        </p:txBody>
      </p:sp>
      <p:pic>
        <p:nvPicPr>
          <p:cNvPr id="6146" name="Picture 2" descr="ÐÐ²ÑÐ¾Ñ ÑÐ¾ÑÐ¾Ð³ÑÐ°ÑÐ¸Ð¸: Lagutin.Alexey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60939" y="3607525"/>
            <a:ext cx="4161459"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16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3385" y="452846"/>
            <a:ext cx="10018713" cy="2412274"/>
          </a:xfrm>
        </p:spPr>
        <p:txBody>
          <a:bodyPr>
            <a:normAutofit fontScale="90000"/>
          </a:bodyPr>
          <a:lstStyle/>
          <a:p>
            <a:r>
              <a:rPr lang="ru-RU" sz="2000" b="1" dirty="0" smtClean="0">
                <a:solidFill>
                  <a:srgbClr val="C00000"/>
                </a:solidFill>
                <a:latin typeface="Times New Roman" panose="02020603050405020304" pitchFamily="18" charset="0"/>
                <a:cs typeface="Times New Roman" panose="02020603050405020304" pitchFamily="18" charset="0"/>
              </a:rPr>
              <a:t/>
            </a:r>
            <a:br>
              <a:rPr lang="ru-RU" sz="2000" b="1" dirty="0" smtClean="0">
                <a:solidFill>
                  <a:srgbClr val="C00000"/>
                </a:solidFill>
                <a:latin typeface="Times New Roman" panose="02020603050405020304" pitchFamily="18" charset="0"/>
                <a:cs typeface="Times New Roman" panose="02020603050405020304" pitchFamily="18" charset="0"/>
              </a:rPr>
            </a:br>
            <a:r>
              <a:rPr lang="ru-RU" sz="2000" b="1" dirty="0">
                <a:solidFill>
                  <a:srgbClr val="C00000"/>
                </a:solidFill>
                <a:latin typeface="Times New Roman" panose="02020603050405020304" pitchFamily="18" charset="0"/>
                <a:cs typeface="Times New Roman" panose="02020603050405020304" pitchFamily="18" charset="0"/>
              </a:rPr>
              <a:t/>
            </a:r>
            <a:br>
              <a:rPr lang="ru-RU" sz="2000" b="1" dirty="0">
                <a:solidFill>
                  <a:srgbClr val="C00000"/>
                </a:solidFill>
                <a:latin typeface="Times New Roman" panose="02020603050405020304" pitchFamily="18" charset="0"/>
                <a:cs typeface="Times New Roman" panose="02020603050405020304" pitchFamily="18" charset="0"/>
              </a:rPr>
            </a:br>
            <a:r>
              <a:rPr lang="ru-RU" sz="2000" b="1" dirty="0" smtClean="0">
                <a:solidFill>
                  <a:srgbClr val="C00000"/>
                </a:solidFill>
                <a:latin typeface="Times New Roman" panose="02020603050405020304" pitchFamily="18" charset="0"/>
                <a:cs typeface="Times New Roman" panose="02020603050405020304" pitchFamily="18" charset="0"/>
              </a:rPr>
              <a:t/>
            </a:r>
            <a:br>
              <a:rPr lang="ru-RU" sz="2000" b="1" dirty="0" smtClean="0">
                <a:solidFill>
                  <a:srgbClr val="C00000"/>
                </a:solidFill>
                <a:latin typeface="Times New Roman" panose="02020603050405020304" pitchFamily="18" charset="0"/>
                <a:cs typeface="Times New Roman" panose="02020603050405020304" pitchFamily="18" charset="0"/>
              </a:rPr>
            </a:br>
            <a:r>
              <a:rPr lang="ru-RU" sz="2000" b="1" dirty="0">
                <a:solidFill>
                  <a:srgbClr val="C00000"/>
                </a:solidFill>
                <a:latin typeface="Times New Roman" panose="02020603050405020304" pitchFamily="18" charset="0"/>
                <a:cs typeface="Times New Roman" panose="02020603050405020304" pitchFamily="18" charset="0"/>
              </a:rPr>
              <a:t/>
            </a:r>
            <a:br>
              <a:rPr lang="ru-RU" sz="2000" b="1" dirty="0">
                <a:solidFill>
                  <a:srgbClr val="C00000"/>
                </a:solidFill>
                <a:latin typeface="Times New Roman" panose="02020603050405020304" pitchFamily="18" charset="0"/>
                <a:cs typeface="Times New Roman" panose="02020603050405020304" pitchFamily="18" charset="0"/>
              </a:rPr>
            </a:br>
            <a:r>
              <a:rPr lang="ru-RU" sz="2000" b="1" dirty="0" smtClean="0">
                <a:solidFill>
                  <a:srgbClr val="C00000"/>
                </a:solidFill>
                <a:latin typeface="Times New Roman" panose="02020603050405020304" pitchFamily="18" charset="0"/>
                <a:cs typeface="Times New Roman" panose="02020603050405020304" pitchFamily="18" charset="0"/>
              </a:rPr>
              <a:t/>
            </a:r>
            <a:br>
              <a:rPr lang="ru-RU" sz="2000" b="1" dirty="0" smtClean="0">
                <a:solidFill>
                  <a:srgbClr val="C00000"/>
                </a:solidFill>
                <a:latin typeface="Times New Roman" panose="02020603050405020304" pitchFamily="18" charset="0"/>
                <a:cs typeface="Times New Roman" panose="02020603050405020304" pitchFamily="18" charset="0"/>
              </a:rPr>
            </a:br>
            <a:r>
              <a:rPr lang="ru-RU" sz="2000" b="1" dirty="0" smtClean="0">
                <a:solidFill>
                  <a:srgbClr val="C00000"/>
                </a:solidFill>
                <a:latin typeface="Times New Roman" panose="02020603050405020304" pitchFamily="18" charset="0"/>
                <a:cs typeface="Times New Roman" panose="02020603050405020304" pitchFamily="18" charset="0"/>
              </a:rPr>
              <a:t>Знаменский </a:t>
            </a:r>
            <a:r>
              <a:rPr lang="ru-RU" sz="2000" b="1" dirty="0">
                <a:solidFill>
                  <a:srgbClr val="C00000"/>
                </a:solidFill>
                <a:latin typeface="Times New Roman" panose="02020603050405020304" pitchFamily="18" charset="0"/>
                <a:cs typeface="Times New Roman" panose="02020603050405020304" pitchFamily="18" charset="0"/>
              </a:rPr>
              <a:t>кафедральный собор</a:t>
            </a:r>
            <a:r>
              <a:rPr lang="ru-RU" sz="1800" dirty="0"/>
              <a:t/>
            </a:r>
            <a:br>
              <a:rPr lang="ru-RU" sz="1800" dirty="0"/>
            </a:br>
            <a:r>
              <a:rPr lang="ru-RU" sz="2000" dirty="0">
                <a:latin typeface="Times New Roman" panose="02020603050405020304" pitchFamily="18" charset="0"/>
                <a:cs typeface="Times New Roman" panose="02020603050405020304" pitchFamily="18" charset="0"/>
              </a:rPr>
              <a:t>Знаменский кафедральный собор — один из главных архитектурных и духовных символов Тюмени. Его внешний облик можно отнести к наиболее ярким образцам «сибирского барокко». Первая деревянная Знаменская церковь была сооружена около 1624 года. В пожаре 1967 года она сгорела, была восстановлена и вновь уничтожена огнем в 1766 году. В 1768 году на месте сгоревшей церкви была заложена каменная (архитектор неизвестен). Основные этапы ее строительства завершены в 1786 году</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Сейчас Знаменский Собор является кафедральным храмом города Тюмени.</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pic>
        <p:nvPicPr>
          <p:cNvPr id="7170" name="Picture 2" descr="ÐÐ²ÑÐ¾Ñ ÑÐ¾ÑÐ¾Ð³ÑÐ°ÑÐ¸Ð¸: s42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010400" y="3318693"/>
            <a:ext cx="5085806" cy="33930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3910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b="1" dirty="0">
                <a:solidFill>
                  <a:srgbClr val="C00000"/>
                </a:solidFill>
                <a:latin typeface="Times New Roman" panose="02020603050405020304" pitchFamily="18" charset="0"/>
                <a:cs typeface="Times New Roman" panose="02020603050405020304" pitchFamily="18" charset="0"/>
              </a:rPr>
              <a:t>Историческая площадь</a:t>
            </a:r>
            <a:br>
              <a:rPr lang="ru-RU" sz="1800" b="1" dirty="0">
                <a:solidFill>
                  <a:srgbClr val="C00000"/>
                </a:solidFill>
                <a:latin typeface="Times New Roman" panose="02020603050405020304" pitchFamily="18" charset="0"/>
                <a:cs typeface="Times New Roman" panose="02020603050405020304" pitchFamily="18" charset="0"/>
              </a:rPr>
            </a:br>
            <a:r>
              <a:rPr lang="ru-RU" sz="1800" dirty="0" err="1">
                <a:latin typeface="Times New Roman" panose="02020603050405020304" pitchFamily="18" charset="0"/>
                <a:cs typeface="Times New Roman" panose="02020603050405020304" pitchFamily="18" charset="0"/>
              </a:rPr>
              <a:t>Площадь</a:t>
            </a:r>
            <a:r>
              <a:rPr lang="ru-RU" sz="1800" dirty="0">
                <a:latin typeface="Times New Roman" panose="02020603050405020304" pitchFamily="18" charset="0"/>
                <a:cs typeface="Times New Roman" panose="02020603050405020304" pitchFamily="18" charset="0"/>
              </a:rPr>
              <a:t> расположена на стрелке Тюменского мыса, ограниченного с запада оврагами и речкой </a:t>
            </a:r>
            <a:r>
              <a:rPr lang="ru-RU" sz="1800" dirty="0" err="1">
                <a:latin typeface="Times New Roman" panose="02020603050405020304" pitchFamily="18" charset="0"/>
                <a:cs typeface="Times New Roman" panose="02020603050405020304" pitchFamily="18" charset="0"/>
              </a:rPr>
              <a:t>Тюменкой</a:t>
            </a:r>
            <a:r>
              <a:rPr lang="ru-RU" sz="1800" dirty="0">
                <a:latin typeface="Times New Roman" panose="02020603050405020304" pitchFamily="18" charset="0"/>
                <a:cs typeface="Times New Roman" panose="02020603050405020304" pitchFamily="18" charset="0"/>
              </a:rPr>
              <a:t>, с востока — рекой Тура. Отсюда открывается вид на речную террасу — место рождения города, который по преданиям берет свое начало от татарского городка </a:t>
            </a:r>
            <a:r>
              <a:rPr lang="ru-RU" sz="1800" dirty="0" err="1">
                <a:latin typeface="Times New Roman" panose="02020603050405020304" pitchFamily="18" charset="0"/>
                <a:cs typeface="Times New Roman" panose="02020603050405020304" pitchFamily="18" charset="0"/>
              </a:rPr>
              <a:t>Чимги</a:t>
            </a:r>
            <a:r>
              <a:rPr lang="ru-RU" sz="1800" dirty="0">
                <a:latin typeface="Times New Roman" panose="02020603050405020304" pitchFamily="18" charset="0"/>
                <a:cs typeface="Times New Roman" panose="02020603050405020304" pitchFamily="18" charset="0"/>
              </a:rPr>
              <a:t>-тура.</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8194" name="Picture 2" descr="ÐÐ²ÑÐ¾Ñ ÑÐ¾ÑÐ¾Ð³ÑÐ°ÑÐ¸Ð¸: mischanja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74233" y="2438399"/>
            <a:ext cx="6238867" cy="4190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1686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b="1" dirty="0">
                <a:solidFill>
                  <a:srgbClr val="C00000"/>
                </a:solidFill>
                <a:latin typeface="Times New Roman" panose="02020603050405020304" pitchFamily="18" charset="0"/>
                <a:cs typeface="Times New Roman" panose="02020603050405020304" pitchFamily="18" charset="0"/>
              </a:rPr>
              <a:t>Тюменский театр кукол</a:t>
            </a:r>
            <a:br>
              <a:rPr lang="ru-RU" sz="1800" b="1" dirty="0">
                <a:solidFill>
                  <a:srgbClr val="C00000"/>
                </a:solidFill>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9220" name="Picture 4" descr="Ð¢ÐµÐ°ÑÑ ÐºÑÐºÐ¾Ð» Ð¢ÑÐ¼ÐµÐ½Ñ Ð¢ÑÐ¼ÐµÐ½ÑÐºÐ°Ñ Ð¾Ð±Ð»Ð°ÑÑÑ"/>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62007" y="1925000"/>
            <a:ext cx="7676797" cy="46977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04956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араллакс">
  <a:themeElements>
    <a:clrScheme name="Параллакс">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Параллакс">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TM03457496[[fn=Параллакс]]</Template>
  <TotalTime>38</TotalTime>
  <Words>386</Words>
  <Application>Microsoft Office PowerPoint</Application>
  <PresentationFormat>Широкоэкранный</PresentationFormat>
  <Paragraphs>26</Paragraphs>
  <Slides>22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22</vt:i4>
      </vt:variant>
    </vt:vector>
  </HeadingPairs>
  <TitlesOfParts>
    <vt:vector size="26" baseType="lpstr">
      <vt:lpstr>Arial</vt:lpstr>
      <vt:lpstr>Corbel</vt:lpstr>
      <vt:lpstr>Times New Roman</vt:lpstr>
      <vt:lpstr>Параллакс</vt:lpstr>
      <vt:lpstr>Тюмень.  История и достопримечательности города.</vt:lpstr>
      <vt:lpstr>История города На юге Западной Сибири, на левом притоке крупной сибирской реки Тобол – Туре, стоит город Тюмень – первый русский город, заложенный в Сибири. История современной Тюмени, города нефтяников и газовиков, уходит в глубину веков. Впервые название Тюмень упоминается в русских летописях начала 15 века, как поселение на древней караванной дороге, которая связывала Среднюю Азию и Поволжье. За эту дорогу шла вековая борьба между кочевниками южной Сибири. Водные пути были в те времена единственными связующими артериями между землями Крайнего Севера и далёким Востоком.</vt:lpstr>
      <vt:lpstr>Длительное время городок подвергался нападению со стороны кочевников, и об этом даже была сложена Повесть о Таре и Тюмени. Поначалу город возводился сплошь из дерева, но после грандиозного пожара в октябре 1695 г., когда деревянный город полностью выгорел, строительство велось в основном каменное. От той поры сохранился Троицкий монастырь. К 18 веку Тюмень превращается в крупный транзитный пункт торговли, через который проходил основной торговый путь из всей Сибири и Китая в Россию. Но город и сам превращается в промышленный центр. Здесь развивается кожевенное, кузнечное, мыловаренное, мебельное производство. Изделия тюменских мастеров славились на Ирбитской ярмарке, поставлялись в армию, продавались за границу.</vt:lpstr>
      <vt:lpstr>Первый пароход в Сибири был собран и спущен в Тюмени в 1836 году. С 1885 года в городе появляется железная дорога, и промышленность шагает уже семимильными шагами. Ни в каком другом районе Сибири не было такой разнообразной промышленности. В 1912 году железная дорога соединяет Тюмень с Омском, включая его в знаменитый Великий Сибирский Путь – Транссиб и увеличивает его хозяйственное значение. Новой страницей в развитии Тюмени стала вторая половина XX века. Именно здесь были открыты крупнейшие месторождения нефти и газа. Среди болот и тундры начинается освоение новых мест, а Тюмень растет и превращается в современный город с развитой инфраструктурой.</vt:lpstr>
      <vt:lpstr>Александровский парк  Название «Александровский парк» имеет исторические корни — на месте современной застройки в 1838 году был заложен сад, названный в честь наследника престола Александра II. В 70-80-х годах XX века по указу властей города территория сада была значительно урезана для строительства жилых домов и автомобильных дорог. Все элементы современной архитектуры ландшафта сада выполнены из белого мрамора и создают атмосферу XIX века. По периметру парка расположились чугунные скульптуры, прекрасные беседки, в центре — живописный фонтан.</vt:lpstr>
      <vt:lpstr>Областная филармония История филармонии связана созданием в 1946 году областного концертно-эстрадного бюро. В 1958 году его переименовали в городскую филармонию. 1 октября 2003 года филармония открылась после реконструкции. Проект здания разработал П.А. Гриненко, работавший многие годы главным архитектором города Тюмени. Здание изменилось до неузнаваемости. Теперь это один из лучших концертных залов России. Убранство филармонии вызывает восторг: гладкий мраморный пол, фонтанчики со скульптурами, настоящие пальмы, необыкновенной красоты люстры, наконец, удобные бархатные сиденья. Оснащен концертный зал по последнему слову техники. В Тюменской государственной филармонии имеются два зала: концертный зал имени Ю. Гуляева и зал органной и камерной музыки. В концертном зале 1200 посадочных мест. Здесь проходит большинство торжественных мероприятий. Филармония имеет уникальный орган немецкой фирмы «Шуке».  </vt:lpstr>
      <vt:lpstr>     Знаменский кафедральный собор Знаменский кафедральный собор — один из главных архитектурных и духовных символов Тюмени. Его внешний облик можно отнести к наиболее ярким образцам «сибирского барокко». Первая деревянная Знаменская церковь была сооружена около 1624 года. В пожаре 1967 года она сгорела, была восстановлена и вновь уничтожена огнем в 1766 году. В 1768 году на месте сгоревшей церкви была заложена каменная (архитектор неизвестен). Основные этапы ее строительства завершены в 1786 году.. Сейчас Знаменский Собор является кафедральным храмом города Тюмени. </vt:lpstr>
      <vt:lpstr>Историческая площадь Площадь расположена на стрелке Тюменского мыса, ограниченного с запада оврагами и речкой Тюменкой, с востока — рекой Тура. Отсюда открывается вид на речную террасу — место рождения города, который по преданиям берет свое начало от татарского городка Чимги-тура. </vt:lpstr>
      <vt:lpstr>Тюменский театр кукол </vt:lpstr>
      <vt:lpstr>Площадь Памяти Здесь находятся солдатская аллея и мемориал в память тюменцев, погибших на фронтах Великой отечественной войны, а так же братская могила воинов, умерших от ран в госпиталях Тюмени. Работы над созданием мемориала длились с 2000 по 2003 годы. На огромные пилоны нанесены фамилии 6.5 тысяч тюменцев, сложивших головы в сражениях за Родину. Работали на созданием проекта мемориала архитекторы Р. Сахабутдинов и В. Анисимов. Стела высотой 29 метров символизируют свечу. </vt:lpstr>
      <vt:lpstr>В 2007 году над Вечным огнем были установлены три колокола, отлитых в Каменск-Уральском. Самый большой колокол весит 326 килограммов. Второй — 164 килограмма. На нем — икона архангела Михаила. Надпись гласит: «Защитникам нашего Отечества от благодарных жителей града Тюмени в лето 2007 от Рождества Христова». На третьем колоколе — икона Спаса Нерукотворного и надпись: «Спаси и сохрани». Самый Старый элемент площади Памяти — Памятник воинам, умершим от ран в госпиталях города Тюмени в 1941-1945 годах.</vt:lpstr>
      <vt:lpstr>Монумент Победы 9 мая 1968 года в Тюмени открыт монумент — дань памяти сибирякам, погибшим на фронтах Великой Отечественной войны. Центральное место в монументальном комплексе занимает обелиск. Его высота — 28 метров. По замыслу авторов, обелиск — это стилизованный меч, оружие древних воинов. За обелиском — стела с барельефом, изображающим Родину-мать, сразившую фашизм, который представлен как поверженное чудовище, лежащее у ее ног. О подвигах земляков в годы Великой Отечественной войны напоминают портреты героев-тюменцев. На пилоне у Вечного огня написаны имена тюменцев — Героев Советского Союза и полных кавалеров ордена Славы. </vt:lpstr>
      <vt:lpstr>«Мост Влюбленных» Пешеходный вантовый мост через туру был построен в 80-е годы на месте деревянного моста, который рухнул в 1979 году. 14 февраля 2003 года ди-джей местной музыкальной радиостанции организовали на тогда еще Пешеходному мосту конкурс «Самый долгий поцелуй», а затем стали инициаторами переименования моста. Накануне праздника 417-летия Тюмени мост получил официальное название «Мост Влюбленных». Сегодня в Тюмени стало доброй традицией в день свадьбы посещать одно из красивейших мест в городе Тюмени со столь романтичным названием. «Мост Влюбленных» имеет символ любви, над которой не властно время, — часы, чтобы влюбленным было легче назначать свидания. Кроме того, часы на «Мосту Влюбленных» напоминают о том, что всегда есть время любить. </vt:lpstr>
      <vt:lpstr>Тюменский областной краеведческий музей имени И.Я.Словцова Тюменский областной краеведческий музей — один из старейших музеев Сибири. Его создание было связано с возросшими во второй половине XIX века научными, образовательными и просветительскими потребностями общества, увеличение роли сибирского региона в экономической, культурной и политической жизни России. У истоков музея стоял крупнейший ученый, педагог, краевед И.Я. Словцов (1844-1907). Иван Яковлевич был страстным коллекционером. Его коллекции сибирских древностей составили основу Омского и Тюменского музеев. </vt:lpstr>
      <vt:lpstr>Музей «Дом Машарова» Музей «Дом Машарова» расположен в каменном особняке — памятнике архитектуры конца XIX века. Дом с надворными постройками, образовавшими небольшую усадьбу в центре Тюмени, принадлежал известному тюменскому промышленнику Николаю Машарову (1865-1922). </vt:lpstr>
      <vt:lpstr>Музей-усадьба Колокольниковых Усадьба С.И. Колокольникова — старейшее домовладение в городе. Известна с начала XIX века. В 1837 году в усадебном доме останавливались цесаревич Александр Николаевич и его наставник русский поэт В.А. Жуковский. В конце XIX века усадьба перешла во владение представителя известной купеческой династии Тюмени — Степана Ивановича Колокольникова, который вскоре ее кардинально обновил. </vt:lpstr>
      <vt:lpstr>В 1990-х годах здание отреставрировано по проекту архитектора Г.П. Бордакова. Реставрацию сложной фасадной резьбы с восстановлением утраченных элементов выполнил мастер В.М. Шитов. Памятник имеет мемориальное значение: в нем с августа по октябрь 1919 года находилась штаб-квартира В.К. Блюхера. Сегодня этот особняк принадлежит тюменскому областному краеведческому музею.</vt:lpstr>
      <vt:lpstr>Сквер «Прощание» Скульптор Н.В. Распопов, архитектор Б.А. Жученко. В 1991 году был открыт памятник — дань памяти жителей Тюмени выпускникам городских школ 1941 года, погибшим в Великой Отечественной войне. Памятник сооружен по инициативе выпускников школ города Тюмени 1941-1945 годов и их учителя П.Ю. Хайновского. Открытие памятника состоялось в июне 1991 года. Расположен на территории бывшей Александровской площади, напротив современной площади Борцов революции. </vt:lpstr>
      <vt:lpstr>Тюменский драматический театр Создание театра в Тюмени (1858 год) стало весьма громким и важным событием в Тобольской губернии. С начала 90-х годов XIX века попечителем театра был купец А.И. Текутьев. В спектаклях участвовало около 30 актеров, постоянной труппы не было, многие не имели специального образования. В 1920 году в театре организовали студию сценического мастерства. На сегодняшний день в составе труппы входят заслуженные артисты России. В 2008 году изменился статус Тюменского драматического театра — теперь это государственное автономное учреждение культуры. Но главное — в 2008 году Тюменский драматический театр переехал в новое, специально построенное для него здание, оснащенное современным театральным техническим оборудованием и подаренное храму искусства Правительством Тюменской области. </vt:lpstr>
      <vt:lpstr>Цветной бульвар Пешеходный бульвар, расположенный в границах улиц Первомайской и Орджоникидзе, параллельно улицам Ленина и Герцена, носит название Цветного. Яркие и разнообразные краски бульвара, Тюменский государственный цирк, многочисленные аттракционы — все это атрибуты главного места прогулок в городе. Цветной бульвар украшают фонтан с музыкой и подсветкой, скульптура девушки под названием «Нежность», а также фигуры любимых российских комедиантов — Карандаша, Олега Попова и Юрия Никулина, рядом с которыми так любят фотографироваться тюменцы и гости города. </vt:lpstr>
      <vt:lpstr>Тюменский государственный цирк История цирка в Тюмени насчитывает не один десяток лет. В свое время здесь побывали почти все цирковые коллективы Советского Союза. В 2004 году, после завершения реконструкции, Тюменский цирк стал одним из любимых мест досуга как у жителей, так и у гостей города. Сегодня он считается одним из самых современных в Урало-Сибирском регионе. По своей красоте здание может соперничать с любым развлекательным центром. На куполе цирка — металлический шар, поражающий своей оригинальностью и размерами. Он светится в ночное время, как и весь цирк и площадь перед ним.  </vt:lpstr>
      <vt:lpstr>Спасибо за внимание.</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Тюмень.  История и достопримечательности города.</dc:title>
  <dc:creator>александр</dc:creator>
  <cp:lastModifiedBy>александр</cp:lastModifiedBy>
  <cp:revision>7</cp:revision>
  <dcterms:created xsi:type="dcterms:W3CDTF">2018-07-24T10:36:00Z</dcterms:created>
  <dcterms:modified xsi:type="dcterms:W3CDTF">2018-07-24T11:14:34Z</dcterms:modified>
</cp:coreProperties>
</file>