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62" r:id="rId3"/>
    <p:sldId id="297" r:id="rId4"/>
    <p:sldId id="302" r:id="rId5"/>
    <p:sldId id="301" r:id="rId6"/>
    <p:sldId id="304" r:id="rId7"/>
    <p:sldId id="287" r:id="rId8"/>
    <p:sldId id="300" r:id="rId9"/>
    <p:sldId id="306" r:id="rId10"/>
    <p:sldId id="299" r:id="rId11"/>
    <p:sldId id="307" r:id="rId12"/>
    <p:sldId id="29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56" autoAdjust="0"/>
    <p:restoredTop sz="94660"/>
  </p:normalViewPr>
  <p:slideViewPr>
    <p:cSldViewPr>
      <p:cViewPr varScale="1">
        <p:scale>
          <a:sx n="67" d="100"/>
          <a:sy n="67" d="100"/>
        </p:scale>
        <p:origin x="115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4B179D9-8B6D-4288-9D0C-5B9D706531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rest.ru/original-964782/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festival.1september.ru/" TargetMode="External"/><Relationship Id="rId4" Type="http://schemas.openxmlformats.org/officeDocument/2006/relationships/hyperlink" Target="http://nsportal.ru/detskiy-s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 descr="data:image/jpeg;base64,/9j/4AAQSkZJRgABAQAAAQABAAD/2wCEAAkGBhQSERQUEBQWFBQUFxcUFBQUFBQYFhYUFBQVFRQWFBYXHCYfGBkkGhQUHy8gIycpLCwsFR4xNTAqNSYrLCkBCQoKDgwOGg8PGiokHyQpLCkpLCkpLCwsLCwsKSwtLCwpLCwsLCwpLCwsLCwsLSwsKSwsLCwsLCksLCksLCwsLP/AABEIAOYA2wMBIgACEQEDEQH/xAAcAAABBQEBAQAAAAAAAAAAAAAAAgQFBgcDAQj/xABGEAABBAAEAwYDBQQIAgsAAAABAAIDEQQSITEFQVEGEyJhcYEHMpEUQlKhsSNywfAVJDNTYoLR4ZPxJTVDRGNkdJKistL/xAAaAQACAwEBAAAAAAAAAAAAAAAABAECAwUG/8QANBEAAgIBAgMFBwQCAgMAAAAAAAECAxEEIRIxUQUTIkFxYYGRocHR8BQyseEj8UJiBhU0/9oADAMBAAIRAxEAPwDZ0IQgAQEICAAIQEBAAhCEACEJJegBSFzdJ7Lm+YdbQA4JQSmpn8l53/kjDAd2hNe/8l6JwjDAcoXFsvQroHoAUheBy9QAICEBAAhAQgAQhCABCF6gDxCEUgAQEIpAAEBAXhKAPUhz1zfJS5hjnBACnT+65OlJXQ4Q9QmmIY4bqySKSbQsvCSZU3Ll4Sr4MXYdzMgzLgSn+FhaWgkWSoeETGTk8Ib98ve+Sn4Q5qG3VdhgG9SjKLJSOIkCW13RA4frvolHAHdpUZRbxC2z9V3ZJ7rlFhNPFukSxZTp7KuEXHYK9CQ1hXrT1UEighACKQAIQikACEUvaQB5SKXlr20AFIAXloLqQAEpvJL0Xkk3TdewRaWRd/RHLdgNyeqfxuBGi5l+nypHedAjOSDuXrhiWFzaRnPT+fJeCQ9CjcHgj5YC3dc6UnILq22m+Kh18IPsDSupC8qsboaUukTy0gpXcnnovTD/ADqrbFVB8x/HIHCwlpjFbfTonH2kef0WTiMqXU7L0OSQvaVS4sOSJYbIIOyKQFOSAGJHXXouX2jVMJHHMbS45Oq04TJWZZJselpjDJXonLJdNFR7GqOtIpJDtF4JPIqvEgF0ikjP5L3MjiQCqQhCsALhLJS6PcmcjrNoSyQxD380uLH0KKavda52tMdTCVjXIk24pp5rrSh2lSEOLBGuhVHHoXhZxcxxSAFzdiWjc68gNyuHEJHCJ7/lLWkitSPVYysjHJuotj3J5qNxnGmNdkb43jcAjw3181WeAdu3SkMyiQjcg0aoEE8uaqHxD7fjDOfFhKE7zmkkqwwkCgPxOqvTTfZK2XyniNXN/Iarow33i5GgcQ7aRQ19pY9jT99oztHWwPF01AKlsBjoZ2tdBI14cA4ZTrR2tp1HuAsi7O8bkx0Bhx9Mf/2c7R8tgeF4P3ufTrVa13ieExXC593ZLuOaM/O2tLG2atwee1iiq03zTcJNNjv6KqyPnF/Ffc+iTh/NIMB9Vj3Z74yzspuIDZ/U93IPM6UdOQpO+O/EJ2KkIhc+KMbMNBx83EE/qmZ6jgWcCGp0dtEePh4l1jv/AGjVQ4j/AHXj5SQqJ2W7b5GvGKe54ABZoCddwNldsBimTxiSI+E3oRRBBogjkVeq+Fnqc+FimtvgIa8hwu9E6ONb5rm+Pqm746TOEwfFHkIe6yT1Q0pNICsL53HMcnJOoH8lHtKcRusKrQxCWSRaUqlwhfYXdZmwUhC9QB4goSXoA4TO5dUzlK7SO1KaOcrxRlNiSkhCAFcWe561qcxR0kQsRjcYIWF5F8gOpN1+hWdlihFyfJG8Ikbx/thhsDo8l0rtmNHiJHKzpzVMx3G8djgTYw8HQ2CR4tXaXfrXurTHxYYh7Y8RHHldZDxu0t1s2OiqnbjtVFGLb/ZN8DGCg6aRupJPJgBGv68uHO1Wb175fI7Gk4Z8ly5t/QgcTx6PhmHc2MiTES6tfVAN1ALhvlGoA3JzbCiaRhIsz/tGKflslwL7tzju4gD6Cvpol4HDyYucyyCwSSByJ5Bo/C0c/wBU27YsLZslEZA0b6G2h1gV517JiqCi+7zu92xmyXh73Hovqy/9m+IYeemQvzEC3NqnetHf2vdWji2FL4cj2iRmmZhGtDYtPULCOA418WJifGS1we0X5EgEL6KK4HasZaO2MoPZ5+RtpL++i8rdMyPjXZsxGxboifC+ttdGyfhcNvOtFFHvG/KbH4Xajf6rXuJcOsOLACHfOw/K8c1nvFuCmLxs1iJ/zMvZr/0DufkdF1dDro6iOHzOpBRls9n1RG4bjTm0HWPMeIbdNCFdeyfa95blilykaloO96lwsa68uSo7owV14diDBIHx10IPMdLH6pyypSW2zENd2a7otxS4vJ8n7+vvPo3g2M+0QNkNBxsGtszdD7Ls5nIrMuz/AGwkMTRC8tDbthAOp3vrrzFK+4HtDFIyPvHtbK6vD4tz51QV6NUv2T2a6nl3mLcJrDXPJ3exc6XbETMHzOAI5Er3DwB96/xXQU4vbJjKt52OUTLICl4sO0BcoIcopOGFVcsmtcOFAYwhhSiEgtpQaC16vEIAFxmO67JrPsgBs86JsSu8xTcrVC1jPAoriXEXA0w158/byUqFWsY0h5B6/quV2pdOutKO2XzRFaTZ3h4xI2/Fditf4Umr8S4g24kHUgm9Rtv6pCiON8XbG061WrndPIdT/Pp57jssai237xyqqVkuGI14txtkWZz3FredfN+63Xnpr/Jzt0z8bPb7yNOVreTW2SGbanWyf00CVjMW/GzULEbbygamuvm4/lX1t3CeFshaLLWmuZ2C6qxpYb/ufyO3VTGMVFcv5Y64RwkNAAGv5ADp5JPazsGcW1r4nBsrRXi0DwNtRsRryPJPm8ew0Q1fmP8AhG/pZGi4Yj4ixjSOOyf8ZOvTK1pv6rkcWsdqnVH4/wBjjjFxal5/Ig+ynwtkjmbLi3MLWeIRtJcS7lmsChz0WmFUubthin13WGdR00hku+uZxACW+bisjQWROb/wG2POy4qNTptXq5KVzivZ0Mqo10rhj68y5ZVFcU4SHBxZoSKc3SnCtvIqOj7I8Xfq4sbe9zn9Gx0uWI+HfEI43yTYqFkcbC91OneQGizYNdEU9lXVy4lNL3E/qa+pU8fwYxk1qORvbyNfrzTF+HI81z4X2qcDlnAdG7fQ22/1C6T8XjbI5ougaDt7Xo4d4vDL4nTo1dc4+N4Z7hcW6J2ZhojrsfIjorrwrizZQHN0cNS07gj9QqcJWP2cDz03XSEFjs0bi13KuQ873Vba1YvaL9odl162PFFriXJ/RmmQ4vPq427mrX2XxbcpYXeKyQOdc9VmnAeNh5p1NeNHDkRfzNVowuJyuD27jUfSlyYyemuUjx7hZVJ12rElz+5oBcALK9BVZ4dxQyW124102I9OSloccQKItelqnG2HHAz7zDwyVC5ukB0TX+kOQHuiN2q1wWUk+Q+Gy9pIYdEpQWPCms+4Th8iaTShEd2Q9htNuuK6PdZXCY+F3of0WjfDFsVnuzhice1ti9da02PmoCWYuNuNnqumJkB2XGNlkAbk0L6ryOq1c9RLD5dEbRioiH3Ry6GtCqNxbsxiMQ4iWVkUY2Dbe5xvdwpo681on9HSeLwHwgk+gVfcbJRp+Ot5xj1Rd6mdMcQ8yucN+HeIod3JFHHmPjOZ0hA+9l0HPa/97LgPhEH+OaeaW/w5WDp5nqpns84y5ou8EQYMxdltxDjVNs0KLeh3Vx4UyONgjZIX7m3EFxJ32AT9c5zl4nhe7P3OnDVudKlHn545FWwfwpwrfnY122ri5x09SKU3B2bw8YqmADamtFfqo/t9x12FidKwZi1oOXMQDZdvXosvf8QsdJeUYeMcqY9zq8yXAH6LHjtnKSrhnDxmUvobU6e25eFt/nVm1f1dgrevX+FBcMN2kw8mKOFaD3oZ3mrBlLfI2sd4ZxnFyzxCbEuc0uALWsjYDv8AhF8uqu3A2Xx2R34MKNAN85O2vLJ+amqdqvVc+HDi3sn16stqdG6I5szny3NGpVb4kYzLw+ZrbJkAi8J1AeQ1x+hKnOMz5IXOuq1JF7c9lQeLceiLajeHEnXNyrycFvfc69khbTU8b4n5MzKTBsvVov0pNn8NjIyirBvz16q9zxx4ku8g0Oc0NFuAGajXVUfhkcUsh0e19Pfna4EU0F1lpHTlampzlBz3wh6y6tSUWllvH+hrLwIbtNH6BAwM7BbZL63t+d/wUz2dwjsSxzyQPFlaANq3J+hTrE8IkY8D7uYEu5EA9OvL3V+9mnhllZVFOak1hZ54/MkacLi4qcYw6qIdGdRZ3o/6K79leLmaI94xzHNOXxCs2+oB15JlHI6Nw7wOFtBF70din8Utiwk75d5HDXvPN29qWaiKVqTa8/MtfDS2IGSRwaCKFnz/ANlLwzNcLaQR5LNuLOc6nVo3Tfmedeym+znGWxXmvK4DbkR5e6a0epVUYwawvP1E3ZxTZc2J2zkmcbrFj1Txh2XbYzUP2Ja5xlLtZI3PCmk41TsprONlK5gxlLuqt2pxRBa1rqFEkDrpV/U6KycRxjYm5n/8/QKg4yYPkc4XRJIvevNJa65KPdrn5iVuw5weILrDjZH1XXFYfDyRSMxUroGED9s2TJkcHNLCDW+YD125rjgAMt806DwNS1jx+GRoc33BXnYSULk3yyb1vwpsg8V8UvssOJwmIe3ESsjywYiO6lDtKlFU14HMbqaxeGjg4dgIwXOllIa3TM+R2RziXHegG77ap/x74eYXHYcfsWwzFtsfEMuV3RwGhaarbmqV2J4k44/u+JODP6OwssUZP3Xvcxpks65iw/RejsjxRw/NDjhC2Dx6kxwvEFmIyUCZR3Y8VU5pJ1NHTcK68P4PM2Vr3mMAH5W5idq+Ymj9Fl7+MwRTRlsrX5Hgtc3xZ2ueK2rXUraMPjmPAyuBJANeoB/iubXTFyzLmL6K6xVyh5fcpPxXZmw0o2qLNtvRdoscjBLXBppxboehW1fE0f1eT/FC8fn/ALrFeHnRv7u/0V9JnitX/b6I9d2YsxS6r7klwDMx8Oc5ntIs9d/9Vp3Zj/rmc/8Alof1kWa4A/tY/wB4LR+yrv8Apif/ANPF/wDaVVl/9cX/ANX/ACiO14KNaXRFm4tO7vXNB0oaX1CrHHQGt2jzXzYwkjysaK1cc7PYeZwfKXsfVZ45XsJA5ENNH3CpnF+xsYlBZNiHtofNLm9RZFrO6puT8RzKLK+HfPLp/Yzkx1RYh9M/ZtcQI26eFmbrre/LdZvwVtNnePuxFv8AxLZv7rSeI4ZseDnbDpcUhBJsl2Q0STdqk4TBGKKTvMo7wMaG3ZORwJP5Lp1zjXpJQb8TaXqsrPyyJ8ErNVGaT4evR4LN2PwFYOMjQkudrzBcSDfonHHo2xsw0shAZHjsKZjfyxF/jzD8Nae66Q2zBRFoIpjLAq+QNKs4vH4aV0EeLLo3DFD7S43l+ytzuyOddG3BmvJLQfFPb1NpJKLlJrDyic4nxSXGTSYl+HlbhQBHC4GKNrQCMr3tc0veXHw6UPFaTgMTfhPIaenmuXaHtLDiMQ4xSXGKZG0mgANsoGgGyaRS0baRY2O491ld4pZweY1FidmUsfX2khjcWMpZ1q/b+fzSeHTbtPqP4/wTN7MsroZHgzhznzmvDHCxgEYY2xZe+WPU7Brt17h5crgTy/0VJ1OGzM5xlCS4vxF27M495lDCS5pB31quYP8AO6uUeyrvZTCBsQeQMz9QRqcnIeXNWRq6+khKNfifPf0OhTyHsYS9EliWt0MnibzN09E4XN4U8gKl2twz3MDmatHzAX9fNU4mt1dO0HaLuY3FoewjaR0LnxjXmAQa87WVQdsXuk8TGucXaFgsON6ENN2LrRcrVU8VjlDz5nPvlFMmeC4ps2OEeGlErGwvlmcdCKIa1jWjS8xF3yUs/FOdpCzObqzo0G+Z5qQwvAWPe2eaNrJQwsyx2wFrqJ70NID9hodApOXu2tAcQwctNPTRc69VyacUdSrSLGd1Hp5/0U9/EcUA5hxL2tJ+WPQbVo91vG/JwVe4pwthDn0HyXmL5HFzyaonM4kk0Burd2j41hoowZ3nUkR5WkvcRvlH4drO2oWX8a402R+aOEQ66G3Fz65nWhyOgtbUQtseW2l+ehtfOnSx/wAaTl8Wvin8DjiMeGPuEk/Ka55gdWn8q9VvPAYpyYHOiDWkBznZtaLKqvWl86wTU9rr1Dg6/MOBtbfg+0nhFPdeUa5jzA2R2hZ3XA+Fv09mOZHZsZ2RnFS+2/ToT3b2K428swe38gf4FYfFxIysgGVrRGzLbRRdqSS7ruPzWo8W42ZIxby7K7yNEtI9+SyTBCjXR7xXo5yjRTV052Yxy59cNM9Joau7cYy8s/z/AGSsLyHNI3zD9Qr92XxYbxl4I3wjTpyEbnf/AKH0WfNOo9R+q0Xs1HGJnYpzS6QsEFXTQ3dxobkk+1CudzqLI02Rslyw1/Ax2rDjgkkXHj84cwFtvo6hupVM4xxpzJA2JjzXzWzc9N9vRWhuNiO4ePKx/oqT2o4xGzFSNtx0bVebRulHdXfLMXl9EcemEoLhx8RwWtMPdHQGPJ4a0BbWnoos9jcKTb3PdtVvykc92AFR7+0pogM16knT6UmmI47K87hvo0fxTqsn5L5/YFpp4azzJ/G4bWontAoNFn5Q1tbc/wCd1m02LLnnvbNH5Aas3WpU+/FOJ1ceu59dAqhNjhmLiQTZNX+SY00G22I9oqVcIQT93lt1/MFmwmGfINWsyjlv6Aedp7hOE0Sc4gLQXts1mc3UAN+VxvkQR5FRvAO2EIyskjEXLO0AN8s3P3V0EYOyXvnOqWGsIbp7qyvEvF67/Qi3cLxQ7zGzwd86XL+2e1lsZVEtY2magAXVhJONYGZy4UCBl+8b10b0Fa+oUr9lzeHNIQaGQyyFp10GQuo61pSiu0XCyBmDacNJBWtfdJ9NvfyVYXRtklI5XaWizHvYPl5ez2F/4H23ie1gcI4RoA10zQ4DrkDdL9VdcK8OogggiwQsk+HkbQ5glaRG9zmZjFA+N0lAhjnGPO01qDmrSlreAwLIwRGwMB3DdBY8tgu1XOTENO5NZY+bsvUDZC2GgtMeLCV0bhAQ2Q6Bx2bZ1dR3IF6J8hVksrAGUdqeyGOIcY55pdhrI63uOjgGNIaxlWdjoq98PeD/ANePejWFpe3oXXlB89Tfsttx0zY43vkOVjGl7z/haLN+yx6ftr/0h37owIXARyNqz3LrFuB5NvNXQFJX14g4xe7EXCuq2EpdTRnajTUeWwKRG6j+voiDBREMfHWWszMjiIyDzDWnKfoujodfdcNS/wCLPSRkmjIe2OEk+1yumFkkBhP4BsG9BdqDdhWncWt1xWGa5uWZjXD7oe1rgOWmYeajpOy+E37iP2BH6FP16rhSi4nn7uyrZTcoT59cmIv4Ow8vrf8AqnEEc7dI5JPIXn9qeCtmHZ3CisuHj92g/quhwzo9MPHCLvNma0elUP5pWerTX7fibU9n6mDz3uPTJksUWOcALbRu3PaGmv8ALX8hdW9my3XOS4242NMxJJry1Wi47hec25rWu+85pJB00AF0OWqg8fhjCCZCGtAvMTQ/5+SVepnxYgkvRHotPZKiPE5N483gp0kZb8wI5qU7P9pwM47wEjTV21acvTcqO4jxQy+FgyM2Lj8zutfhGyhJ+FNJ1YCeoCcen7+GLRLVf+Rx41BLOPP7GnRcfPMfQ/6qkdrePj7U4lu4boORyhQLcFl/s3vj5jK91AptjsK9zs0j3PNUSTyA5+ypp+zqqbONdMFP/d1zWyaZ3f2kI5N252TdeR6pLuPSEeBoFj5ndT0/3TSOMN2CUHa1z6J/gh5IVn2ndLaOwzx2MldpI4n00H0FBMlYsNweWY1HC+T0Zf6qd4f8JMZN87G4dp3Lyc3XRgoH0tad9XBYbSMYTnbzTbKC0Wtz7M9nJG4OBkpp7WmwRqAaytNdNk77N/DDC4RzX0ZZW6iR+wNVbWfL6Egkbg2rMZZmu8OQs+9oc+QanLW7rpczWahXLhjyOlp63B8TIBvAXDZ4seR/1TPj3DizDyvc7MQwkuPXMwDffTMNfJWfCkSPeWh+W7JeKynTwjT39lUfiNxIDJhGO8TyJJTpTYm3Qd+86v8A2FI018ViSNdXfGumTfRlt+H5idhszAO9pjJ/Mtssc4czTjrvp5K6RDZZb8PZjFiY/FcWLa9gAG00NOyn/KSb535LVWbL0dLzHHQ4OllmsVaLRa9tbDJ4hCEAQ/bCFrsDiM4trYnSFvXuh3gB8iWiwsRx/CnR4aGeU06cBzGjV0j3jMAOjWtDr8650t/x+EEsUkbtpGOYfR7S0/qs67f9njDgo5D4jhYRDHvo+VzI3PA6hmeuhN8ktbBt8S6CeprUt2vIz/gPaabCGoH+Am3QO1jJuyQ0/IfMUrvg/ijC4ViInxnm5gzt23FWQqfxfsy6D7NhWN7zGYoZ3/8Aht0DWDpqSS7ow9aUfxfDjDzuhzFxjpsjtKz1ZyjkACEtOmuzdrcWhfqNOvC9vaaDF2iwDjm+3G26hkz8rbG1sdWarujY0B5KXb2mwuUXioXHme8j19hssl7wg67194Xpy3SmTa6gezW3+iX/AEi5pm67ZsWzijU39ssENPtURPRrg4/QFMcR8RMONImyTH/Cwt59XDVZ+HgHQOBrkG+mmnnSk+GcLfiiY2A6EZnP2b0PrSq6Yx3ZL7VvsfDWln4kpxDtriJBUbWQCrzGnvA5b2AoiDgM+KfnyyzH+9kJdX7mbRo32AV94T2UghaMze9ePvSAkcvlB0AU4D1qhtZoCug+ix71Q/Yvz89o1HQ3XLivnj2L8wZ9hvhvM7WWRrTzq3H31UnB8N4ALkmcQN9Wt/hatrHHlouU2Fa4kvjY4jmWNJ+pCq77H5/QZh2Xp4+WfVlfi7AYHwuDHSAiwXSSUfo5Oh2JwI/7tGf3gT+pUy8ULOg6nQJhN2hwrD+0xMDfWWO/1VeKb5ybGFTp4bYj8hEXZXCD5cLAOp7pn52E9i4dHGLZDGzoWxMbdbUa6KJl7fYBuhxMR/dOa/puobG/EDDG/wCvvrUU3Dkn2OQq8YTlzT+ZPeUReE0XTDyuqy0s10BN6e2iUX2d/qqThPidgY2NjZ30gaKFsfZrmS4brlP8X4vuYWU+uSvfxWoVFjf7SHqqY7ORe2sval5VXyr8lmeK+K0xvuoGM83HMR7ahVji/H8RixWIlc5n923ws8raNCt46Wx89haztOqK8O5onaX4jRRAx4Qiac6Eg5o2ci5x2JHRZ61znPc95L5HnM9x1Lj5+VD6BMWPrwtpoPt7kqRj4XK1j5GEiaACYs+93ROVsrPxNDqB/eCbhVGpYXM4mout1T35dDUvh5wcSYcSMccvfMkY0/ckY17JG+hDwtFVY7DYZogMzPCzE5Zu7A0Y8tLX1XWgfUnqrL3gTdKSidGmPDBCl7aSZAvQ5bZRqeZV7lQhSAZUx4vwts8fdvHhzMcdP7t7XjT/AC17p8hQ0msMhpNYZAs4GPt78Q5o0iZGwkbeK3kedae6yvA9l8/EsU+VuaLDd7O8OFhzg0d2w35kOo/gW5UoSDgIa7Fk7Yki/TIWn9VhKvDWOr+/0MJ1ZxjrkxPhfA3SwT4/E5mQtvIB80kjngNaL2YL/RRcQJjMjqDcwYP8TjZIb1oVfTM3qtb+JvBieGsiiboyWIAAaAVI0bbaub9VWu0fZruXRNb4Y8LgZJhsM075ImPJ6miPSh1WMsx2/OQlbp1KWEuRVuD4J08zImffOvkG6l3t181sPDMJBh4wwkNY3n+Jx+Zzjveg/JRHYns0MLh2veLmmbb3HUgaEMB5Dcnrp0CnmjXU6Ln6mz/JjHI6nZuj7uDm+b+SOf8ASET3gQ+MknQEEADcnpy3XmMjJH7N4brr4QfpacOY09K6XuuUkYAAbVdAk+JSfQ66QlgAbbzo0EueaG2pJ5BZpxz4izzOIwZ7qEaCQj9o8D7w5tHRWvt+4jASAffLWnX7rjTr+qpvDOzhLx3jdGTNikHItlijljNcv7QD2TlEIYcpb9Dj9oX2qXdV+9lfxuDLyHYgvkLxYdIS7ML5XodbXjOHtzNaGNDnVl0Au9iD081eOCdk+9w+LwsnzwYhwjeWjNeVha6+jgQdORUPwfhhxPCJnhpMkEjnR9QAA6Rmnnn06m10VlnFdU292yClwxbIY3syyDQtcKObkCkdzQa9wyx5+7e4N+V41IPnQJpaj8Reznf4N72j9tCwvDuZa0W9t+YB96TbC9lRiOHTaAnGQsmaOk5ia4Ef5wCryjNeX5+f7Lx0yzhsz7iXCpcNKI8RUebaQ/IQTQdm2y2RZ5brlLweRuIOHkGWa6a1333US0NPPNVDqaG60vtZ2WMvDIwWXNBHHlA1dZAY9o6iidPIJfxM7Ph+HbiAP2kBZrzLSQAPZ+Q+yh5Sb6JP4kulRTeOW5SOGdgp8The/wAOQ5wc5r4X+FwLDTgDzOh05qMwPBXul7pwyTNd/Yy+ESH+7Dhq1x5Hny1pb5w3AhgcWj+1PeH94jVQ/bzs4JYO/ZpPBT2OG5DSCWk9OY9FM4uMOJ/iN56fEeKKKJH2aZA/Duewy4PEv7qSOVvjgmNAAO3a4E2CNaDtVoHZfsgMP3kTwHxtzDDvPzCKcVLET0tjNPIdFOYzhongyOPzZHXzzMc14P8A8VIsbQAVoV77/n5zGoVYlkZ8H4W3DwMhZ8sYIb6WSB+aeZfJeoW6SSwbrbY8yoyL1eowgPEIQpAEBCAgACKQEIAbY3AtkZlcLFtPu1wcD9QueIwgc0giwRRB2I5j8k9XhaowRhELxKIhrdKaNPLYVXsFxbgCRdgWpuaAOaQdiuYw4ApczU0OVjl1G67uGGCGlwZbXPWtEh0NfeB56Wf0U6YAj7OEt+nZr+oKxxXg32iCSJ9tDgPFXyuHyurnRTvD8ODWNDg0uAYXOA+ZzGNaHfRoryAU27DitNEOwwqv51NpzS/4niXIT1EY2vi8yKjwwa5xA1cQXeZDQ0fk0D2XDhvCmwsLG7Oc97vN0r3SO/NxUq7D0gR9AuniL8Qp3eBliMIJGuY4WHNLSPJwo/ql4PACNjGN+VjQ0c9Gih+ieiI9EsYfqVDxnPmXVaG4jSOIcKE8To36NdlvzAcHEe9V7qQZEugYoliSwy/CsYEMYlGIEEHUHdLpAUYRY8DV6gIUgCEIQAIQvUAeIQhAAgIQEAAQgICABCEIAEkxpSFGAE92ju0pCOFAJ7tHdpSCo4UAkxrzu0tCnCASI16Gr1CkAQhCACkBCAgACEBCACkIQgAQheoA8QhCABFIQgACEIQAIpCEACEIQAUikIQAIKEIAKQhCABCEIAEUhCABACEIAAhCEACKQhAAvaQh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0" name="AutoShape 4" descr="data:image/jpeg;base64,/9j/4AAQSkZJRgABAQAAAQABAAD/2wCEAAkGBhQSERQUEBQWFBQUFxcUFBQUFBQYFhYUFBQVFRQWFBYXHCYfGBkkGhQUHy8gIycpLCwsFR4xNTAqNSYrLCkBCQoKDgwOGg8PGiokHyQpLCkpLCkpLCwsLCwsKSwtLCwpLCwsLCwpLCwsLCwsLSwsKSwsLCwsLCksLCksLCwsLP/AABEIAOYA2wMBIgACEQEDEQH/xAAcAAABBQEBAQAAAAAAAAAAAAAAAgQFBgcDAQj/xABGEAABBAAEAwYDBQQIAgsAAAABAAIDEQQSITEFQVEGEyJhcYEHMpEUQlKhsSNywfAVJDNTYoLR4ZPxJTVDRGNkdJKistL/xAAaAQACAwEBAAAAAAAAAAAAAAAABAECAwUG/8QANBEAAgIBAgMFBwQCAgMAAAAAAAECAxEEIRIxUQUTIkFxYYGRocHR8BQyseEj8UJiBhU0/9oADAMBAAIRAxEAPwDZ0IQgAQEICAAIQEBAAhCEACEJJegBSFzdJ7Lm+YdbQA4JQSmpn8l53/kjDAd2hNe/8l6JwjDAcoXFsvQroHoAUheBy9QAICEBAAhAQgAQhCABCF6gDxCEUgAQEIpAAEBAXhKAPUhz1zfJS5hjnBACnT+65OlJXQ4Q9QmmIY4bqySKSbQsvCSZU3Ll4Sr4MXYdzMgzLgSn+FhaWgkWSoeETGTk8Ib98ve+Sn4Q5qG3VdhgG9SjKLJSOIkCW13RA4frvolHAHdpUZRbxC2z9V3ZJ7rlFhNPFukSxZTp7KuEXHYK9CQ1hXrT1UEighACKQAIQikACEUvaQB5SKXlr20AFIAXloLqQAEpvJL0Xkk3TdewRaWRd/RHLdgNyeqfxuBGi5l+nypHedAjOSDuXrhiWFzaRnPT+fJeCQ9CjcHgj5YC3dc6UnILq22m+Kh18IPsDSupC8qsboaUukTy0gpXcnnovTD/ADqrbFVB8x/HIHCwlpjFbfTonH2kef0WTiMqXU7L0OSQvaVS4sOSJYbIIOyKQFOSAGJHXXouX2jVMJHHMbS45Oq04TJWZZJselpjDJXonLJdNFR7GqOtIpJDtF4JPIqvEgF0ikjP5L3MjiQCqQhCsALhLJS6PcmcjrNoSyQxD380uLH0KKavda52tMdTCVjXIk24pp5rrSh2lSEOLBGuhVHHoXhZxcxxSAFzdiWjc68gNyuHEJHCJ7/lLWkitSPVYysjHJuotj3J5qNxnGmNdkb43jcAjw3181WeAdu3SkMyiQjcg0aoEE8uaqHxD7fjDOfFhKE7zmkkqwwkCgPxOqvTTfZK2XyniNXN/Iarow33i5GgcQ7aRQ19pY9jT99oztHWwPF01AKlsBjoZ2tdBI14cA4ZTrR2tp1HuAsi7O8bkx0Bhx9Mf/2c7R8tgeF4P3ufTrVa13ieExXC593ZLuOaM/O2tLG2atwee1iiq03zTcJNNjv6KqyPnF/Ffc+iTh/NIMB9Vj3Z74yzspuIDZ/U93IPM6UdOQpO+O/EJ2KkIhc+KMbMNBx83EE/qmZ6jgWcCGp0dtEePh4l1jv/AGjVQ4j/AHXj5SQqJ2W7b5GvGKe54ABZoCddwNldsBimTxiSI+E3oRRBBogjkVeq+Fnqc+FimtvgIa8hwu9E6ONb5rm+Pqm746TOEwfFHkIe6yT1Q0pNICsL53HMcnJOoH8lHtKcRusKrQxCWSRaUqlwhfYXdZmwUhC9QB4goSXoA4TO5dUzlK7SO1KaOcrxRlNiSkhCAFcWe561qcxR0kQsRjcYIWF5F8gOpN1+hWdlihFyfJG8Ikbx/thhsDo8l0rtmNHiJHKzpzVMx3G8djgTYw8HQ2CR4tXaXfrXurTHxYYh7Y8RHHldZDxu0t1s2OiqnbjtVFGLb/ZN8DGCg6aRupJPJgBGv68uHO1Wb175fI7Gk4Z8ly5t/QgcTx6PhmHc2MiTES6tfVAN1ALhvlGoA3JzbCiaRhIsz/tGKflslwL7tzju4gD6Cvpol4HDyYucyyCwSSByJ5Bo/C0c/wBU27YsLZslEZA0b6G2h1gV517JiqCi+7zu92xmyXh73Hovqy/9m+IYeemQvzEC3NqnetHf2vdWji2FL4cj2iRmmZhGtDYtPULCOA418WJifGS1we0X5EgEL6KK4HasZaO2MoPZ5+RtpL++i8rdMyPjXZsxGxboifC+ttdGyfhcNvOtFFHvG/KbH4Xajf6rXuJcOsOLACHfOw/K8c1nvFuCmLxs1iJ/zMvZr/0DufkdF1dDro6iOHzOpBRls9n1RG4bjTm0HWPMeIbdNCFdeyfa95blilykaloO96lwsa68uSo7owV14diDBIHx10IPMdLH6pyypSW2zENd2a7otxS4vJ8n7+vvPo3g2M+0QNkNBxsGtszdD7Ls5nIrMuz/AGwkMTRC8tDbthAOp3vrrzFK+4HtDFIyPvHtbK6vD4tz51QV6NUv2T2a6nl3mLcJrDXPJ3exc6XbETMHzOAI5Er3DwB96/xXQU4vbJjKt52OUTLICl4sO0BcoIcopOGFVcsmtcOFAYwhhSiEgtpQaC16vEIAFxmO67JrPsgBs86JsSu8xTcrVC1jPAoriXEXA0w158/byUqFWsY0h5B6/quV2pdOutKO2XzRFaTZ3h4xI2/Fditf4Umr8S4g24kHUgm9Rtv6pCiON8XbG061WrndPIdT/Pp57jssai237xyqqVkuGI14txtkWZz3FredfN+63Xnpr/Jzt0z8bPb7yNOVreTW2SGbanWyf00CVjMW/GzULEbbygamuvm4/lX1t3CeFshaLLWmuZ2C6qxpYb/ufyO3VTGMVFcv5Y64RwkNAAGv5ADp5JPazsGcW1r4nBsrRXi0DwNtRsRryPJPm8ew0Q1fmP8AhG/pZGi4Yj4ixjSOOyf8ZOvTK1pv6rkcWsdqnVH4/wBjjjFxal5/Ig+ynwtkjmbLi3MLWeIRtJcS7lmsChz0WmFUubthin13WGdR00hku+uZxACW+bisjQWROb/wG2POy4qNTptXq5KVzivZ0Mqo10rhj68y5ZVFcU4SHBxZoSKc3SnCtvIqOj7I8Xfq4sbe9zn9Gx0uWI+HfEI43yTYqFkcbC91OneQGizYNdEU9lXVy4lNL3E/qa+pU8fwYxk1qORvbyNfrzTF+HI81z4X2qcDlnAdG7fQ22/1C6T8XjbI5ougaDt7Xo4d4vDL4nTo1dc4+N4Z7hcW6J2ZhojrsfIjorrwrizZQHN0cNS07gj9QqcJWP2cDz03XSEFjs0bi13KuQ873Vba1YvaL9odl162PFFriXJ/RmmQ4vPq427mrX2XxbcpYXeKyQOdc9VmnAeNh5p1NeNHDkRfzNVowuJyuD27jUfSlyYyemuUjx7hZVJ12rElz+5oBcALK9BVZ4dxQyW124102I9OSloccQKItelqnG2HHAz7zDwyVC5ukB0TX+kOQHuiN2q1wWUk+Q+Gy9pIYdEpQWPCms+4Th8iaTShEd2Q9htNuuK6PdZXCY+F3of0WjfDFsVnuzhice1ti9da02PmoCWYuNuNnqumJkB2XGNlkAbk0L6ryOq1c9RLD5dEbRioiH3Ry6GtCqNxbsxiMQ4iWVkUY2Dbe5xvdwpo681on9HSeLwHwgk+gVfcbJRp+Ot5xj1Rd6mdMcQ8yucN+HeIod3JFHHmPjOZ0hA+9l0HPa/97LgPhEH+OaeaW/w5WDp5nqpns84y5ou8EQYMxdltxDjVNs0KLeh3Vx4UyONgjZIX7m3EFxJ32AT9c5zl4nhe7P3OnDVudKlHn545FWwfwpwrfnY122ri5x09SKU3B2bw8YqmADamtFfqo/t9x12FidKwZi1oOXMQDZdvXosvf8QsdJeUYeMcqY9zq8yXAH6LHjtnKSrhnDxmUvobU6e25eFt/nVm1f1dgrevX+FBcMN2kw8mKOFaD3oZ3mrBlLfI2sd4ZxnFyzxCbEuc0uALWsjYDv8AhF8uqu3A2Xx2R34MKNAN85O2vLJ+amqdqvVc+HDi3sn16stqdG6I5szny3NGpVb4kYzLw+ZrbJkAi8J1AeQ1x+hKnOMz5IXOuq1JF7c9lQeLceiLajeHEnXNyrycFvfc69khbTU8b4n5MzKTBsvVov0pNn8NjIyirBvz16q9zxx4ku8g0Oc0NFuAGajXVUfhkcUsh0e19Pfna4EU0F1lpHTlampzlBz3wh6y6tSUWllvH+hrLwIbtNH6BAwM7BbZL63t+d/wUz2dwjsSxzyQPFlaANq3J+hTrE8IkY8D7uYEu5EA9OvL3V+9mnhllZVFOak1hZ54/MkacLi4qcYw6qIdGdRZ3o/6K79leLmaI94xzHNOXxCs2+oB15JlHI6Nw7wOFtBF70din8Utiwk75d5HDXvPN29qWaiKVqTa8/MtfDS2IGSRwaCKFnz/ANlLwzNcLaQR5LNuLOc6nVo3Tfmedeym+znGWxXmvK4DbkR5e6a0epVUYwawvP1E3ZxTZc2J2zkmcbrFj1Txh2XbYzUP2Ja5xlLtZI3PCmk41TsprONlK5gxlLuqt2pxRBa1rqFEkDrpV/U6KycRxjYm5n/8/QKg4yYPkc4XRJIvevNJa65KPdrn5iVuw5weILrDjZH1XXFYfDyRSMxUroGED9s2TJkcHNLCDW+YD125rjgAMt806DwNS1jx+GRoc33BXnYSULk3yyb1vwpsg8V8UvssOJwmIe3ESsjywYiO6lDtKlFU14HMbqaxeGjg4dgIwXOllIa3TM+R2RziXHegG77ap/x74eYXHYcfsWwzFtsfEMuV3RwGhaarbmqV2J4k44/u+JODP6OwssUZP3Xvcxpks65iw/RejsjxRw/NDjhC2Dx6kxwvEFmIyUCZR3Y8VU5pJ1NHTcK68P4PM2Vr3mMAH5W5idq+Ymj9Fl7+MwRTRlsrX5Hgtc3xZ2ueK2rXUraMPjmPAyuBJANeoB/iubXTFyzLmL6K6xVyh5fcpPxXZmw0o2qLNtvRdoscjBLXBppxboehW1fE0f1eT/FC8fn/ALrFeHnRv7u/0V9JnitX/b6I9d2YsxS6r7klwDMx8Oc5ntIs9d/9Vp3Zj/rmc/8Alof1kWa4A/tY/wB4LR+yrv8Apif/ANPF/wDaVVl/9cX/ANX/ACiO14KNaXRFm4tO7vXNB0oaX1CrHHQGt2jzXzYwkjysaK1cc7PYeZwfKXsfVZ45XsJA5ENNH3CpnF+xsYlBZNiHtofNLm9RZFrO6puT8RzKLK+HfPLp/Yzkx1RYh9M/ZtcQI26eFmbrre/LdZvwVtNnePuxFv8AxLZv7rSeI4ZseDnbDpcUhBJsl2Q0STdqk4TBGKKTvMo7wMaG3ZORwJP5Lp1zjXpJQb8TaXqsrPyyJ8ErNVGaT4evR4LN2PwFYOMjQkudrzBcSDfonHHo2xsw0shAZHjsKZjfyxF/jzD8Nae66Q2zBRFoIpjLAq+QNKs4vH4aV0EeLLo3DFD7S43l+ytzuyOddG3BmvJLQfFPb1NpJKLlJrDyic4nxSXGTSYl+HlbhQBHC4GKNrQCMr3tc0veXHw6UPFaTgMTfhPIaenmuXaHtLDiMQ4xSXGKZG0mgANsoGgGyaRS0baRY2O491ld4pZweY1FidmUsfX2khjcWMpZ1q/b+fzSeHTbtPqP4/wTN7MsroZHgzhznzmvDHCxgEYY2xZe+WPU7Brt17h5crgTy/0VJ1OGzM5xlCS4vxF27M495lDCS5pB31quYP8AO6uUeyrvZTCBsQeQMz9QRqcnIeXNWRq6+khKNfifPf0OhTyHsYS9EliWt0MnibzN09E4XN4U8gKl2twz3MDmatHzAX9fNU4mt1dO0HaLuY3FoewjaR0LnxjXmAQa87WVQdsXuk8TGucXaFgsON6ENN2LrRcrVU8VjlDz5nPvlFMmeC4ps2OEeGlErGwvlmcdCKIa1jWjS8xF3yUs/FOdpCzObqzo0G+Z5qQwvAWPe2eaNrJQwsyx2wFrqJ70NID9hodApOXu2tAcQwctNPTRc69VyacUdSrSLGd1Hp5/0U9/EcUA5hxL2tJ+WPQbVo91vG/JwVe4pwthDn0HyXmL5HFzyaonM4kk0Burd2j41hoowZ3nUkR5WkvcRvlH4drO2oWX8a402R+aOEQ66G3Fz65nWhyOgtbUQtseW2l+ehtfOnSx/wAaTl8Wvin8DjiMeGPuEk/Ka55gdWn8q9VvPAYpyYHOiDWkBznZtaLKqvWl86wTU9rr1Dg6/MOBtbfg+0nhFPdeUa5jzA2R2hZ3XA+Fv09mOZHZsZ2RnFS+2/ToT3b2K428swe38gf4FYfFxIysgGVrRGzLbRRdqSS7ruPzWo8W42ZIxby7K7yNEtI9+SyTBCjXR7xXo5yjRTV052Yxy59cNM9Joau7cYy8s/z/AGSsLyHNI3zD9Qr92XxYbxl4I3wjTpyEbnf/AKH0WfNOo9R+q0Xs1HGJnYpzS6QsEFXTQ3dxobkk+1CudzqLI02Rslyw1/Ax2rDjgkkXHj84cwFtvo6hupVM4xxpzJA2JjzXzWzc9N9vRWhuNiO4ePKx/oqT2o4xGzFSNtx0bVebRulHdXfLMXl9EcemEoLhx8RwWtMPdHQGPJ4a0BbWnoos9jcKTb3PdtVvykc92AFR7+0pogM16knT6UmmI47K87hvo0fxTqsn5L5/YFpp4azzJ/G4bWontAoNFn5Q1tbc/wCd1m02LLnnvbNH5Aas3WpU+/FOJ1ceu59dAqhNjhmLiQTZNX+SY00G22I9oqVcIQT93lt1/MFmwmGfINWsyjlv6Aedp7hOE0Sc4gLQXts1mc3UAN+VxvkQR5FRvAO2EIyskjEXLO0AN8s3P3V0EYOyXvnOqWGsIbp7qyvEvF67/Qi3cLxQ7zGzwd86XL+2e1lsZVEtY2magAXVhJONYGZy4UCBl+8b10b0Fa+oUr9lzeHNIQaGQyyFp10GQuo61pSiu0XCyBmDacNJBWtfdJ9NvfyVYXRtklI5XaWizHvYPl5ez2F/4H23ie1gcI4RoA10zQ4DrkDdL9VdcK8OogggiwQsk+HkbQ5glaRG9zmZjFA+N0lAhjnGPO01qDmrSlreAwLIwRGwMB3DdBY8tgu1XOTENO5NZY+bsvUDZC2GgtMeLCV0bhAQ2Q6Bx2bZ1dR3IF6J8hVksrAGUdqeyGOIcY55pdhrI63uOjgGNIaxlWdjoq98PeD/ANePejWFpe3oXXlB89Tfsttx0zY43vkOVjGl7z/haLN+yx6ftr/0h37owIXARyNqz3LrFuB5NvNXQFJX14g4xe7EXCuq2EpdTRnajTUeWwKRG6j+voiDBREMfHWWszMjiIyDzDWnKfoujodfdcNS/wCLPSRkmjIe2OEk+1yumFkkBhP4BsG9BdqDdhWncWt1xWGa5uWZjXD7oe1rgOWmYeajpOy+E37iP2BH6FP16rhSi4nn7uyrZTcoT59cmIv4Ow8vrf8AqnEEc7dI5JPIXn9qeCtmHZ3CisuHj92g/quhwzo9MPHCLvNma0elUP5pWerTX7fibU9n6mDz3uPTJksUWOcALbRu3PaGmv8ALX8hdW9my3XOS4242NMxJJry1Wi47hec25rWu+85pJB00AF0OWqg8fhjCCZCGtAvMTQ/5+SVepnxYgkvRHotPZKiPE5N483gp0kZb8wI5qU7P9pwM47wEjTV21acvTcqO4jxQy+FgyM2Lj8zutfhGyhJ+FNJ1YCeoCcen7+GLRLVf+Rx41BLOPP7GnRcfPMfQ/6qkdrePj7U4lu4boORyhQLcFl/s3vj5jK91AptjsK9zs0j3PNUSTyA5+ypp+zqqbONdMFP/d1zWyaZ3f2kI5N252TdeR6pLuPSEeBoFj5ndT0/3TSOMN2CUHa1z6J/gh5IVn2ndLaOwzx2MldpI4n00H0FBMlYsNweWY1HC+T0Zf6qd4f8JMZN87G4dp3Lyc3XRgoH0tad9XBYbSMYTnbzTbKC0Wtz7M9nJG4OBkpp7WmwRqAaytNdNk77N/DDC4RzX0ZZW6iR+wNVbWfL6Egkbg2rMZZmu8OQs+9oc+QanLW7rpczWahXLhjyOlp63B8TIBvAXDZ4seR/1TPj3DizDyvc7MQwkuPXMwDffTMNfJWfCkSPeWh+W7JeKynTwjT39lUfiNxIDJhGO8TyJJTpTYm3Qd+86v8A2FI018ViSNdXfGumTfRlt+H5idhszAO9pjJ/Mtssc4czTjrvp5K6RDZZb8PZjFiY/FcWLa9gAG00NOyn/KSb535LVWbL0dLzHHQ4OllmsVaLRa9tbDJ4hCEAQ/bCFrsDiM4trYnSFvXuh3gB8iWiwsRx/CnR4aGeU06cBzGjV0j3jMAOjWtDr8650t/x+EEsUkbtpGOYfR7S0/qs67f9njDgo5D4jhYRDHvo+VzI3PA6hmeuhN8ktbBt8S6CeprUt2vIz/gPaabCGoH+Am3QO1jJuyQ0/IfMUrvg/ijC4ViInxnm5gzt23FWQqfxfsy6D7NhWN7zGYoZ3/8Aht0DWDpqSS7ow9aUfxfDjDzuhzFxjpsjtKz1ZyjkACEtOmuzdrcWhfqNOvC9vaaDF2iwDjm+3G26hkz8rbG1sdWarujY0B5KXb2mwuUXioXHme8j19hssl7wg67194Xpy3SmTa6gezW3+iX/AEi5pm67ZsWzijU39ssENPtURPRrg4/QFMcR8RMONImyTH/Cwt59XDVZ+HgHQOBrkG+mmnnSk+GcLfiiY2A6EZnP2b0PrSq6Yx3ZL7VvsfDWln4kpxDtriJBUbWQCrzGnvA5b2AoiDgM+KfnyyzH+9kJdX7mbRo32AV94T2UghaMze9ePvSAkcvlB0AU4D1qhtZoCug+ix71Q/Yvz89o1HQ3XLivnj2L8wZ9hvhvM7WWRrTzq3H31UnB8N4ALkmcQN9Wt/hatrHHlouU2Fa4kvjY4jmWNJ+pCq77H5/QZh2Xp4+WfVlfi7AYHwuDHSAiwXSSUfo5Oh2JwI/7tGf3gT+pUy8ULOg6nQJhN2hwrD+0xMDfWWO/1VeKb5ybGFTp4bYj8hEXZXCD5cLAOp7pn52E9i4dHGLZDGzoWxMbdbUa6KJl7fYBuhxMR/dOa/puobG/EDDG/wCvvrUU3Dkn2OQq8YTlzT+ZPeUReE0XTDyuqy0s10BN6e2iUX2d/qqThPidgY2NjZ30gaKFsfZrmS4brlP8X4vuYWU+uSvfxWoVFjf7SHqqY7ORe2sval5VXyr8lmeK+K0xvuoGM83HMR7ahVji/H8RixWIlc5n923ws8raNCt46Wx89haztOqK8O5onaX4jRRAx4Qiac6Eg5o2ci5x2JHRZ61znPc95L5HnM9x1Lj5+VD6BMWPrwtpoPt7kqRj4XK1j5GEiaACYs+93ROVsrPxNDqB/eCbhVGpYXM4mout1T35dDUvh5wcSYcSMccvfMkY0/ckY17JG+hDwtFVY7DYZogMzPCzE5Zu7A0Y8tLX1XWgfUnqrL3gTdKSidGmPDBCl7aSZAvQ5bZRqeZV7lQhSAZUx4vwts8fdvHhzMcdP7t7XjT/AC17p8hQ0msMhpNYZAs4GPt78Q5o0iZGwkbeK3kedae6yvA9l8/EsU+VuaLDd7O8OFhzg0d2w35kOo/gW5UoSDgIa7Fk7Yki/TIWn9VhKvDWOr+/0MJ1ZxjrkxPhfA3SwT4/E5mQtvIB80kjngNaL2YL/RRcQJjMjqDcwYP8TjZIb1oVfTM3qtb+JvBieGsiiboyWIAAaAVI0bbaub9VWu0fZruXRNb4Y8LgZJhsM075ImPJ6miPSh1WMsx2/OQlbp1KWEuRVuD4J08zImffOvkG6l3t181sPDMJBh4wwkNY3n+Jx+Zzjveg/JRHYns0MLh2veLmmbb3HUgaEMB5Dcnrp0CnmjXU6Ln6mz/JjHI6nZuj7uDm+b+SOf8ASET3gQ+MknQEEADcnpy3XmMjJH7N4brr4QfpacOY09K6XuuUkYAAbVdAk+JSfQ66QlgAbbzo0EueaG2pJ5BZpxz4izzOIwZ7qEaCQj9o8D7w5tHRWvt+4jASAffLWnX7rjTr+qpvDOzhLx3jdGTNikHItlijljNcv7QD2TlEIYcpb9Dj9oX2qXdV+9lfxuDLyHYgvkLxYdIS7ML5XodbXjOHtzNaGNDnVl0Au9iD081eOCdk+9w+LwsnzwYhwjeWjNeVha6+jgQdORUPwfhhxPCJnhpMkEjnR9QAA6Rmnnn06m10VlnFdU292yClwxbIY3syyDQtcKObkCkdzQa9wyx5+7e4N+V41IPnQJpaj8Reznf4N72j9tCwvDuZa0W9t+YB96TbC9lRiOHTaAnGQsmaOk5ia4Ef5wCryjNeX5+f7Lx0yzhsz7iXCpcNKI8RUebaQ/IQTQdm2y2RZ5brlLweRuIOHkGWa6a1333US0NPPNVDqaG60vtZ2WMvDIwWXNBHHlA1dZAY9o6iidPIJfxM7Ph+HbiAP2kBZrzLSQAPZ+Q+yh5Sb6JP4kulRTeOW5SOGdgp8The/wAOQ5wc5r4X+FwLDTgDzOh05qMwPBXul7pwyTNd/Yy+ESH+7Dhq1x5Hny1pb5w3AhgcWj+1PeH94jVQ/bzs4JYO/ZpPBT2OG5DSCWk9OY9FM4uMOJ/iN56fEeKKKJH2aZA/Duewy4PEv7qSOVvjgmNAAO3a4E2CNaDtVoHZfsgMP3kTwHxtzDDvPzCKcVLET0tjNPIdFOYzhongyOPzZHXzzMc14P8A8VIsbQAVoV77/n5zGoVYlkZ8H4W3DwMhZ8sYIb6WSB+aeZfJeoW6SSwbrbY8yoyL1eowgPEIQpAEBCAgACKQEIAbY3AtkZlcLFtPu1wcD9QueIwgc0giwRRB2I5j8k9XhaowRhELxKIhrdKaNPLYVXsFxbgCRdgWpuaAOaQdiuYw4ApczU0OVjl1G67uGGCGlwZbXPWtEh0NfeB56Wf0U6YAj7OEt+nZr+oKxxXg32iCSJ9tDgPFXyuHyurnRTvD8ODWNDg0uAYXOA+ZzGNaHfRoryAU27DitNEOwwqv51NpzS/4niXIT1EY2vi8yKjwwa5xA1cQXeZDQ0fk0D2XDhvCmwsLG7Oc97vN0r3SO/NxUq7D0gR9AuniL8Qp3eBliMIJGuY4WHNLSPJwo/ql4PACNjGN+VjQ0c9Gih+ieiI9EsYfqVDxnPmXVaG4jSOIcKE8To36NdlvzAcHEe9V7qQZEugYoliSwy/CsYEMYlGIEEHUHdLpAUYRY8DV6gIUgCEIQAIQvUAeIQhAAgIQEAAQgICABCEIAEkxpSFGAE92ju0pCOFAJ7tHdpSCo4UAkxrzu0tCnCASI16Gr1CkAQhCACkBCAgACEBCACkIQgAQheoA8QhCABFIQgACEIQAIpCEACEIQAUikIQAIKEIAKQhCABCEIAEUhCABACEIAAhCEACKQhAAvaQh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062" name="AutoShape 6" descr="data:image/jpeg;base64,/9j/4AAQSkZJRgABAQAAAQABAAD/2wCEAAkGBhQSERQUEBQWFBQUFxcUFBQUFBQYFhYUFBQVFRQWFBYXHCYfGBkkGhQUHy8gIycpLCwsFR4xNTAqNSYrLCkBCQoKDgwOGg8PGiokHyQpLCkpLCkpLCwsLCwsKSwtLCwpLCwsLCwpLCwsLCwsLSwsKSwsLCwsLCksLCksLCwsLP/AABEIAOYA2wMBIgACEQEDEQH/xAAcAAABBQEBAQAAAAAAAAAAAAAAAgQFBgcDAQj/xABGEAABBAAEAwYDBQQIAgsAAAABAAIDEQQSITEFQVEGEyJhcYEHMpEUQlKhsSNywfAVJDNTYoLR4ZPxJTVDRGNkdJKistL/xAAaAQACAwEBAAAAAAAAAAAAAAAABAECAwUG/8QANBEAAgIBAgMFBwQCAgMAAAAAAAECAxEEIRIxUQUTIkFxYYGRocHR8BQyseEj8UJiBhU0/9oADAMBAAIRAxEAPwDZ0IQgAQEICAAIQEBAAhCEACEJJegBSFzdJ7Lm+YdbQA4JQSmpn8l53/kjDAd2hNe/8l6JwjDAcoXFsvQroHoAUheBy9QAICEBAAhAQgAQhCABCF6gDxCEUgAQEIpAAEBAXhKAPUhz1zfJS5hjnBACnT+65OlJXQ4Q9QmmIY4bqySKSbQsvCSZU3Ll4Sr4MXYdzMgzLgSn+FhaWgkWSoeETGTk8Ib98ve+Sn4Q5qG3VdhgG9SjKLJSOIkCW13RA4frvolHAHdpUZRbxC2z9V3ZJ7rlFhNPFukSxZTp7KuEXHYK9CQ1hXrT1UEighACKQAIQikACEUvaQB5SKXlr20AFIAXloLqQAEpvJL0Xkk3TdewRaWRd/RHLdgNyeqfxuBGi5l+nypHedAjOSDuXrhiWFzaRnPT+fJeCQ9CjcHgj5YC3dc6UnILq22m+Kh18IPsDSupC8qsboaUukTy0gpXcnnovTD/ADqrbFVB8x/HIHCwlpjFbfTonH2kef0WTiMqXU7L0OSQvaVS4sOSJYbIIOyKQFOSAGJHXXouX2jVMJHHMbS45Oq04TJWZZJselpjDJXonLJdNFR7GqOtIpJDtF4JPIqvEgF0ikjP5L3MjiQCqQhCsALhLJS6PcmcjrNoSyQxD380uLH0KKavda52tMdTCVjXIk24pp5rrSh2lSEOLBGuhVHHoXhZxcxxSAFzdiWjc68gNyuHEJHCJ7/lLWkitSPVYysjHJuotj3J5qNxnGmNdkb43jcAjw3181WeAdu3SkMyiQjcg0aoEE8uaqHxD7fjDOfFhKE7zmkkqwwkCgPxOqvTTfZK2XyniNXN/Iarow33i5GgcQ7aRQ19pY9jT99oztHWwPF01AKlsBjoZ2tdBI14cA4ZTrR2tp1HuAsi7O8bkx0Bhx9Mf/2c7R8tgeF4P3ufTrVa13ieExXC593ZLuOaM/O2tLG2atwee1iiq03zTcJNNjv6KqyPnF/Ffc+iTh/NIMB9Vj3Z74yzspuIDZ/U93IPM6UdOQpO+O/EJ2KkIhc+KMbMNBx83EE/qmZ6jgWcCGp0dtEePh4l1jv/AGjVQ4j/AHXj5SQqJ2W7b5GvGKe54ABZoCddwNldsBimTxiSI+E3oRRBBogjkVeq+Fnqc+FimtvgIa8hwu9E6ONb5rm+Pqm746TOEwfFHkIe6yT1Q0pNICsL53HMcnJOoH8lHtKcRusKrQxCWSRaUqlwhfYXdZmwUhC9QB4goSXoA4TO5dUzlK7SO1KaOcrxRlNiSkhCAFcWe561qcxR0kQsRjcYIWF5F8gOpN1+hWdlihFyfJG8Ikbx/thhsDo8l0rtmNHiJHKzpzVMx3G8djgTYw8HQ2CR4tXaXfrXurTHxYYh7Y8RHHldZDxu0t1s2OiqnbjtVFGLb/ZN8DGCg6aRupJPJgBGv68uHO1Wb175fI7Gk4Z8ly5t/QgcTx6PhmHc2MiTES6tfVAN1ALhvlGoA3JzbCiaRhIsz/tGKflslwL7tzju4gD6Cvpol4HDyYucyyCwSSByJ5Bo/C0c/wBU27YsLZslEZA0b6G2h1gV517JiqCi+7zu92xmyXh73Hovqy/9m+IYeemQvzEC3NqnetHf2vdWji2FL4cj2iRmmZhGtDYtPULCOA418WJifGS1we0X5EgEL6KK4HasZaO2MoPZ5+RtpL++i8rdMyPjXZsxGxboifC+ttdGyfhcNvOtFFHvG/KbH4Xajf6rXuJcOsOLACHfOw/K8c1nvFuCmLxs1iJ/zMvZr/0DufkdF1dDro6iOHzOpBRls9n1RG4bjTm0HWPMeIbdNCFdeyfa95blilykaloO96lwsa68uSo7owV14diDBIHx10IPMdLH6pyypSW2zENd2a7otxS4vJ8n7+vvPo3g2M+0QNkNBxsGtszdD7Ls5nIrMuz/AGwkMTRC8tDbthAOp3vrrzFK+4HtDFIyPvHtbK6vD4tz51QV6NUv2T2a6nl3mLcJrDXPJ3exc6XbETMHzOAI5Er3DwB96/xXQU4vbJjKt52OUTLICl4sO0BcoIcopOGFVcsmtcOFAYwhhSiEgtpQaC16vEIAFxmO67JrPsgBs86JsSu8xTcrVC1jPAoriXEXA0w158/byUqFWsY0h5B6/quV2pdOutKO2XzRFaTZ3h4xI2/Fditf4Umr8S4g24kHUgm9Rtv6pCiON8XbG061WrndPIdT/Pp57jssai237xyqqVkuGI14txtkWZz3FredfN+63Xnpr/Jzt0z8bPb7yNOVreTW2SGbanWyf00CVjMW/GzULEbbygamuvm4/lX1t3CeFshaLLWmuZ2C6qxpYb/ufyO3VTGMVFcv5Y64RwkNAAGv5ADp5JPazsGcW1r4nBsrRXi0DwNtRsRryPJPm8ew0Q1fmP8AhG/pZGi4Yj4ixjSOOyf8ZOvTK1pv6rkcWsdqnVH4/wBjjjFxal5/Ig+ynwtkjmbLi3MLWeIRtJcS7lmsChz0WmFUubthin13WGdR00hku+uZxACW+bisjQWROb/wG2POy4qNTptXq5KVzivZ0Mqo10rhj68y5ZVFcU4SHBxZoSKc3SnCtvIqOj7I8Xfq4sbe9zn9Gx0uWI+HfEI43yTYqFkcbC91OneQGizYNdEU9lXVy4lNL3E/qa+pU8fwYxk1qORvbyNfrzTF+HI81z4X2qcDlnAdG7fQ22/1C6T8XjbI5ougaDt7Xo4d4vDL4nTo1dc4+N4Z7hcW6J2ZhojrsfIjorrwrizZQHN0cNS07gj9QqcJWP2cDz03XSEFjs0bi13KuQ873Vba1YvaL9odl162PFFriXJ/RmmQ4vPq427mrX2XxbcpYXeKyQOdc9VmnAeNh5p1NeNHDkRfzNVowuJyuD27jUfSlyYyemuUjx7hZVJ12rElz+5oBcALK9BVZ4dxQyW124102I9OSloccQKItelqnG2HHAz7zDwyVC5ukB0TX+kOQHuiN2q1wWUk+Q+Gy9pIYdEpQWPCms+4Th8iaTShEd2Q9htNuuK6PdZXCY+F3of0WjfDFsVnuzhice1ti9da02PmoCWYuNuNnqumJkB2XGNlkAbk0L6ryOq1c9RLD5dEbRioiH3Ry6GtCqNxbsxiMQ4iWVkUY2Dbe5xvdwpo681on9HSeLwHwgk+gVfcbJRp+Ot5xj1Rd6mdMcQ8yucN+HeIod3JFHHmPjOZ0hA+9l0HPa/97LgPhEH+OaeaW/w5WDp5nqpns84y5ou8EQYMxdltxDjVNs0KLeh3Vx4UyONgjZIX7m3EFxJ32AT9c5zl4nhe7P3OnDVudKlHn545FWwfwpwrfnY122ri5x09SKU3B2bw8YqmADamtFfqo/t9x12FidKwZi1oOXMQDZdvXosvf8QsdJeUYeMcqY9zq8yXAH6LHjtnKSrhnDxmUvobU6e25eFt/nVm1f1dgrevX+FBcMN2kw8mKOFaD3oZ3mrBlLfI2sd4ZxnFyzxCbEuc0uALWsjYDv8AhF8uqu3A2Xx2R34MKNAN85O2vLJ+amqdqvVc+HDi3sn16stqdG6I5szny3NGpVb4kYzLw+ZrbJkAi8J1AeQ1x+hKnOMz5IXOuq1JF7c9lQeLceiLajeHEnXNyrycFvfc69khbTU8b4n5MzKTBsvVov0pNn8NjIyirBvz16q9zxx4ku8g0Oc0NFuAGajXVUfhkcUsh0e19Pfna4EU0F1lpHTlampzlBz3wh6y6tSUWllvH+hrLwIbtNH6BAwM7BbZL63t+d/wUz2dwjsSxzyQPFlaANq3J+hTrE8IkY8D7uYEu5EA9OvL3V+9mnhllZVFOak1hZ54/MkacLi4qcYw6qIdGdRZ3o/6K79leLmaI94xzHNOXxCs2+oB15JlHI6Nw7wOFtBF70din8Utiwk75d5HDXvPN29qWaiKVqTa8/MtfDS2IGSRwaCKFnz/ANlLwzNcLaQR5LNuLOc6nVo3Tfmedeym+znGWxXmvK4DbkR5e6a0epVUYwawvP1E3ZxTZc2J2zkmcbrFj1Txh2XbYzUP2Ja5xlLtZI3PCmk41TsprONlK5gxlLuqt2pxRBa1rqFEkDrpV/U6KycRxjYm5n/8/QKg4yYPkc4XRJIvevNJa65KPdrn5iVuw5weILrDjZH1XXFYfDyRSMxUroGED9s2TJkcHNLCDW+YD125rjgAMt806DwNS1jx+GRoc33BXnYSULk3yyb1vwpsg8V8UvssOJwmIe3ESsjywYiO6lDtKlFU14HMbqaxeGjg4dgIwXOllIa3TM+R2RziXHegG77ap/x74eYXHYcfsWwzFtsfEMuV3RwGhaarbmqV2J4k44/u+JODP6OwssUZP3Xvcxpks65iw/RejsjxRw/NDjhC2Dx6kxwvEFmIyUCZR3Y8VU5pJ1NHTcK68P4PM2Vr3mMAH5W5idq+Ymj9Fl7+MwRTRlsrX5Hgtc3xZ2ueK2rXUraMPjmPAyuBJANeoB/iubXTFyzLmL6K6xVyh5fcpPxXZmw0o2qLNtvRdoscjBLXBppxboehW1fE0f1eT/FC8fn/ALrFeHnRv7u/0V9JnitX/b6I9d2YsxS6r7klwDMx8Oc5ntIs9d/9Vp3Zj/rmc/8Alof1kWa4A/tY/wB4LR+yrv8Apif/ANPF/wDaVVl/9cX/ANX/ACiO14KNaXRFm4tO7vXNB0oaX1CrHHQGt2jzXzYwkjysaK1cc7PYeZwfKXsfVZ45XsJA5ENNH3CpnF+xsYlBZNiHtofNLm9RZFrO6puT8RzKLK+HfPLp/Yzkx1RYh9M/ZtcQI26eFmbrre/LdZvwVtNnePuxFv8AxLZv7rSeI4ZseDnbDpcUhBJsl2Q0STdqk4TBGKKTvMo7wMaG3ZORwJP5Lp1zjXpJQb8TaXqsrPyyJ8ErNVGaT4evR4LN2PwFYOMjQkudrzBcSDfonHHo2xsw0shAZHjsKZjfyxF/jzD8Nae66Q2zBRFoIpjLAq+QNKs4vH4aV0EeLLo3DFD7S43l+ytzuyOddG3BmvJLQfFPb1NpJKLlJrDyic4nxSXGTSYl+HlbhQBHC4GKNrQCMr3tc0veXHw6UPFaTgMTfhPIaenmuXaHtLDiMQ4xSXGKZG0mgANsoGgGyaRS0baRY2O491ld4pZweY1FidmUsfX2khjcWMpZ1q/b+fzSeHTbtPqP4/wTN7MsroZHgzhznzmvDHCxgEYY2xZe+WPU7Brt17h5crgTy/0VJ1OGzM5xlCS4vxF27M495lDCS5pB31quYP8AO6uUeyrvZTCBsQeQMz9QRqcnIeXNWRq6+khKNfifPf0OhTyHsYS9EliWt0MnibzN09E4XN4U8gKl2twz3MDmatHzAX9fNU4mt1dO0HaLuY3FoewjaR0LnxjXmAQa87WVQdsXuk8TGucXaFgsON6ENN2LrRcrVU8VjlDz5nPvlFMmeC4ps2OEeGlErGwvlmcdCKIa1jWjS8xF3yUs/FOdpCzObqzo0G+Z5qQwvAWPe2eaNrJQwsyx2wFrqJ70NID9hodApOXu2tAcQwctNPTRc69VyacUdSrSLGd1Hp5/0U9/EcUA5hxL2tJ+WPQbVo91vG/JwVe4pwthDn0HyXmL5HFzyaonM4kk0Burd2j41hoowZ3nUkR5WkvcRvlH4drO2oWX8a402R+aOEQ66G3Fz65nWhyOgtbUQtseW2l+ehtfOnSx/wAaTl8Wvin8DjiMeGPuEk/Ka55gdWn8q9VvPAYpyYHOiDWkBznZtaLKqvWl86wTU9rr1Dg6/MOBtbfg+0nhFPdeUa5jzA2R2hZ3XA+Fv09mOZHZsZ2RnFS+2/ToT3b2K428swe38gf4FYfFxIysgGVrRGzLbRRdqSS7ruPzWo8W42ZIxby7K7yNEtI9+SyTBCjXR7xXo5yjRTV052Yxy59cNM9Joau7cYy8s/z/AGSsLyHNI3zD9Qr92XxYbxl4I3wjTpyEbnf/AKH0WfNOo9R+q0Xs1HGJnYpzS6QsEFXTQ3dxobkk+1CudzqLI02Rslyw1/Ax2rDjgkkXHj84cwFtvo6hupVM4xxpzJA2JjzXzWzc9N9vRWhuNiO4ePKx/oqT2o4xGzFSNtx0bVebRulHdXfLMXl9EcemEoLhx8RwWtMPdHQGPJ4a0BbWnoos9jcKTb3PdtVvykc92AFR7+0pogM16knT6UmmI47K87hvo0fxTqsn5L5/YFpp4azzJ/G4bWontAoNFn5Q1tbc/wCd1m02LLnnvbNH5Aas3WpU+/FOJ1ceu59dAqhNjhmLiQTZNX+SY00G22I9oqVcIQT93lt1/MFmwmGfINWsyjlv6Aedp7hOE0Sc4gLQXts1mc3UAN+VxvkQR5FRvAO2EIyskjEXLO0AN8s3P3V0EYOyXvnOqWGsIbp7qyvEvF67/Qi3cLxQ7zGzwd86XL+2e1lsZVEtY2magAXVhJONYGZy4UCBl+8b10b0Fa+oUr9lzeHNIQaGQyyFp10GQuo61pSiu0XCyBmDacNJBWtfdJ9NvfyVYXRtklI5XaWizHvYPl5ez2F/4H23ie1gcI4RoA10zQ4DrkDdL9VdcK8OogggiwQsk+HkbQ5glaRG9zmZjFA+N0lAhjnGPO01qDmrSlreAwLIwRGwMB3DdBY8tgu1XOTENO5NZY+bsvUDZC2GgtMeLCV0bhAQ2Q6Bx2bZ1dR3IF6J8hVksrAGUdqeyGOIcY55pdhrI63uOjgGNIaxlWdjoq98PeD/ANePejWFpe3oXXlB89Tfsttx0zY43vkOVjGl7z/haLN+yx6ftr/0h37owIXARyNqz3LrFuB5NvNXQFJX14g4xe7EXCuq2EpdTRnajTUeWwKRG6j+voiDBREMfHWWszMjiIyDzDWnKfoujodfdcNS/wCLPSRkmjIe2OEk+1yumFkkBhP4BsG9BdqDdhWncWt1xWGa5uWZjXD7oe1rgOWmYeajpOy+E37iP2BH6FP16rhSi4nn7uyrZTcoT59cmIv4Ow8vrf8AqnEEc7dI5JPIXn9qeCtmHZ3CisuHj92g/quhwzo9MPHCLvNma0elUP5pWerTX7fibU9n6mDz3uPTJksUWOcALbRu3PaGmv8ALX8hdW9my3XOS4242NMxJJry1Wi47hec25rWu+85pJB00AF0OWqg8fhjCCZCGtAvMTQ/5+SVepnxYgkvRHotPZKiPE5N483gp0kZb8wI5qU7P9pwM47wEjTV21acvTcqO4jxQy+FgyM2Lj8zutfhGyhJ+FNJ1YCeoCcen7+GLRLVf+Rx41BLOPP7GnRcfPMfQ/6qkdrePj7U4lu4boORyhQLcFl/s3vj5jK91AptjsK9zs0j3PNUSTyA5+ypp+zqqbONdMFP/d1zWyaZ3f2kI5N252TdeR6pLuPSEeBoFj5ndT0/3TSOMN2CUHa1z6J/gh5IVn2ndLaOwzx2MldpI4n00H0FBMlYsNweWY1HC+T0Zf6qd4f8JMZN87G4dp3Lyc3XRgoH0tad9XBYbSMYTnbzTbKC0Wtz7M9nJG4OBkpp7WmwRqAaytNdNk77N/DDC4RzX0ZZW6iR+wNVbWfL6Egkbg2rMZZmu8OQs+9oc+QanLW7rpczWahXLhjyOlp63B8TIBvAXDZ4seR/1TPj3DizDyvc7MQwkuPXMwDffTMNfJWfCkSPeWh+W7JeKynTwjT39lUfiNxIDJhGO8TyJJTpTYm3Qd+86v8A2FI018ViSNdXfGumTfRlt+H5idhszAO9pjJ/Mtssc4czTjrvp5K6RDZZb8PZjFiY/FcWLa9gAG00NOyn/KSb535LVWbL0dLzHHQ4OllmsVaLRa9tbDJ4hCEAQ/bCFrsDiM4trYnSFvXuh3gB8iWiwsRx/CnR4aGeU06cBzGjV0j3jMAOjWtDr8650t/x+EEsUkbtpGOYfR7S0/qs67f9njDgo5D4jhYRDHvo+VzI3PA6hmeuhN8ktbBt8S6CeprUt2vIz/gPaabCGoH+Am3QO1jJuyQ0/IfMUrvg/ijC4ViInxnm5gzt23FWQqfxfsy6D7NhWN7zGYoZ3/8Aht0DWDpqSS7ow9aUfxfDjDzuhzFxjpsjtKz1ZyjkACEtOmuzdrcWhfqNOvC9vaaDF2iwDjm+3G26hkz8rbG1sdWarujY0B5KXb2mwuUXioXHme8j19hssl7wg67194Xpy3SmTa6gezW3+iX/AEi5pm67ZsWzijU39ssENPtURPRrg4/QFMcR8RMONImyTH/Cwt59XDVZ+HgHQOBrkG+mmnnSk+GcLfiiY2A6EZnP2b0PrSq6Yx3ZL7VvsfDWln4kpxDtriJBUbWQCrzGnvA5b2AoiDgM+KfnyyzH+9kJdX7mbRo32AV94T2UghaMze9ePvSAkcvlB0AU4D1qhtZoCug+ix71Q/Yvz89o1HQ3XLivnj2L8wZ9hvhvM7WWRrTzq3H31UnB8N4ALkmcQN9Wt/hatrHHlouU2Fa4kvjY4jmWNJ+pCq77H5/QZh2Xp4+WfVlfi7AYHwuDHSAiwXSSUfo5Oh2JwI/7tGf3gT+pUy8ULOg6nQJhN2hwrD+0xMDfWWO/1VeKb5ybGFTp4bYj8hEXZXCD5cLAOp7pn52E9i4dHGLZDGzoWxMbdbUa6KJl7fYBuhxMR/dOa/puobG/EDDG/wCvvrUU3Dkn2OQq8YTlzT+ZPeUReE0XTDyuqy0s10BN6e2iUX2d/qqThPidgY2NjZ30gaKFsfZrmS4brlP8X4vuYWU+uSvfxWoVFjf7SHqqY7ORe2sval5VXyr8lmeK+K0xvuoGM83HMR7ahVji/H8RixWIlc5n923ws8raNCt46Wx89haztOqK8O5onaX4jRRAx4Qiac6Eg5o2ci5x2JHRZ61znPc95L5HnM9x1Lj5+VD6BMWPrwtpoPt7kqRj4XK1j5GEiaACYs+93ROVsrPxNDqB/eCbhVGpYXM4mout1T35dDUvh5wcSYcSMccvfMkY0/ckY17JG+hDwtFVY7DYZogMzPCzE5Zu7A0Y8tLX1XWgfUnqrL3gTdKSidGmPDBCl7aSZAvQ5bZRqeZV7lQhSAZUx4vwts8fdvHhzMcdP7t7XjT/AC17p8hQ0msMhpNYZAs4GPt78Q5o0iZGwkbeK3kedae6yvA9l8/EsU+VuaLDd7O8OFhzg0d2w35kOo/gW5UoSDgIa7Fk7Yki/TIWn9VhKvDWOr+/0MJ1ZxjrkxPhfA3SwT4/E5mQtvIB80kjngNaL2YL/RRcQJjMjqDcwYP8TjZIb1oVfTM3qtb+JvBieGsiiboyWIAAaAVI0bbaub9VWu0fZruXRNb4Y8LgZJhsM075ImPJ6miPSh1WMsx2/OQlbp1KWEuRVuD4J08zImffOvkG6l3t181sPDMJBh4wwkNY3n+Jx+Zzjveg/JRHYns0MLh2veLmmbb3HUgaEMB5Dcnrp0CnmjXU6Ln6mz/JjHI6nZuj7uDm+b+SOf8ASET3gQ+MknQEEADcnpy3XmMjJH7N4brr4QfpacOY09K6XuuUkYAAbVdAk+JSfQ66QlgAbbzo0EueaG2pJ5BZpxz4izzOIwZ7qEaCQj9o8D7w5tHRWvt+4jASAffLWnX7rjTr+qpvDOzhLx3jdGTNikHItlijljNcv7QD2TlEIYcpb9Dj9oX2qXdV+9lfxuDLyHYgvkLxYdIS7ML5XodbXjOHtzNaGNDnVl0Au9iD081eOCdk+9w+LwsnzwYhwjeWjNeVha6+jgQdORUPwfhhxPCJnhpMkEjnR9QAA6Rmnnn06m10VlnFdU292yClwxbIY3syyDQtcKObkCkdzQa9wyx5+7e4N+V41IPnQJpaj8Reznf4N72j9tCwvDuZa0W9t+YB96TbC9lRiOHTaAnGQsmaOk5ia4Ef5wCryjNeX5+f7Lx0yzhsz7iXCpcNKI8RUebaQ/IQTQdm2y2RZ5brlLweRuIOHkGWa6a1333US0NPPNVDqaG60vtZ2WMvDIwWXNBHHlA1dZAY9o6iidPIJfxM7Ph+HbiAP2kBZrzLSQAPZ+Q+yh5Sb6JP4kulRTeOW5SOGdgp8The/wAOQ5wc5r4X+FwLDTgDzOh05qMwPBXul7pwyTNd/Yy+ESH+7Dhq1x5Hny1pb5w3AhgcWj+1PeH94jVQ/bzs4JYO/ZpPBT2OG5DSCWk9OY9FM4uMOJ/iN56fEeKKKJH2aZA/Duewy4PEv7qSOVvjgmNAAO3a4E2CNaDtVoHZfsgMP3kTwHxtzDDvPzCKcVLET0tjNPIdFOYzhongyOPzZHXzzMc14P8A8VIsbQAVoV77/n5zGoVYlkZ8H4W3DwMhZ8sYIb6WSB+aeZfJeoW6SSwbrbY8yoyL1eowgPEIQpAEBCAgACKQEIAbY3AtkZlcLFtPu1wcD9QueIwgc0giwRRB2I5j8k9XhaowRhELxKIhrdKaNPLYVXsFxbgCRdgWpuaAOaQdiuYw4ApczU0OVjl1G67uGGCGlwZbXPWtEh0NfeB56Wf0U6YAj7OEt+nZr+oKxxXg32iCSJ9tDgPFXyuHyurnRTvD8ODWNDg0uAYXOA+ZzGNaHfRoryAU27DitNEOwwqv51NpzS/4niXIT1EY2vi8yKjwwa5xA1cQXeZDQ0fk0D2XDhvCmwsLG7Oc97vN0r3SO/NxUq7D0gR9AuniL8Qp3eBliMIJGuY4WHNLSPJwo/ql4PACNjGN+VjQ0c9Gih+ieiI9EsYfqVDxnPmXVaG4jSOIcKE8To36NdlvzAcHEe9V7qQZEugYoliSwy/CsYEMYlGIEEHUHdLpAUYRY8DV6gIUgCEIQAIQvUAeIQhAAgIQEAAQgICABCEIAEkxpSFGAE92ju0pCOFAJ7tHdpSCo4UAkxrzu0tCnCASI16Gr1CkAQhCACkBCAgACEBCACkIQgAQheoA8QhCABFIQgACEIQAIpCEACEIQAUikIQAIKEIAKQhCABCEIAEUhCABACEIAAhCEACKQhAAvaQhA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99592" y="188640"/>
            <a:ext cx="7560840" cy="1656184"/>
          </a:xfrm>
          <a:prstGeom prst="rect">
            <a:avLst/>
          </a:prstGeom>
        </p:spPr>
        <p:txBody>
          <a:bodyPr numCol="1">
            <a:prstTxWarp prst="textChevron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all" spc="0" normalizeH="0" baseline="0" noProof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Урок 4</a:t>
            </a:r>
            <a:endParaRPr kumimoji="0" lang="ru-RU" sz="4400" b="1" i="0" u="none" strike="noStrike" kern="1200" cap="all" spc="0" normalizeH="0" baseline="0" noProof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2132856"/>
            <a:ext cx="3960440" cy="169277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  <a:ea typeface="Meiryo UI" pitchFamily="34" charset="-128"/>
                <a:cs typeface="Meiryo UI" pitchFamily="34" charset="-128"/>
              </a:rPr>
              <a:t>«Соблюдая чистоту -мы сохраняем Природу!»</a:t>
            </a:r>
            <a:endParaRPr lang="ru-RU" sz="3200" dirty="0" smtClean="0">
              <a:solidFill>
                <a:srgbClr val="002060"/>
              </a:solidFill>
              <a:latin typeface="Monotype Corsiva" pitchFamily="66" charset="0"/>
              <a:ea typeface="Meiryo UI" pitchFamily="34" charset="-128"/>
              <a:cs typeface="Meiryo UI" pitchFamily="34" charset="-128"/>
            </a:endParaRPr>
          </a:p>
          <a:p>
            <a:endParaRPr lang="ru-RU" sz="40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1" name="Picture 2" descr="http://img-fotki.yandex.ru/get/4409/28257045.57a/0_6d246_4f826ff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240" y="4437112"/>
            <a:ext cx="2267744" cy="2591477"/>
          </a:xfrm>
          <a:prstGeom prst="rect">
            <a:avLst/>
          </a:prstGeom>
          <a:noFill/>
        </p:spPr>
      </p:pic>
      <p:pic>
        <p:nvPicPr>
          <p:cNvPr id="16386" name="Picture 2" descr="https://encrypted-tbn0.gstatic.com/images?q=tbn:ANd9GcQJ-tA_otiaFv4t7Qh4G6eoEHUEZXxfaymABeUBcyqP0MwBEt3G4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024" y="2348880"/>
            <a:ext cx="3915435" cy="432047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04048" y="479715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4355976" y="3284984"/>
            <a:ext cx="4464496" cy="17008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</a:rPr>
              <a:t>Автор презентации</a:t>
            </a: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учитель </a:t>
            </a: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начальных классов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МБОУ  </a:t>
            </a:r>
            <a:r>
              <a:rPr kumimoji="0" lang="ru-RU" sz="2000" i="0" u="none" strike="noStrike" kern="1200" cap="none" spc="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Луговской</a:t>
            </a: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 СОШ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Гурьевского</a:t>
            </a: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 городского округа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Калининградской области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Агеева </a:t>
            </a:r>
            <a:r>
              <a:rPr kumimoji="0" lang="ru-RU" sz="2000" i="0" u="none" strike="noStrike" kern="1200" cap="none" spc="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Лина</a:t>
            </a:r>
            <a:r>
              <a:rPr kumimoji="0" lang="ru-RU" sz="2000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uLnTx/>
                <a:uFillTx/>
                <a:latin typeface="Monotype Corsiva" pitchFamily="66" charset="0"/>
              </a:rPr>
              <a:t> Васильевна</a:t>
            </a:r>
            <a:endParaRPr kumimoji="0" lang="ru-RU" sz="2000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uLnTx/>
              <a:uFillTx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260648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Наши работы «Чудеса из мусора»</a:t>
            </a:r>
            <a:endParaRPr lang="ru-RU" sz="4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Лина\Desktop\2015-02-07-5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1556792"/>
            <a:ext cx="4885584" cy="2739661"/>
          </a:xfrm>
          <a:prstGeom prst="rect">
            <a:avLst/>
          </a:prstGeom>
          <a:noFill/>
        </p:spPr>
      </p:pic>
      <p:pic>
        <p:nvPicPr>
          <p:cNvPr id="1028" name="Picture 4" descr="C:\Users\Лина\Desktop\2015-02-07-5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356992"/>
            <a:ext cx="5215994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348880"/>
            <a:ext cx="55446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Давайте будем к тому стремиться, чтоб нас любили и зверь, и птица.</a:t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И доверяли повсюду нам, как самым верным своим друзьям!</a:t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Давайте будем беречь планету, во всей Вселенной похожей нету:</a:t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Во всей Вселенной совсем одна, что будет делать без нас она?..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Picture 2" descr="http://img3.proshkolu.ru/content/media/pic/std/2000000/1815000/1814948-8407ce37a458988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826" y="3929066"/>
            <a:ext cx="2181225" cy="26479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620688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СОВЕТЫ ДОМОВЁНКА КУЗИ!</a:t>
            </a:r>
            <a:endParaRPr lang="ru-RU" sz="4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836712"/>
            <a:ext cx="820891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MyriadPro-Bold"/>
              </a:rPr>
              <a:t>До новых встреч!</a:t>
            </a:r>
            <a:endParaRPr kumimoji="0" lang="ru-RU" sz="8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Picture 2" descr="http://dou-plakat.ru/userfiles/product-img/baseimg/24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2420888"/>
            <a:ext cx="1930531" cy="25717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8024" y="4797152"/>
            <a:ext cx="410445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Литература:</a:t>
            </a:r>
          </a:p>
          <a:p>
            <a:r>
              <a:rPr lang="en-US" dirty="0" smtClean="0">
                <a:hlinkClick r:id="rId3"/>
              </a:rPr>
              <a:t>http://www.xrest.ru/original-964782/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://nsportal.ru/</a:t>
            </a:r>
            <a:r>
              <a:rPr lang="en-US" dirty="0" err="1" smtClean="0">
                <a:hlinkClick r:id="rId4"/>
              </a:rPr>
              <a:t>detskiy-sa</a:t>
            </a:r>
            <a:endParaRPr lang="ru-RU" u="sng" dirty="0" smtClean="0">
              <a:hlinkClick r:id="rId5"/>
            </a:endParaRPr>
          </a:p>
          <a:p>
            <a:r>
              <a:rPr lang="ru-RU" u="sng" dirty="0" smtClean="0">
                <a:hlinkClick r:id="rId5"/>
              </a:rPr>
              <a:t>http://festival.1september.ru/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003232" cy="3658418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</a:rPr>
              <a:t>Цель: </a:t>
            </a: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Формировать бережное отношение к окружающей среде и экологическую культуру младших школьников.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Задачи: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Выяснить откуда приходит и куда девается мусор.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Как сохранить свой дом, город, природу чистой?</a:t>
            </a:r>
            <a:b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Что можно сделать из мусора?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Picture 2" descr="http://img0.joyreactor.cc/pics/comment/coub-%D0%B4%D0%BE%D0%BC%D0%BE%D0%B2%D0%B5%D0%BD%D0%BE%D0%BA-%D0%BA%D1%83%D0%B7%D1%8F-%D1%85%D1%80%D0%B0%D0%BD%D0%B8%D1%82%D0%B5%D0%BB%D0%B8-DC-Comics-1041337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5270" y="3284984"/>
            <a:ext cx="3078941" cy="3279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04664"/>
            <a:ext cx="48245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Мусор – главный монстр зла,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Не исчезнет никогда!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Нам, друзья, необходимо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Сортировать его всегда!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Что из пластика не в ход,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То - на перерабатывающий завод,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Из стекла – в </a:t>
            </a:r>
            <a:r>
              <a:rPr lang="ru-RU" sz="2800" dirty="0" err="1" smtClean="0">
                <a:solidFill>
                  <a:srgbClr val="002060"/>
                </a:solidFill>
                <a:latin typeface="Monotype Corsiva" pitchFamily="66" charset="0"/>
              </a:rPr>
              <a:t>стеклодробилку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Так вторсырьё идёт в копилку.</a:t>
            </a:r>
          </a:p>
        </p:txBody>
      </p:sp>
      <p:pic>
        <p:nvPicPr>
          <p:cNvPr id="8" name="Picture 2" descr="Картинка 40 из 4753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38674" y="3501008"/>
            <a:ext cx="4124339" cy="3095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Картинка 8 из 475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3932878"/>
            <a:ext cx="3744416" cy="2629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4" descr="http://vasilec.ru/wp-content/uploads/2010/07/%D1%80%D0%B8%D1%81-7-%D1%86%D0%B2%D0%B5%D1%8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332656"/>
            <a:ext cx="2880320" cy="2980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76672"/>
            <a:ext cx="61024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Во многих странах жители, прежде чем выбросить мусор, сортируют его — мусор из разного материала собирают в разные контейнеры. Это облегчает его переработку на заводе. Так начали делать и у нас в стране в некоторых городах. Давайте и мы поучимся сортировать мусор.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Picture 2" descr="http://img-fotki.yandex.ru/get/4409/28257045.57a/0_6d246_4f826ff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45510" y="3957172"/>
            <a:ext cx="2898490" cy="2900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Картинка 104 из 20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75" y="642938"/>
            <a:ext cx="1000125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Картинка 256 из 16676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928688"/>
            <a:ext cx="1268413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8" name="Picture 22" descr="Картинка 132 из 563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1714500"/>
            <a:ext cx="1643062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20" descr="Картинка 40 из 563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154629">
            <a:off x="2524125" y="3182938"/>
            <a:ext cx="100012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4" descr="Картинка 23 из 166760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220220">
            <a:off x="4003675" y="328930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Картинка 16 из 1373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0" y="2286000"/>
            <a:ext cx="717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Картинка 41 из 242271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642938"/>
            <a:ext cx="1143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 descr="Картинка 33 из 4548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65929">
            <a:off x="5853113" y="2860675"/>
            <a:ext cx="709612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 descr="Картинка 12 из 142967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E3FBED"/>
              </a:clrFrom>
              <a:clrTo>
                <a:srgbClr val="E3FBE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928688"/>
            <a:ext cx="928688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8" descr="Картинка 159 из 192253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1857375"/>
            <a:ext cx="10001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0" name="Picture 4" descr="Картинка 36 из 4316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1857375"/>
            <a:ext cx="2071688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1" name="Picture 4" descr="Картинка 36 из 4316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75" y="2000250"/>
            <a:ext cx="20002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2" name="Picture 4" descr="Картинка 36 из 4316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4786313"/>
            <a:ext cx="19875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3" name="Picture 4" descr="Картинка 36 из 4316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4722813"/>
            <a:ext cx="20002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4" name="Picture 4" descr="Картинка 36 из 4316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4714875"/>
            <a:ext cx="19875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42938" y="2571750"/>
            <a:ext cx="1214437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СТЕКЛО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9063" y="5286375"/>
            <a:ext cx="1357312" cy="64293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ПИЩЕВЫЕ ОТХОДЫ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86563" y="5357813"/>
            <a:ext cx="1143000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МЕТАЛЛ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71625" y="5357813"/>
            <a:ext cx="1143000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БУМАГА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429500" y="2643188"/>
            <a:ext cx="1285875" cy="4286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ПЛАСТИК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59632" y="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Сортировка мусора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52 0.08612 C 0.02917 0.10996 0.02969 0.11551 0.04219 0.13218 C 0.04653 0.14862 0.05955 0.16112 0.06719 0.175 C 0.07118 0.18218 0.07101 0.18519 0.07674 0.19074 C 0.07761 0.19237 0.07813 0.19422 0.07917 0.19561 C 0.08056 0.19746 0.08264 0.19815 0.08386 0.20024 C 0.08472 0.20162 0.08438 0.20371 0.08507 0.2051 C 0.08629 0.20741 0.0882 0.20926 0.08976 0.21135 C 0.09202 0.22014 0.09514 0.22755 0.10174 0.23056 C 0.10573 0.23866 0.10886 0.24399 0.11476 0.24954 C 0.11858 0.25718 0.12222 0.26667 0.12795 0.27176 C 0.13091 0.27824 0.13525 0.2882 0.13976 0.29237 C 0.14341 0.30394 0.14809 0.31343 0.15295 0.32408 C 0.1566 0.33172 0.1592 0.34283 0.16476 0.34792 C 0.16632 0.35787 0.17014 0.3632 0.17431 0.37176 C 0.17847 0.38033 0.17952 0.38959 0.18629 0.39561 C 0.19167 0.40996 0.18889 0.4044 0.19341 0.41297 C 0.19514 0.41968 0.19757 0.42524 0.19931 0.43218 C 0.20243 0.44491 0.20295 0.45811 0.20764 0.47014 C 0.21094 0.48797 0.21719 0.50394 0.21719 0.52246 " pathEditMode="relative" ptsTypes="fffffffffffffffffffA">
                                      <p:cBhvr>
                                        <p:cTn id="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C -0.04879 0.01342 -0.09757 -0.00139 -0.14532 -0.00949 C -0.15799 -0.00903 -0.17066 -0.0088 -0.18334 -0.00787 C -0.19045 -0.00718 -0.20469 -0.00463 -0.20469 -0.00463 C -0.20938 -0.00255 -0.2191 -7.40741E-7 -0.2191 -7.40741E-7 C -0.22431 0.00463 -0.22778 0.00903 -0.23334 0.01111 C -0.23802 0.01574 -0.24184 0.02083 -0.24653 0.02546 C -0.25382 0.04051 -0.26875 0.04213 -0.28091 0.04444 C -0.28577 0.04537 -0.29532 0.04768 -0.29532 0.04768 C -0.3007 0.05023 -0.30625 0.05463 -0.31198 0.05555 C -0.32066 0.05694 -0.33802 0.05879 -0.33802 0.05879 C -0.34254 0.06088 -0.34358 0.06481 -0.34757 0.06828 C -0.35486 0.08241 -0.35365 0.08125 -0.35365 0.10162 " pathEditMode="relative" ptsTypes="ffffffffffffA">
                                      <p:cBhvr>
                                        <p:cTn id="10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5.92593E-6 C 0.0139 -0.00462 0.02553 -0.00532 0.04046 -0.00624 C 0.05435 -0.00856 0.06824 -0.01087 0.08213 -0.01273 C 0.09116 -0.01574 0.09914 -0.02013 0.10834 -0.02222 C 0.11355 -0.02685 0.11893 -0.02847 0.12501 -0.03009 C 0.13022 -0.03703 0.13317 -0.03796 0.14046 -0.03958 C 0.14168 -0.0412 0.14254 -0.04351 0.14411 -0.04444 C 0.14706 -0.04629 0.15366 -0.04768 0.15366 -0.04768 C 0.17414 -0.0655 0.21685 -0.06712 0.23942 -0.06828 C 0.26616 -0.0743 0.29185 -0.078 0.31911 -0.07939 C 0.34081 -0.08217 0.36182 -0.08842 0.38334 -0.09212 C 0.38699 -0.09282 0.39046 -0.09305 0.39411 -0.09351 C 0.40157 -0.09467 0.41668 -0.09675 0.41668 -0.09675 C 0.43091 -0.103 0.44636 -0.10462 0.46077 -0.11111 C 0.4856 -0.10972 0.48456 -0.11111 0.50001 -0.10624 C 0.50244 -0.10555 0.5047 -0.10532 0.50713 -0.10462 C 0.51077 -0.1037 0.51789 -0.10162 0.51789 -0.10162 C 0.52102 -0.09745 0.52501 -0.09374 0.52866 -0.0905 C 0.53977 -0.08078 0.52379 -0.09861 0.53577 -0.08564 C 0.53716 -0.08425 0.53803 -0.0824 0.53942 -0.08101 C 0.54168 -0.0787 0.54654 -0.07453 0.54654 -0.07453 C 0.55001 -0.06759 0.55105 -0.06319 0.54411 -0.06018 C 0.54272 -0.05509 0.54289 -0.05717 0.54289 -0.05393 " pathEditMode="relative" ptsTypes="ffffffffffffffffffffffA">
                                      <p:cBhvr>
                                        <p:cTn id="14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4.44444E-6 C 0.0019 -0.00092 0.00416 -0.00138 0.0059 -0.003 C 0.00711 -0.00416 0.00711 -0.00671 0.00833 -0.00787 C 0.01371 -0.01296 0.021 -0.01689 0.02743 -0.01898 C 0.03281 -0.02407 0.03836 -0.02569 0.04409 -0.03009 C 0.05225 -0.03657 0.06111 -0.04236 0.07031 -0.04583 C 0.07621 -0.05416 0.08802 -0.05995 0.09652 -0.0618 C 0.10329 -0.06805 0.11163 -0.07013 0.11909 -0.07453 C 0.1309 -0.08125 0.14253 -0.08773 0.15486 -0.09189 C 0.16145 -0.09421 0.16718 -0.09907 0.17378 -0.10138 C 0.1769 -0.10254 0.18333 -0.10463 0.18333 -0.10463 C 0.18871 -0.10949 0.19496 -0.11296 0.20121 -0.11574 C 0.21284 -0.12777 0.22656 -0.13194 0.23923 -0.1412 C 0.246 -0.14606 0.24947 -0.15185 0.25711 -0.15393 C 0.26232 -0.1581 0.26718 -0.16157 0.27256 -0.16504 C 0.27847 -0.16898 0.28315 -0.17523 0.28923 -0.17916 C 0.29565 -0.19189 0.2868 -0.17662 0.29652 -0.18564 C 0.2993 -0.18819 0.30086 -0.19259 0.30364 -0.19513 C 0.30937 -0.20046 0.31736 -0.20879 0.32378 -0.21111 C 0.33333 -0.21898 0.34149 -0.23055 0.35243 -0.23472 C 0.36197 -0.24814 0.35034 -0.23333 0.35954 -0.2412 C 0.36631 -0.24699 0.37204 -0.25509 0.37986 -0.25856 C 0.38888 -0.26805 0.3802 -0.25949 0.38923 -0.26666 C 0.39166 -0.26875 0.39652 -0.27291 0.39652 -0.27291 C 0.40277 -0.27245 0.4092 -0.27222 0.41545 -0.27129 C 0.42777 -0.26967 0.43836 -0.2618 0.45121 -0.2618 " pathEditMode="relative" ptsTypes="fffffffffffffffffffffffffA">
                                      <p:cBhvr>
                                        <p:cTn id="18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25 0.0794 C -0.06389 0.07107 -0.07326 0.06135 -0.08021 0.05232 C -0.09063 0.0382 -0.08576 0.04283 -0.09306 0.03658 C -0.09879 0.025 -0.09132 0.03889 -0.10017 0.02709 C -0.10625 0.01898 -0.11198 0.00973 -0.11944 0.00324 C -0.12379 -0.00578 -0.1342 -0.01412 -0.14184 -0.01898 C -0.14757 -0.02916 -0.15573 -0.03171 -0.16337 -0.03958 C -0.17188 -0.04838 -0.18073 -0.05671 -0.1908 -0.0618 C -0.19635 -0.06944 -0.21354 -0.08356 -0.2217 -0.08727 C -0.22292 -0.08842 -0.22413 -0.08912 -0.22517 -0.09051 C -0.22656 -0.09236 -0.22726 -0.09514 -0.22882 -0.09676 C -0.23264 -0.10115 -0.23837 -0.10555 -0.24306 -0.10787 C -0.25122 -0.12245 -0.2658 -0.12939 -0.27413 -0.14444 C -0.27934 -0.1537 -0.28281 -0.16273 -0.28837 -0.17152 C -0.29184 -0.17685 -0.29201 -0.18171 -0.2967 -0.18564 C -0.30382 -0.20231 -0.29549 -0.18518 -0.31094 -0.20486 C -0.31215 -0.20648 -0.31354 -0.20787 -0.31458 -0.20949 C -0.31545 -0.21088 -0.3158 -0.21296 -0.31684 -0.21435 C -0.32448 -0.22453 -0.33976 -0.23796 -0.35017 -0.24282 C -0.35521 -0.24791 -0.36111 -0.2537 -0.36684 -0.25717 C -0.3691 -0.25856 -0.37413 -0.26041 -0.37413 -0.26041 C -0.38108 -0.26713 -0.38837 -0.2706 -0.39549 -0.27615 C -0.40955 -0.28703 -0.425 -0.29467 -0.4408 -0.3 C -0.48316 -0.29814 -0.47483 -0.30578 -0.49913 -0.28402 C -0.50139 -0.2743 -0.50625 -0.2662 -0.50625 -0.25555 " pathEditMode="relative" ptsTypes="ffffffffffffffffffffffffA">
                                      <p:cBhvr>
                                        <p:cTn id="22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1.85185E-6 C -0.00174 0.00694 -0.00331 0.01227 -0.00712 0.01759 C -0.00851 0.02454 -0.01146 0.03032 -0.01424 0.03657 C -0.01563 0.03981 -0.0191 0.04606 -0.0191 0.04606 C -0.02223 0.0625 -0.01754 0.04259 -0.02379 0.05717 C -0.02761 0.0662 -0.02917 0.08217 -0.02969 0.09213 C -0.03056 0.10856 -0.03212 0.1412 -0.03212 0.1412 C -0.03317 0.18634 -0.02744 0.21273 -0.05469 0.23819 C -0.05504 0.23981 -0.05591 0.24282 -0.05591 0.24282 " pathEditMode="relative" ptsTypes="ffffffffA">
                                      <p:cBhvr>
                                        <p:cTn id="26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C -0.01094 0.0037 -1.38889E-6 -0.00162 -0.00712 0.00625 C -0.01216 0.0118 -0.02066 0.0169 -0.02622 0.0206 C -0.03264 0.025 -0.04097 0.02708 -0.04775 0.03009 C -0.0566 0.03403 -0.06459 0.03912 -0.07379 0.0412 C -0.07969 0.04514 -0.08542 0.04583 -0.09167 0.04907 C -0.09497 0.05092 -0.09775 0.05416 -0.10122 0.05555 C -0.10469 0.05717 -0.11198 0.05856 -0.11198 0.05856 C -0.11736 0.06227 -0.12032 0.06504 -0.12622 0.06666 C -0.13386 0.07129 -0.13941 0.07592 -0.14775 0.07778 C -0.15521 0.08264 -0.16233 0.08657 -0.17032 0.08889 C -0.17257 0.09074 -0.17518 0.09166 -0.17743 0.09352 C -0.18386 0.0993 -0.18907 0.1081 -0.19532 0.11412 C -0.19983 0.11875 -0.20955 0.12685 -0.20955 0.12685 C -0.21285 0.13333 -0.21736 0.13611 -0.22153 0.1412 C -0.23125 0.15324 -0.23924 0.16921 -0.25 0.1794 C -0.25295 0.18495 -0.254 0.18981 -0.25834 0.19352 C -0.26459 0.20625 -0.27275 0.21967 -0.28212 0.22847 C -0.28577 0.23588 -0.29306 0.24421 -0.29879 0.24907 C -0.30139 0.25347 -0.30469 0.25717 -0.30712 0.2618 C -0.30782 0.26319 -0.30747 0.26551 -0.30834 0.26666 C -0.3092 0.26782 -0.31077 0.26782 -0.31198 0.26828 C -0.31459 0.27176 -0.31788 0.27407 -0.32032 0.27778 C -0.32118 0.27893 -0.32066 0.28125 -0.32153 0.2824 C -0.32431 0.28611 -0.33108 0.2919 -0.33108 0.2919 C -0.33837 0.30764 -0.32657 0.28333 -0.3382 0.30162 C -0.33907 0.30278 -0.33872 0.30486 -0.33941 0.30625 C -0.34288 0.31273 -0.34775 0.31852 -0.35122 0.32523 C -0.36424 0.35023 -0.37587 0.37801 -0.39167 0.4 C -0.39445 0.41088 -0.39045 0.39768 -0.39653 0.40949 C -0.39722 0.41088 -0.39705 0.41273 -0.39775 0.41412 C -0.39983 0.41759 -0.40243 0.4206 -0.40486 0.42384 C -0.40677 0.42662 -0.40712 0.43125 -0.40955 0.43333 C -0.41459 0.4375 -0.41216 0.43495 -0.41667 0.4412 C -0.4191 0.45694 -0.42153 0.46273 -0.42153 0.4794 " pathEditMode="relative" ptsTypes="ffffffffffffffffffffffffffffffffffA">
                                      <p:cBhvr>
                                        <p:cTn id="30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9259E-6 C -0.00573 0.00139 -0.01094 0.00324 -0.01667 0.00486 C -0.02795 0.01273 -0.04236 0.0169 -0.05469 0.02083 C -0.06077 0.02269 -0.06528 0.02708 -0.07136 0.0287 C -0.07639 0.03218 -0.08177 0.0331 -0.08681 0.03658 C -0.09219 0.04028 -0.09775 0.04398 -0.10347 0.04607 C -0.11181 0.05347 -0.12153 0.05787 -0.13091 0.06204 C -0.13577 0.06435 -0.14011 0.06806 -0.14514 0.06991 C -0.16198 0.07616 -0.17813 0.0838 -0.19514 0.08889 C -0.19966 0.09329 -0.20365 0.09514 -0.20834 0.09861 C -0.21077 0.10046 -0.21545 0.10486 -0.21545 0.10486 C -0.21823 0.11065 -0.21632 0.10903 -0.22014 0.11111 " pathEditMode="relative" ptsTypes="fffffffffffA">
                                      <p:cBhvr>
                                        <p:cTn id="34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7.40741E-7 C 0.004 0.03056 0.00209 0.03797 0.00122 0.08102 C 0.00209 0.0963 0.00261 0.11181 0.00365 0.12709 C 0.00435 0.13658 0.0158 0.15903 0.02032 0.16667 C 0.02396 0.18125 0.03195 0.19236 0.0382 0.20486 C 0.04167 0.21158 0.04341 0.2176 0.04879 0.22223 C 0.05087 0.22778 0.05105 0.22871 0.05365 0.23334 C 0.05712 0.23936 0.06442 0.25093 0.06442 0.25093 C 0.0665 0.25996 0.07744 0.27014 0.08108 0.27778 C 0.08369 0.28334 0.08716 0.28936 0.09046 0.29375 C 0.09966 0.30602 0.09133 0.29098 0.09879 0.30324 C 0.10313 0.31042 0.1073 0.31875 0.1132 0.32385 C 0.11598 0.33473 0.11945 0.34491 0.12275 0.35556 C 0.1224 0.37361 0.12223 0.39144 0.12153 0.40949 C 0.12136 0.41505 0.11546 0.42385 0.11546 0.42385 C 0.11355 0.43241 0.1158 0.42547 0.11077 0.43334 C 0.10678 0.43959 0.10782 0.4463 0.10122 0.44931 C 0.09758 0.45857 0.09653 0.46574 0.09653 0.47616 " pathEditMode="relative" ptsTypes="fffffffffffffffff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037E-7 C 0.00434 0.0037 0.00833 0.00741 0.01319 0.00949 C 0.02239 0.02245 0.03698 0.02778 0.04878 0.03495 C 0.05555 0.03912 0.05833 0.04398 0.06545 0.04607 C 0.07395 0.05347 0.0776 0.05556 0.08819 0.0588 C 0.09479 0.06759 0.08819 0.06019 0.1 0.06667 C 0.10573 0.06968 0.10902 0.07431 0.11545 0.07616 C 0.12031 0.08056 0.12569 0.08565 0.13107 0.08889 C 0.13489 0.0912 0.14288 0.09537 0.14288 0.09537 C 0.14774 0.10162 0.15364 0.10463 0.15954 0.10949 C 0.16753 0.1162 0.175 0.11991 0.18333 0.12546 C 0.18993 0.12986 0.18385 0.12801 0.19166 0.13171 C 0.19948 0.13542 0.20781 0.13611 0.21545 0.1412 C 0.22204 0.1456 0.22934 0.14769 0.23576 0.15232 C 0.25173 0.16389 0.23993 0.15787 0.24878 0.16204 C 0.25225 0.16667 0.25486 0.17153 0.25833 0.17616 C 0.25868 0.17824 0.25885 0.18056 0.25954 0.18264 C 0.26041 0.18495 0.2625 0.18634 0.26319 0.18889 C 0.26788 0.20509 0.26562 0.2294 0.27743 0.23982 C 0.27829 0.24306 0.27899 0.24607 0.27986 0.24931 C 0.2802 0.25093 0.28107 0.25394 0.28107 0.25394 C 0.28211 0.31227 0.27569 0.29398 0.28333 0.31435 " pathEditMode="relative" ptsTypes="fffffffffffffffffffffA">
                                      <p:cBhvr>
                                        <p:cTn id="42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Картинка 196 из 45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000625"/>
            <a:ext cx="19288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6" descr="Картинка 178 из 451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404664"/>
            <a:ext cx="2667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8" descr="http://www.hostovar.ru/files/store_apendix_small6_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1628800"/>
            <a:ext cx="292893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2" descr="Картинка 17 из 3628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997325"/>
            <a:ext cx="4429125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право 13"/>
          <p:cNvSpPr/>
          <p:nvPr/>
        </p:nvSpPr>
        <p:spPr>
          <a:xfrm rot="17886307">
            <a:off x="163271" y="3691493"/>
            <a:ext cx="1608771" cy="601279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211960" y="2132856"/>
            <a:ext cx="1608771" cy="601279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5400000">
            <a:off x="7018302" y="3791010"/>
            <a:ext cx="1037267" cy="601279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32656"/>
            <a:ext cx="62281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Мы должны бросать мусор только в урну, мусорное ведро или контейнер. А теперь проследим, куда девается мусор из нашего жилища.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861048"/>
            <a:ext cx="6696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Организация свалок.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Вторичное использование отходов.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Сжигание отходов.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Picture 2" descr="http://img3.proshkolu.ru/content/media/pic/std/2000000/1815000/1814948-8407ce37a458988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0826" y="3929066"/>
            <a:ext cx="2181225" cy="26479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332656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Пути</a:t>
            </a:r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утилизации</a:t>
            </a:r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 мусора</a:t>
            </a:r>
            <a:endParaRPr lang="ru-RU" sz="4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Picture 5" descr="apofeoz_kollazh_4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628800"/>
            <a:ext cx="31369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musor_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1628800"/>
            <a:ext cx="24482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02_01_0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3" y="1668113"/>
            <a:ext cx="2678904" cy="197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93700"/>
            <a:ext cx="7772400" cy="143033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Мусор </a:t>
            </a: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– глобальная экологическая проблема</a:t>
            </a:r>
          </a:p>
        </p:txBody>
      </p:sp>
      <p:pic>
        <p:nvPicPr>
          <p:cNvPr id="3075" name="Picture 4" descr="634057_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1" y="1830389"/>
            <a:ext cx="4126964" cy="31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Разложение мусора в природ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9059" y="3284984"/>
            <a:ext cx="4163421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3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251520" y="2492896"/>
            <a:ext cx="4171950" cy="453548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endParaRPr lang="ru-RU" sz="2400" b="1" u="sng" dirty="0">
              <a:solidFill>
                <a:schemeClr val="bg2"/>
              </a:solidFill>
              <a:latin typeface="Mistral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ru-RU" sz="2400" b="1" dirty="0">
              <a:solidFill>
                <a:srgbClr val="FFFF00"/>
              </a:solidFill>
              <a:latin typeface="Mistral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i="1" u="sng" dirty="0">
                <a:solidFill>
                  <a:srgbClr val="002060"/>
                </a:solidFill>
                <a:latin typeface="Monotype Corsiva" pitchFamily="66" charset="0"/>
              </a:rPr>
              <a:t>Задача </a:t>
            </a:r>
            <a:r>
              <a:rPr lang="ru-RU" sz="2400" b="1" i="1" u="sng" dirty="0" smtClean="0">
                <a:solidFill>
                  <a:srgbClr val="002060"/>
                </a:solidFill>
                <a:latin typeface="Monotype Corsiva" pitchFamily="66" charset="0"/>
              </a:rPr>
              <a:t>2</a:t>
            </a:r>
            <a:endParaRPr lang="ru-RU" sz="2400" b="1" i="1" u="sng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«Куда девается мусор из дома?»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Составьте схему из слов: </a:t>
            </a: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мусоровоз</a:t>
            </a: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дом</a:t>
            </a: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мусорная свалка </a:t>
            </a: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мусоропровод</a:t>
            </a: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завод по переработке мусора</a:t>
            </a:r>
          </a:p>
        </p:txBody>
      </p:sp>
      <p:sp>
        <p:nvSpPr>
          <p:cNvPr id="55307" name="Rectangle 11"/>
          <p:cNvSpPr>
            <a:spLocks noGrp="1" noChangeArrowheads="1"/>
          </p:cNvSpPr>
          <p:nvPr>
            <p:ph sz="quarter" idx="2"/>
          </p:nvPr>
        </p:nvSpPr>
        <p:spPr>
          <a:xfrm>
            <a:off x="4741862" y="1628800"/>
            <a:ext cx="4402138" cy="3384550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Дом          мусоропровод </a:t>
            </a:r>
          </a:p>
          <a:p>
            <a:pPr algn="ctr">
              <a:buFontTx/>
              <a:buNone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                             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                    мусоровоз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        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               мусорная свалка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                            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завод по переработке мусора</a:t>
            </a:r>
          </a:p>
        </p:txBody>
      </p:sp>
      <p:sp>
        <p:nvSpPr>
          <p:cNvPr id="55323" name="AutoShape 27"/>
          <p:cNvSpPr>
            <a:spLocks noChangeArrowheads="1"/>
          </p:cNvSpPr>
          <p:nvPr/>
        </p:nvSpPr>
        <p:spPr bwMode="auto">
          <a:xfrm>
            <a:off x="5580112" y="1772816"/>
            <a:ext cx="576064" cy="287337"/>
          </a:xfrm>
          <a:prstGeom prst="rightArrow">
            <a:avLst>
              <a:gd name="adj1" fmla="val 50000"/>
              <a:gd name="adj2" fmla="val 62707"/>
            </a:avLst>
          </a:prstGeom>
          <a:solidFill>
            <a:srgbClr val="00008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ru-RU" sz="2000" i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55324" name="AutoShape 28"/>
          <p:cNvSpPr>
            <a:spLocks noChangeArrowheads="1"/>
          </p:cNvSpPr>
          <p:nvPr/>
        </p:nvSpPr>
        <p:spPr bwMode="auto">
          <a:xfrm>
            <a:off x="8316416" y="1916832"/>
            <a:ext cx="288925" cy="1008062"/>
          </a:xfrm>
          <a:prstGeom prst="curvedLeftArrow">
            <a:avLst>
              <a:gd name="adj1" fmla="val 69780"/>
              <a:gd name="adj2" fmla="val 139560"/>
              <a:gd name="adj3" fmla="val 33333"/>
            </a:avLst>
          </a:prstGeom>
          <a:solidFill>
            <a:srgbClr val="000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28" name="AutoShape 32"/>
          <p:cNvSpPr>
            <a:spLocks noChangeArrowheads="1"/>
          </p:cNvSpPr>
          <p:nvPr/>
        </p:nvSpPr>
        <p:spPr bwMode="auto">
          <a:xfrm>
            <a:off x="4788024" y="2780928"/>
            <a:ext cx="1152525" cy="1295400"/>
          </a:xfrm>
          <a:prstGeom prst="curvedRightArrow">
            <a:avLst>
              <a:gd name="adj1" fmla="val 22479"/>
              <a:gd name="adj2" fmla="val 44959"/>
              <a:gd name="adj3" fmla="val 33333"/>
            </a:avLst>
          </a:prstGeom>
          <a:solidFill>
            <a:srgbClr val="000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30" name="Rectangle 34"/>
          <p:cNvSpPr>
            <a:spLocks noGrp="1" noChangeArrowheads="1"/>
          </p:cNvSpPr>
          <p:nvPr>
            <p:ph sz="quarter" idx="1"/>
          </p:nvPr>
        </p:nvSpPr>
        <p:spPr>
          <a:xfrm>
            <a:off x="0" y="260648"/>
            <a:ext cx="4608760" cy="266541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2400" b="1" i="1" u="sng" dirty="0">
                <a:solidFill>
                  <a:srgbClr val="002060"/>
                </a:solidFill>
                <a:latin typeface="Monotype Corsiva" pitchFamily="66" charset="0"/>
              </a:rPr>
              <a:t>Задача 1</a:t>
            </a:r>
          </a:p>
          <a:p>
            <a:pPr algn="ctr">
              <a:buFontTx/>
              <a:buNone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 год на каждого жителя города приходится целая тонна мусора! Посчитайте: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Сколько мусора образуется в вашей семье за год?</a:t>
            </a:r>
          </a:p>
          <a:p>
            <a:pPr>
              <a:buNone/>
            </a:pPr>
            <a:endParaRPr lang="ru-RU" sz="24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7884368" y="4293096"/>
            <a:ext cx="288032" cy="432048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83360" y="0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Экологические задачи</a:t>
            </a:r>
            <a:endParaRPr lang="ru-RU" sz="4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</TotalTime>
  <Words>218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Meiryo UI</vt:lpstr>
      <vt:lpstr>Mistral</vt:lpstr>
      <vt:lpstr>Monotype Corsiva</vt:lpstr>
      <vt:lpstr>MyriadPro-Bold</vt:lpstr>
      <vt:lpstr>Tahoma</vt:lpstr>
      <vt:lpstr>Wingdings</vt:lpstr>
      <vt:lpstr>Тема Office</vt:lpstr>
      <vt:lpstr>Презентация PowerPoint</vt:lpstr>
      <vt:lpstr>Цель: Формировать бережное отношение к окружающей среде и экологическую культуру младших школьников. Задачи: Выяснить откуда приходит и куда девается мусор. Как сохранить свой дом, город, природу чистой? Что можно сделать из мусора?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Мусор – глобальная экологическая проблема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Уроки бережливости домовенка Кузи</dc:title>
  <cp:lastModifiedBy>Сергей Воронков</cp:lastModifiedBy>
  <cp:revision>155</cp:revision>
  <dcterms:modified xsi:type="dcterms:W3CDTF">2018-07-23T20:17:21Z</dcterms:modified>
</cp:coreProperties>
</file>