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  <p:sldMasterId id="2147483855" r:id="rId2"/>
  </p:sldMasterIdLst>
  <p:sldIdLst>
    <p:sldId id="256" r:id="rId3"/>
    <p:sldId id="259" r:id="rId4"/>
    <p:sldId id="258" r:id="rId5"/>
    <p:sldId id="260" r:id="rId6"/>
    <p:sldId id="261" r:id="rId7"/>
    <p:sldId id="262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808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9437" autoAdjust="0"/>
  </p:normalViewPr>
  <p:slideViewPr>
    <p:cSldViewPr>
      <p:cViewPr varScale="1">
        <p:scale>
          <a:sx n="104" d="100"/>
          <a:sy n="104" d="100"/>
        </p:scale>
        <p:origin x="-18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73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130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2203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7807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5667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5002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5152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82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8972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3518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043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7118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0495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4815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04517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2255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688814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88479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6614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714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7031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025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164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431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533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442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562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59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93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84;&#1077;&#1090;&#1086;&#1076;.&#1082;&#1086;&#1087;&#1080;&#1083;&#1082;&#1072;/&#1055;&#1077;&#1088;&#1089;&#1087;&#1077;&#1082;&#1090;&#1080;&#1074;&#1085;&#1086;&#1077;%20&#1087;&#1083;&#1072;&#1085;&#1080;&#1088;&#1086;&#1074;&#1072;&#1085;&#1080;&#1077;.docx" TargetMode="Externa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&#1084;&#1077;&#1090;&#1086;&#1076;.&#1082;&#1086;&#1087;&#1080;&#1083;&#1082;&#1072;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40968"/>
            <a:ext cx="2952328" cy="294001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782107"/>
            <a:ext cx="61206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МОЕ</a:t>
            </a:r>
            <a:r>
              <a:rPr lang="ru-RU" sz="48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НАСЛЕДИЕ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3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397425"/>
            <a:ext cx="6408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ПО НРАВСТВЕННО-ПАТРИОТИЧЕСКОМУ ВОСПИТАНИЮ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3429001"/>
            <a:ext cx="324036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Евдокимова С. Г. </a:t>
            </a:r>
            <a:endParaRPr lang="ru-RU" sz="14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143»</a:t>
            </a: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Карпенко О. В. </a:t>
            </a:r>
            <a:endParaRPr lang="ru-RU" sz="14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143»</a:t>
            </a: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Конева А. Ю. </a:t>
            </a:r>
            <a:endParaRPr lang="ru-RU" sz="14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1»</a:t>
            </a: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Непомнящая О. А. </a:t>
            </a:r>
            <a:endParaRPr lang="ru-RU" sz="14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130»</a:t>
            </a:r>
          </a:p>
          <a:p>
            <a:r>
              <a:rPr lang="ru-RU" sz="1400" b="1" dirty="0" err="1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Симахина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 А. </a:t>
            </a:r>
            <a:endParaRPr lang="ru-RU" sz="1400" b="1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sz="1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209»</a:t>
            </a:r>
          </a:p>
          <a:p>
            <a:endParaRPr lang="ru-RU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1" y="1772816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Подрастающее </a:t>
            </a:r>
            <a:r>
              <a:rPr lang="ru-RU" sz="20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поколение слабо ориентируется не только в народных традициях, но и плохо знает историю, культуру и обычаи своего народа. </a:t>
            </a:r>
            <a:endParaRPr lang="ru-RU" sz="2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Самой </a:t>
            </a:r>
            <a:r>
              <a:rPr lang="ru-RU" sz="20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проблемой является отрыв от национальной культуры, разрыв связи поколений, воспитание вне культурно-исторических традиций, вне системы ценностей, менталитета своего </a:t>
            </a:r>
            <a:r>
              <a:rPr lang="ru-RU" sz="20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народа. </a:t>
            </a: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Родители дают </a:t>
            </a:r>
            <a:r>
              <a:rPr lang="ru-RU" sz="20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недостаточно знаний о 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культуре, традициях нашего народа.</a:t>
            </a: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Наши </a:t>
            </a:r>
            <a:r>
              <a:rPr lang="ru-RU" sz="20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хорошо знать не только историю Российского государства, но и его 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обычаи, </a:t>
            </a:r>
            <a:r>
              <a:rPr lang="ru-RU" sz="20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традиции. Для этого необходимо </a:t>
            </a:r>
            <a:r>
              <a:rPr lang="ru-RU" sz="20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</a:t>
            </a:r>
            <a:r>
              <a:rPr lang="ru-RU" sz="20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русского народа.</a:t>
            </a:r>
          </a:p>
          <a:p>
            <a:pPr algn="just"/>
            <a:endParaRPr lang="ru-RU" sz="20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0"/>
            <a:ext cx="6705792" cy="1741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br>
              <a:rPr lang="ru-RU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1" y="908720"/>
            <a:ext cx="6705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«Народ,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знающий своего прошлого, не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будущего» (М. Ломоносов)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828092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2000" b="1" cap="all" dirty="0">
              <a:ln w="0"/>
              <a:solidFill>
                <a:srgbClr val="6633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6351" y="2484621"/>
            <a:ext cx="7200800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историей России;</a:t>
            </a:r>
          </a:p>
          <a:p>
            <a:pPr marL="28575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интерес к русскому народному творчеству, промыслам, традициям и обычаям русских людей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</a:t>
            </a:r>
            <a:r>
              <a:rPr kumimoji="0" lang="ru-RU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отражать полученные</a:t>
            </a:r>
            <a:r>
              <a:rPr kumimoji="0" lang="ru-RU" u="none" strike="noStrike" normalizeH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знания </a:t>
            </a:r>
            <a:r>
              <a:rPr kumimoji="0" lang="ru-RU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художественно-продуктивной деятельности;</a:t>
            </a:r>
            <a:endParaRPr kumimoji="0" lang="ru-RU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реализации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нравственно-патриотического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обогащение РППС ДОО.</a:t>
            </a:r>
            <a:endParaRPr kumimoji="0" lang="ru-RU" sz="1600" b="1" i="0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626469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дошкольного возраста к национальной культуре, быту, традициям русского народа посредством изучения истории своей страны.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22222"/>
            <a:ext cx="2880320" cy="3168352"/>
          </a:xfrm>
          <a:prstGeom prst="rect">
            <a:avLst/>
          </a:prstGeom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95536" y="0"/>
            <a:ext cx="727280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оспитанники </a:t>
            </a:r>
            <a:r>
              <a:rPr kumimoji="0" lang="ru-RU" sz="2400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старшего дошкольного возраста, педагоги группы, родители</a:t>
            </a:r>
            <a:r>
              <a:rPr kumimoji="0" lang="ru-RU" sz="2800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normalizeH="0" baseline="0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u="none" strike="noStrike" normalizeH="0" baseline="0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normalizeH="0" baseline="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kumimoji="0" lang="ru-RU" sz="2800" u="none" strike="noStrike" normalizeH="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проекта: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normalizeH="0" baseline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долгосрочный (</a:t>
            </a:r>
            <a:r>
              <a:rPr lang="ru-RU" sz="24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год</a:t>
            </a:r>
            <a:r>
              <a:rPr kumimoji="0" lang="ru-RU" sz="2400" u="none" strike="noStrike" normalizeH="0" baseline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нформационный, творческий,</a:t>
            </a:r>
            <a:r>
              <a:rPr kumimoji="0" lang="ru-RU" sz="2400" u="none" strike="noStrike" normalizeH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познавательный.</a:t>
            </a:r>
            <a:endParaRPr kumimoji="0" lang="ru-RU" sz="2400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23528" y="-683006"/>
            <a:ext cx="6912768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kumimoji="0" lang="ru-RU" sz="3600" b="1" i="0" u="none" strike="noStrike" normalizeH="0" baseline="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Сформированы элементарные представления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истории России; 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Расширены знания о народном творчестве, промыслах, традициях и обычаях русского народа;</a:t>
            </a:r>
            <a:endParaRPr kumimoji="0" lang="ru-RU" sz="2000" i="0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Развиты умения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отражать полученные знания в художественно-продуктивной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деятельности; </a:t>
            </a:r>
          </a:p>
          <a:p>
            <a:pPr marL="342900" lvl="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реализации нравственно-патриотического  развития детей через обогащение РППС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ДОО;</a:t>
            </a:r>
          </a:p>
          <a:p>
            <a:pPr marL="342900" lvl="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sz="2000" i="0" u="none" strike="noStrike" normalizeH="0" baseline="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Создана методическая</a:t>
            </a:r>
            <a:r>
              <a:rPr kumimoji="0" lang="ru-RU" sz="2000" i="0" u="none" strike="noStrike" normalizeH="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копилка для педагогов ДОО.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sz="2000" i="0" u="none" strike="noStrike" normalizeH="0" baseline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67544" y="558552"/>
            <a:ext cx="72008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работы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u="none" strike="noStrike" normalizeH="0" baseline="0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u="none" strike="noStrike" normalizeH="0" baseline="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u="none" strike="noStrike" normalizeH="0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- подготовительный;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</a:t>
            </a:r>
            <a:r>
              <a:rPr lang="ru-RU" sz="28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практический</a:t>
            </a:r>
            <a:r>
              <a:rPr lang="ru-RU" sz="28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b="1" i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</a:t>
            </a:r>
            <a:r>
              <a:rPr lang="ru-RU" sz="28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завершающий:</a:t>
            </a:r>
            <a:endParaRPr lang="ru-RU" sz="2800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этапов реализации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с обобщенным опытом на педагогическом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совете.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1" u="none" strike="noStrike" normalizeH="0" dirty="0">
              <a:solidFill>
                <a:srgbClr val="663300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u="none" strike="noStrike" normalizeH="0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u="none" strike="noStrike" normalizeH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476672"/>
            <a:ext cx="68407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Продукт:</a:t>
            </a:r>
            <a:endParaRPr lang="ru-RU" sz="3600" b="1" dirty="0">
              <a:solidFill>
                <a:srgbClr val="6633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663300"/>
              </a:solidFill>
            </a:endParaRPr>
          </a:p>
          <a:p>
            <a:endParaRPr lang="ru-RU" dirty="0" smtClean="0">
              <a:solidFill>
                <a:srgbClr val="663300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Методическая копилка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930" y="3789040"/>
            <a:ext cx="2715374" cy="29869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19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533</TotalTime>
  <Words>339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HDOfficeLightV0</vt:lpstr>
      <vt:lpstr>Грань</vt:lpstr>
      <vt:lpstr>Слайд 1</vt:lpstr>
      <vt:lpstr>Актуальность 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НООС</cp:lastModifiedBy>
  <cp:revision>68</cp:revision>
  <dcterms:created xsi:type="dcterms:W3CDTF">2017-05-02T14:31:45Z</dcterms:created>
  <dcterms:modified xsi:type="dcterms:W3CDTF">2018-07-24T10:54:01Z</dcterms:modified>
</cp:coreProperties>
</file>