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2" r:id="rId3"/>
    <p:sldId id="257" r:id="rId4"/>
    <p:sldId id="259" r:id="rId5"/>
    <p:sldId id="258" r:id="rId6"/>
    <p:sldId id="260" r:id="rId7"/>
    <p:sldId id="261" r:id="rId8"/>
    <p:sldId id="263" r:id="rId9"/>
    <p:sldId id="265" r:id="rId10"/>
    <p:sldId id="266" r:id="rId11"/>
    <p:sldId id="267" r:id="rId12"/>
    <p:sldId id="268" r:id="rId13"/>
    <p:sldId id="269" r:id="rId14"/>
    <p:sldId id="262" r:id="rId15"/>
    <p:sldId id="275" r:id="rId16"/>
    <p:sldId id="270" r:id="rId17"/>
    <p:sldId id="271" r:id="rId18"/>
    <p:sldId id="273" r:id="rId19"/>
    <p:sldId id="274" r:id="rId20"/>
    <p:sldId id="281" r:id="rId21"/>
    <p:sldId id="272" r:id="rId22"/>
    <p:sldId id="276" r:id="rId23"/>
    <p:sldId id="277" r:id="rId24"/>
    <p:sldId id="278" r:id="rId25"/>
    <p:sldId id="279" r:id="rId26"/>
    <p:sldId id="280" r:id="rId27"/>
    <p:sldId id="283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01" autoAdjust="0"/>
  </p:normalViewPr>
  <p:slideViewPr>
    <p:cSldViewPr snapToGrid="0">
      <p:cViewPr varScale="1">
        <p:scale>
          <a:sx n="86" d="100"/>
          <a:sy n="86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5AC0-3D44-42CB-B42F-97F7F933F239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3AC6-D963-4FEC-AD21-F302B5B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9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5AC0-3D44-42CB-B42F-97F7F933F239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3AC6-D963-4FEC-AD21-F302B5B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7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5AC0-3D44-42CB-B42F-97F7F933F239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3AC6-D963-4FEC-AD21-F302B5B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42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5AC0-3D44-42CB-B42F-97F7F933F239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3AC6-D963-4FEC-AD21-F302B5B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805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5AC0-3D44-42CB-B42F-97F7F933F239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3AC6-D963-4FEC-AD21-F302B5B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968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5AC0-3D44-42CB-B42F-97F7F933F239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3AC6-D963-4FEC-AD21-F302B5B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800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5AC0-3D44-42CB-B42F-97F7F933F239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3AC6-D963-4FEC-AD21-F302B5B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587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5AC0-3D44-42CB-B42F-97F7F933F239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3AC6-D963-4FEC-AD21-F302B5B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597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5AC0-3D44-42CB-B42F-97F7F933F239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3AC6-D963-4FEC-AD21-F302B5B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491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5AC0-3D44-42CB-B42F-97F7F933F239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3AC6-D963-4FEC-AD21-F302B5B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060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5AC0-3D44-42CB-B42F-97F7F933F239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E3AC6-D963-4FEC-AD21-F302B5B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388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35AC0-3D44-42CB-B42F-97F7F933F239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E3AC6-D963-4FEC-AD21-F302B5BE7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36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56061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 как развивающееся явление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5023" y="5081214"/>
            <a:ext cx="9144000" cy="16557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139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4963"/>
          </a:xfrm>
        </p:spPr>
        <p:txBody>
          <a:bodyPr/>
          <a:lstStyle/>
          <a:p>
            <a:r>
              <a:rPr lang="ru-RU" dirty="0" smtClean="0"/>
              <a:t>Ответьте на вопросы: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60088"/>
            <a:ext cx="10515600" cy="4916875"/>
          </a:xfrm>
        </p:spPr>
        <p:txBody>
          <a:bodyPr/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Какой азбукой мы пользуемся?</a:t>
            </a:r>
          </a:p>
          <a:p>
            <a:r>
              <a:rPr lang="ru-RU" dirty="0">
                <a:solidFill>
                  <a:schemeClr val="accent6"/>
                </a:solidFill>
              </a:rPr>
              <a:t>кириллицей</a:t>
            </a:r>
          </a:p>
          <a:p>
            <a:r>
              <a:rPr lang="ru-RU" dirty="0">
                <a:solidFill>
                  <a:srgbClr val="FF0000"/>
                </a:solidFill>
              </a:rPr>
              <a:t>Почему она так называется?</a:t>
            </a:r>
          </a:p>
          <a:p>
            <a:r>
              <a:rPr lang="ru-RU" dirty="0">
                <a:solidFill>
                  <a:schemeClr val="accent6"/>
                </a:solidFill>
              </a:rPr>
              <a:t>по имени создателя монаха Кирилла</a:t>
            </a:r>
          </a:p>
          <a:p>
            <a:r>
              <a:rPr lang="ru-RU" dirty="0">
                <a:solidFill>
                  <a:srgbClr val="FF0000"/>
                </a:solidFill>
              </a:rPr>
              <a:t>Когда она была создана?</a:t>
            </a:r>
          </a:p>
          <a:p>
            <a:r>
              <a:rPr lang="ru-RU" dirty="0">
                <a:solidFill>
                  <a:schemeClr val="accent6"/>
                </a:solidFill>
              </a:rPr>
              <a:t>в 863 году</a:t>
            </a:r>
          </a:p>
          <a:p>
            <a:r>
              <a:rPr lang="ru-RU" dirty="0">
                <a:solidFill>
                  <a:srgbClr val="FF0000"/>
                </a:solidFill>
              </a:rPr>
              <a:t>Когда отмечается День славянской письменности?</a:t>
            </a:r>
          </a:p>
          <a:p>
            <a:r>
              <a:rPr lang="ru-RU" dirty="0">
                <a:solidFill>
                  <a:schemeClr val="accent6"/>
                </a:solidFill>
              </a:rPr>
              <a:t>24 МАЯ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006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8059"/>
            <a:ext cx="10515600" cy="190685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Исторические изменения в графике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sz="3600" b="1" i="1" dirty="0" smtClean="0"/>
              <a:t>Какие буквы сейчас не употребляются?</a:t>
            </a:r>
            <a:endParaRPr lang="ru-RU" sz="36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85277"/>
            <a:ext cx="10515600" cy="4091685"/>
          </a:xfrm>
        </p:spPr>
      </p:pic>
    </p:spTree>
    <p:extLst>
      <p:ext uri="{BB962C8B-B14F-4D97-AF65-F5344CB8AC3E}">
        <p14:creationId xmlns:p14="http://schemas.microsoft.com/office/powerpoint/2010/main" val="167093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144966"/>
            <a:ext cx="3932237" cy="1650380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Первоначально в кириллице было 43 буквы, но со временем многие из них стали ненужными.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8" y="1795346"/>
            <a:ext cx="6172200" cy="299967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984917"/>
            <a:ext cx="3932237" cy="466121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старославянском языке были носовые звуки, которые передавались особыми буквами: </a:t>
            </a:r>
            <a:r>
              <a:rPr lang="ru-RU" sz="2400" b="1" dirty="0" smtClean="0"/>
              <a:t>юс большой и юс малый</a:t>
            </a:r>
            <a:r>
              <a:rPr lang="ru-RU" sz="2400" dirty="0" smtClean="0"/>
              <a:t>; в древнерусском же языке носовых уже не было, поэтому эти буквы постепенно перестали употребляться.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8163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6543"/>
          </a:xfrm>
        </p:spPr>
        <p:txBody>
          <a:bodyPr/>
          <a:lstStyle/>
          <a:p>
            <a:r>
              <a:rPr lang="ru-RU" dirty="0" smtClean="0"/>
              <a:t>Буквы, которые сейчас не употребляются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761248" y="1825625"/>
            <a:ext cx="3592551" cy="4351338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Фразеологизм  </a:t>
            </a:r>
            <a:r>
              <a:rPr lang="ru-RU" sz="2400" b="1" dirty="0" smtClean="0"/>
              <a:t>Прописать ижицу </a:t>
            </a:r>
            <a:r>
              <a:rPr lang="ru-RU" sz="2400" dirty="0" smtClean="0"/>
              <a:t>связан с применением наказаний, которым подвергались нерадивые </a:t>
            </a:r>
            <a:r>
              <a:rPr lang="ru-RU" sz="2400" dirty="0"/>
              <a:t>ученики.</a:t>
            </a:r>
          </a:p>
          <a:p>
            <a:r>
              <a:rPr lang="ru-RU" sz="2400" dirty="0"/>
              <a:t>У</a:t>
            </a:r>
            <a:r>
              <a:rPr lang="ru-RU" sz="2400" dirty="0" smtClean="0"/>
              <a:t>ченикам, которые не выучили уроки «прописывали ижицу по спине», т.е. били розгами.</a:t>
            </a:r>
          </a:p>
          <a:p>
            <a:r>
              <a:rPr lang="ru-RU" sz="2400" dirty="0" smtClean="0"/>
              <a:t>Ижица устранена из русского алфавита в 1918 году.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690687"/>
            <a:ext cx="6800385" cy="4698961"/>
          </a:xfrm>
        </p:spPr>
      </p:pic>
    </p:spTree>
    <p:extLst>
      <p:ext uri="{BB962C8B-B14F-4D97-AF65-F5344CB8AC3E}">
        <p14:creationId xmlns:p14="http://schemas.microsoft.com/office/powerpoint/2010/main" val="210196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029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55785"/>
            <a:ext cx="10515600" cy="6223855"/>
          </a:xfrm>
        </p:spPr>
        <p:txBody>
          <a:bodyPr/>
          <a:lstStyle/>
          <a:p>
            <a:r>
              <a:rPr lang="ru-RU" dirty="0" smtClean="0"/>
              <a:t>Письмо, в котором много условных правил, трудно усваивать. Неслучайно в русском языке появились такие пословицы о тяготах обучения грамоте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Фита да ижица – к ленивому плеть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ближится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Аз, буки — бери указку в руки, фита, ижица — плетка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ближится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фиты подвело животы.</a:t>
            </a:r>
          </a:p>
          <a:p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569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8124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Новгородские грамоты</a:t>
            </a:r>
            <a:endParaRPr lang="ru-RU" sz="2800" b="1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5181600" cy="469896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83712" y="1156551"/>
            <a:ext cx="5181600" cy="5511877"/>
          </a:xfrm>
        </p:spPr>
        <p:txBody>
          <a:bodyPr>
            <a:norm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берестяная грамота была найдена 26 июля 1951 года во время археологических раскопок на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Дмитровской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улице в Новгороде. 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сегодняшний день в Новгороде найдено 1050 грамот, а также одна берестяная грамота-икона. Найдены грамоты были и в других древнерусских городах. В Пскове было обнаружено 8 грамот. В Торжке – 19. В Смоленске – 16 грамот. В Твери – 3 грамоты, а в Москве – пять. В Старой Рязани и Нижнем Новгороде было найдено по одной грамоте.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Интересным открытием в отношении берестяных грамот стал тот факт, что их язык  содержится несколько кардинальных отличий в правописании некоторых слов и сочетаний букв. Есть различия и в расстановке знаков препинания. Все это привело ученых к выводу о том, что старославянский язык был весьма неоднородным и имел множество наречий, которые порой сильно разнились между собой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Берестяная грамота №497. Гаврила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Постня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приглашает своего зятя Григория и Улиту в гости в Новгород</a:t>
            </a:r>
          </a:p>
        </p:txBody>
      </p:sp>
    </p:spTree>
    <p:extLst>
      <p:ext uri="{BB962C8B-B14F-4D97-AF65-F5344CB8AC3E}">
        <p14:creationId xmlns:p14="http://schemas.microsoft.com/office/powerpoint/2010/main" val="26080546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345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Исторические изменения в </a:t>
            </a:r>
            <a:r>
              <a:rPr lang="ru-RU" b="1" dirty="0" smtClean="0">
                <a:solidFill>
                  <a:srgbClr val="FF0000"/>
                </a:solidFill>
              </a:rPr>
              <a:t>фонетике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82390"/>
            <a:ext cx="10515600" cy="4894573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Буквы Ъ (ер) и Ь (</a:t>
            </a:r>
            <a:r>
              <a:rPr lang="ru-RU" dirty="0" err="1"/>
              <a:t>ерь</a:t>
            </a:r>
            <a:r>
              <a:rPr lang="ru-RU" dirty="0"/>
              <a:t>) до </a:t>
            </a:r>
            <a:r>
              <a:rPr lang="en-US" dirty="0"/>
              <a:t>XVIII </a:t>
            </a:r>
            <a:r>
              <a:rPr lang="ru-RU" dirty="0"/>
              <a:t>в. Обозначали особые гласные звуки – редуцированные, которые затем в одних позициях усиливались и совпадали с  Е,И (Ь) или О,А (Ъ</a:t>
            </a:r>
            <a:r>
              <a:rPr lang="ru-RU" dirty="0" smtClean="0"/>
              <a:t>).</a:t>
            </a:r>
          </a:p>
          <a:p>
            <a:r>
              <a:rPr lang="ru-RU" dirty="0" smtClean="0"/>
              <a:t>Согласные </a:t>
            </a:r>
            <a:r>
              <a:rPr lang="ru-RU" dirty="0" smtClean="0">
                <a:solidFill>
                  <a:srgbClr val="FF0000"/>
                </a:solidFill>
              </a:rPr>
              <a:t>Ж, Ш, Ц </a:t>
            </a:r>
            <a:r>
              <a:rPr lang="ru-RU" dirty="0" smtClean="0"/>
              <a:t>до </a:t>
            </a:r>
            <a:r>
              <a:rPr lang="en-US" dirty="0"/>
              <a:t>XIV</a:t>
            </a:r>
            <a:r>
              <a:rPr lang="ru-RU" dirty="0"/>
              <a:t> в были </a:t>
            </a:r>
            <a:r>
              <a:rPr lang="ru-RU" b="1" dirty="0" smtClean="0"/>
              <a:t>мягкими</a:t>
            </a:r>
            <a:r>
              <a:rPr lang="ru-RU" dirty="0" smtClean="0"/>
              <a:t>.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Какое орфографическое правило напоминает нам об этом?</a:t>
            </a:r>
          </a:p>
          <a:p>
            <a:r>
              <a:rPr lang="ru-RU" dirty="0" smtClean="0"/>
              <a:t>Звуки </a:t>
            </a:r>
            <a:r>
              <a:rPr lang="ru-RU" dirty="0" smtClean="0">
                <a:solidFill>
                  <a:srgbClr val="FF0000"/>
                </a:solidFill>
              </a:rPr>
              <a:t>К, Г, Х </a:t>
            </a:r>
            <a:r>
              <a:rPr lang="ru-RU" dirty="0" smtClean="0"/>
              <a:t>были только </a:t>
            </a:r>
            <a:r>
              <a:rPr lang="ru-RU" b="1" dirty="0" smtClean="0"/>
              <a:t>твердыми</a:t>
            </a:r>
            <a:r>
              <a:rPr lang="ru-RU" dirty="0" smtClean="0"/>
              <a:t>, поэтому говорили и писали: </a:t>
            </a:r>
            <a:r>
              <a:rPr lang="ru-RU" dirty="0" err="1" smtClean="0"/>
              <a:t>Кыев</a:t>
            </a:r>
            <a:r>
              <a:rPr lang="ru-RU" dirty="0" smtClean="0"/>
              <a:t>, </a:t>
            </a:r>
            <a:r>
              <a:rPr lang="ru-RU" dirty="0" err="1" smtClean="0"/>
              <a:t>погыбати</a:t>
            </a:r>
            <a:r>
              <a:rPr lang="ru-RU" dirty="0" smtClean="0"/>
              <a:t>, </a:t>
            </a:r>
            <a:r>
              <a:rPr lang="ru-RU" dirty="0" err="1" smtClean="0"/>
              <a:t>хытрость</a:t>
            </a:r>
            <a:r>
              <a:rPr lang="ru-RU" dirty="0" smtClean="0"/>
              <a:t>. Перед буквами Е,И они изменялись.</a:t>
            </a:r>
          </a:p>
          <a:p>
            <a:r>
              <a:rPr lang="ru-RU" dirty="0" smtClean="0"/>
              <a:t>К –Ч =</a:t>
            </a:r>
            <a:r>
              <a:rPr lang="en-US" dirty="0" smtClean="0"/>
              <a:t>&gt;</a:t>
            </a:r>
            <a:r>
              <a:rPr lang="ru-RU" dirty="0" smtClean="0"/>
              <a:t>  СОК – СОЧИТИ</a:t>
            </a:r>
            <a:endParaRPr lang="en-US" dirty="0" smtClean="0"/>
          </a:p>
          <a:p>
            <a:r>
              <a:rPr lang="ru-RU" dirty="0" smtClean="0"/>
              <a:t>Г – Ж</a:t>
            </a:r>
            <a:r>
              <a:rPr lang="en-US" dirty="0" smtClean="0"/>
              <a:t>=&gt; </a:t>
            </a:r>
            <a:r>
              <a:rPr lang="ru-RU" dirty="0" smtClean="0"/>
              <a:t>РОГ – РОЖЬКЪ</a:t>
            </a:r>
          </a:p>
          <a:p>
            <a:r>
              <a:rPr lang="ru-RU" dirty="0" smtClean="0"/>
              <a:t>Х</a:t>
            </a:r>
            <a:r>
              <a:rPr lang="en-US" dirty="0" smtClean="0"/>
              <a:t>- </a:t>
            </a:r>
            <a:r>
              <a:rPr lang="ru-RU" dirty="0" smtClean="0"/>
              <a:t>Ш</a:t>
            </a:r>
            <a:r>
              <a:rPr lang="en-US" dirty="0" smtClean="0"/>
              <a:t> =&gt;</a:t>
            </a:r>
            <a:r>
              <a:rPr lang="ru-RU" dirty="0" smtClean="0"/>
              <a:t> ТИХО - ТИШИНА</a:t>
            </a:r>
            <a:r>
              <a:rPr lang="en-US" dirty="0" smtClean="0"/>
              <a:t>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06712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035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Исторические изменения в </a:t>
            </a:r>
            <a:r>
              <a:rPr lang="ru-RU" b="1" dirty="0" smtClean="0">
                <a:solidFill>
                  <a:srgbClr val="FF0000"/>
                </a:solidFill>
              </a:rPr>
              <a:t>лексике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92820"/>
            <a:ext cx="10515600" cy="5084143"/>
          </a:xfrm>
        </p:spPr>
        <p:txBody>
          <a:bodyPr/>
          <a:lstStyle/>
          <a:p>
            <a:r>
              <a:rPr lang="ru-RU" dirty="0" smtClean="0"/>
              <a:t>Лексика - самая </a:t>
            </a:r>
            <a:r>
              <a:rPr lang="ru-RU" dirty="0"/>
              <a:t>подвижная часть </a:t>
            </a:r>
            <a:r>
              <a:rPr lang="ru-RU" dirty="0" smtClean="0"/>
              <a:t>языка. </a:t>
            </a:r>
            <a:endParaRPr lang="ru-RU" dirty="0"/>
          </a:p>
          <a:p>
            <a:r>
              <a:rPr lang="ru-RU" dirty="0">
                <a:solidFill>
                  <a:srgbClr val="FF0000"/>
                </a:solidFill>
              </a:rPr>
              <a:t>Почему слова устаревают?</a:t>
            </a:r>
          </a:p>
          <a:p>
            <a:r>
              <a:rPr lang="ru-RU" dirty="0">
                <a:solidFill>
                  <a:schemeClr val="accent6"/>
                </a:solidFill>
              </a:rPr>
              <a:t>Уходят явления, которые они обозначали.</a:t>
            </a:r>
          </a:p>
          <a:p>
            <a:r>
              <a:rPr lang="ru-RU" dirty="0">
                <a:solidFill>
                  <a:schemeClr val="accent6"/>
                </a:solidFill>
              </a:rPr>
              <a:t>Появляются новые названия явлений</a:t>
            </a:r>
            <a:r>
              <a:rPr lang="ru-RU" dirty="0" smtClean="0">
                <a:solidFill>
                  <a:schemeClr val="accent6"/>
                </a:solidFill>
              </a:rPr>
              <a:t>.</a:t>
            </a:r>
          </a:p>
          <a:p>
            <a:r>
              <a:rPr lang="ru-RU" dirty="0"/>
              <a:t>Приведите примеры устаревших слов.</a:t>
            </a:r>
          </a:p>
          <a:p>
            <a:r>
              <a:rPr lang="ru-RU" dirty="0">
                <a:solidFill>
                  <a:srgbClr val="FF0000"/>
                </a:solidFill>
              </a:rPr>
              <a:t>Какие «старые слова» вернулись в русский язык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Губернатор, гувернантка, гимназия, биржа, вексель, департамент,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дума,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лицей, полицейский, суд присяжных и другие.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750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589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73" y="365126"/>
            <a:ext cx="11731083" cy="6492874"/>
          </a:xfrm>
        </p:spPr>
      </p:pic>
    </p:spTree>
    <p:extLst>
      <p:ext uri="{BB962C8B-B14F-4D97-AF65-F5344CB8AC3E}">
        <p14:creationId xmlns:p14="http://schemas.microsoft.com/office/powerpoint/2010/main" val="2200225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301084"/>
            <a:ext cx="10515600" cy="6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23" y="546410"/>
            <a:ext cx="11597269" cy="6211229"/>
          </a:xfrm>
        </p:spPr>
      </p:pic>
    </p:spTree>
    <p:extLst>
      <p:ext uri="{BB962C8B-B14F-4D97-AF65-F5344CB8AC3E}">
        <p14:creationId xmlns:p14="http://schemas.microsoft.com/office/powerpoint/2010/main" val="200814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805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текст. 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важные мысли о значении языка высказывает автор, Д.С. Лихачев</a:t>
            </a:r>
            <a:r>
              <a:rPr lang="ru-RU" sz="36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460810"/>
            <a:ext cx="5181600" cy="5129561"/>
          </a:xfrm>
        </p:spPr>
        <p:txBody>
          <a:bodyPr/>
          <a:lstStyle/>
          <a:p>
            <a:r>
              <a:rPr lang="ru-RU" dirty="0"/>
              <a:t>Самая боль­шая ценность на­ро­да — язык, на ко­то­ром он пишет, го­во­рит и думает. Думает! Это значит, что вся со­зна­тель­ная жизнь людей про­хо­дит через род­ной для них язык. Эмоции, ощу­ще­ния только окрашивают то, о чём мы думаем, но  мысли наши, ощущения все формулируются языком.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460810"/>
            <a:ext cx="5700132" cy="4605453"/>
          </a:xfrm>
        </p:spPr>
      </p:pic>
    </p:spTree>
    <p:extLst>
      <p:ext uri="{BB962C8B-B14F-4D97-AF65-F5344CB8AC3E}">
        <p14:creationId xmlns:p14="http://schemas.microsoft.com/office/powerpoint/2010/main" val="243673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9997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учебником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15122"/>
            <a:ext cx="10515600" cy="5609063"/>
          </a:xfrm>
        </p:spPr>
        <p:txBody>
          <a:bodyPr/>
          <a:lstStyle/>
          <a:p>
            <a:r>
              <a:rPr lang="ru-RU" dirty="0" smtClean="0"/>
              <a:t>Откройте учебник на странице 5, упражнение№5.</a:t>
            </a:r>
          </a:p>
          <a:p>
            <a:r>
              <a:rPr lang="ru-RU" dirty="0" smtClean="0"/>
              <a:t>Вспомните известные вам слова, появившиеся в связи с освоением космоса. Какие из них устарели?</a:t>
            </a:r>
          </a:p>
          <a:p>
            <a:r>
              <a:rPr lang="ru-RU" dirty="0" smtClean="0">
                <a:solidFill>
                  <a:schemeClr val="accent5"/>
                </a:solidFill>
              </a:rPr>
              <a:t>спутник</a:t>
            </a:r>
            <a:endParaRPr lang="ru-RU" dirty="0" smtClean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5"/>
                </a:solidFill>
              </a:rPr>
              <a:t>ракета</a:t>
            </a:r>
          </a:p>
          <a:p>
            <a:r>
              <a:rPr lang="ru-RU" dirty="0">
                <a:solidFill>
                  <a:schemeClr val="accent5"/>
                </a:solidFill>
              </a:rPr>
              <a:t>к</a:t>
            </a:r>
            <a:r>
              <a:rPr lang="ru-RU" dirty="0" smtClean="0">
                <a:solidFill>
                  <a:schemeClr val="accent5"/>
                </a:solidFill>
              </a:rPr>
              <a:t>осмическая станция</a:t>
            </a:r>
          </a:p>
          <a:p>
            <a:r>
              <a:rPr lang="ru-RU" dirty="0">
                <a:solidFill>
                  <a:schemeClr val="accent5"/>
                </a:solidFill>
              </a:rPr>
              <a:t>к</a:t>
            </a:r>
            <a:r>
              <a:rPr lang="ru-RU" dirty="0" smtClean="0">
                <a:solidFill>
                  <a:schemeClr val="accent5"/>
                </a:solidFill>
              </a:rPr>
              <a:t>осмонавт</a:t>
            </a:r>
          </a:p>
          <a:p>
            <a:r>
              <a:rPr lang="ru-RU" dirty="0">
                <a:solidFill>
                  <a:schemeClr val="accent5"/>
                </a:solidFill>
              </a:rPr>
              <a:t>к</a:t>
            </a:r>
            <a:r>
              <a:rPr lang="ru-RU" dirty="0" smtClean="0">
                <a:solidFill>
                  <a:schemeClr val="accent5"/>
                </a:solidFill>
              </a:rPr>
              <a:t>осмодром</a:t>
            </a:r>
          </a:p>
          <a:p>
            <a:r>
              <a:rPr lang="ru-RU" dirty="0" smtClean="0">
                <a:solidFill>
                  <a:schemeClr val="accent5"/>
                </a:solidFill>
              </a:rPr>
              <a:t>скафандр</a:t>
            </a:r>
          </a:p>
          <a:p>
            <a:r>
              <a:rPr lang="ru-RU" dirty="0" smtClean="0">
                <a:solidFill>
                  <a:schemeClr val="accent5"/>
                </a:solidFill>
              </a:rPr>
              <a:t>астероид</a:t>
            </a:r>
          </a:p>
          <a:p>
            <a:r>
              <a:rPr lang="ru-RU" dirty="0">
                <a:solidFill>
                  <a:schemeClr val="accent5"/>
                </a:solidFill>
              </a:rPr>
              <a:t>планеты</a:t>
            </a:r>
            <a:endParaRPr lang="ru-RU" dirty="0" smtClean="0">
              <a:solidFill>
                <a:schemeClr val="accent5"/>
              </a:solidFill>
            </a:endParaRPr>
          </a:p>
          <a:p>
            <a:endParaRPr lang="ru-RU" dirty="0" smtClean="0">
              <a:solidFill>
                <a:schemeClr val="accent5"/>
              </a:solidFill>
            </a:endParaRPr>
          </a:p>
          <a:p>
            <a:endParaRPr lang="ru-RU" dirty="0" smtClean="0">
              <a:solidFill>
                <a:schemeClr val="accent5"/>
              </a:solidFill>
            </a:endParaRPr>
          </a:p>
          <a:p>
            <a:endParaRPr lang="ru-RU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02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690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Орфоэпические нормы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26995"/>
            <a:ext cx="10515600" cy="4849968"/>
          </a:xfrm>
        </p:spPr>
        <p:txBody>
          <a:bodyPr/>
          <a:lstStyle/>
          <a:p>
            <a:r>
              <a:rPr lang="ru-RU" dirty="0"/>
              <a:t>Менее активно меняются орфоэпические нормы.</a:t>
            </a:r>
          </a:p>
          <a:p>
            <a:r>
              <a:rPr lang="ru-RU" dirty="0"/>
              <a:t>Некоторые слова произносились с другим ударением, чем сейчас:</a:t>
            </a:r>
          </a:p>
          <a:p>
            <a:r>
              <a:rPr lang="ru-RU" dirty="0" err="1"/>
              <a:t>музЫка</a:t>
            </a:r>
            <a:r>
              <a:rPr lang="ru-RU" dirty="0"/>
              <a:t>, </a:t>
            </a:r>
            <a:r>
              <a:rPr lang="ru-RU" dirty="0" err="1"/>
              <a:t>паспОрт</a:t>
            </a:r>
            <a:r>
              <a:rPr lang="ru-RU" dirty="0"/>
              <a:t>, </a:t>
            </a:r>
            <a:r>
              <a:rPr lang="ru-RU" dirty="0" err="1"/>
              <a:t>климАт</a:t>
            </a:r>
            <a:r>
              <a:rPr lang="ru-RU" dirty="0"/>
              <a:t>, </a:t>
            </a:r>
            <a:r>
              <a:rPr lang="ru-RU" dirty="0" err="1"/>
              <a:t>профИль</a:t>
            </a:r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01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8316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изменения в грамматике языка</a:t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Грамматическая категория языка тоже изменяется, хотя и не так быстро. Например,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существительное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древнерусском языке имело 3 формы числа, шесть типов склонения, семь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падежей.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Почему в качестве формы </a:t>
            </a:r>
            <a:r>
              <a:rPr lang="ru-RU" sz="2800" dirty="0" err="1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28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слов </a:t>
            </a:r>
            <a:r>
              <a:rPr lang="ru-RU" sz="2800" b="1" i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глаз, рог, рукав </a:t>
            </a:r>
            <a:r>
              <a:rPr lang="ru-RU" sz="28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закрепилась древняя форма двойственного числа?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8719810"/>
              </p:ext>
            </p:extLst>
          </p:nvPr>
        </p:nvGraphicFramePr>
        <p:xfrm>
          <a:off x="838200" y="2575933"/>
          <a:ext cx="10515600" cy="3836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60769981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418631676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291388382"/>
                    </a:ext>
                  </a:extLst>
                </a:gridCol>
              </a:tblGrid>
              <a:tr h="95900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Единственное число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Двойственное число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Множественное</a:t>
                      </a:r>
                      <a:r>
                        <a:rPr lang="ru-RU" baseline="0" dirty="0" smtClean="0"/>
                        <a:t> число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1166492"/>
                  </a:ext>
                </a:extLst>
              </a:tr>
              <a:tr h="95900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                       </a:t>
                      </a:r>
                      <a:r>
                        <a:rPr lang="ru-RU" sz="2800" b="1" dirty="0" smtClean="0"/>
                        <a:t>ГОД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ГОДА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ГОДИ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9844760"/>
                  </a:ext>
                </a:extLst>
              </a:tr>
              <a:tr h="95900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КОНЬ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КОНЯ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КОНИ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949797"/>
                  </a:ext>
                </a:extLst>
              </a:tr>
              <a:tr h="95900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СЫНЪ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СЫНЫ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СЫНОВЕ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39674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265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108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формы рода выделенных существительных являются устаревшими?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Он сидел у рояля и перелистывал ноты. (А. Чехов)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И на покорную рояль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властительно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ложились руки. (А. Блок)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Глядь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поверх текучих вод Лебедь белая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плывет. (А. Пушкин)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Лебедь по своей величине, силе, красоте и величавой осанке давно и справедливо назван царем всей водяной, или водоплавающей, птицы.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Аксаков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94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539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падежей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существительные в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единственном числе 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мужского и женского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рода могли образовывать звательный падеж в русском языке.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Друже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Боже!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Княже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Жена!</a:t>
            </a:r>
            <a:endParaRPr lang="ru-RU" sz="3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4117567"/>
              </p:ext>
            </p:extLst>
          </p:nvPr>
        </p:nvGraphicFramePr>
        <p:xfrm>
          <a:off x="838200" y="2509023"/>
          <a:ext cx="10515600" cy="3557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636500977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385674945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929963641"/>
                    </a:ext>
                  </a:extLst>
                </a:gridCol>
              </a:tblGrid>
              <a:tr h="508177">
                <a:tc>
                  <a:txBody>
                    <a:bodyPr/>
                    <a:lstStyle/>
                    <a:p>
                      <a:r>
                        <a:rPr lang="ru-RU" dirty="0" smtClean="0"/>
                        <a:t>Именительный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старик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Господь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649134"/>
                  </a:ext>
                </a:extLst>
              </a:tr>
              <a:tr h="508177">
                <a:tc>
                  <a:txBody>
                    <a:bodyPr/>
                    <a:lstStyle/>
                    <a:p>
                      <a:r>
                        <a:rPr lang="ru-RU" dirty="0" smtClean="0"/>
                        <a:t>Родительный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старика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Господа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0769811"/>
                  </a:ext>
                </a:extLst>
              </a:tr>
              <a:tr h="508177">
                <a:tc>
                  <a:txBody>
                    <a:bodyPr/>
                    <a:lstStyle/>
                    <a:p>
                      <a:r>
                        <a:rPr lang="ru-RU" dirty="0" smtClean="0"/>
                        <a:t>Дательный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старику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Господу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561319"/>
                  </a:ext>
                </a:extLst>
              </a:tr>
              <a:tr h="508177">
                <a:tc>
                  <a:txBody>
                    <a:bodyPr/>
                    <a:lstStyle/>
                    <a:p>
                      <a:r>
                        <a:rPr lang="ru-RU" dirty="0" smtClean="0"/>
                        <a:t>Винительный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старика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Господа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295799"/>
                  </a:ext>
                </a:extLst>
              </a:tr>
              <a:tr h="508177">
                <a:tc>
                  <a:txBody>
                    <a:bodyPr/>
                    <a:lstStyle/>
                    <a:p>
                      <a:r>
                        <a:rPr lang="ru-RU" dirty="0" smtClean="0"/>
                        <a:t>Творительный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стариком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Господом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731948"/>
                  </a:ext>
                </a:extLst>
              </a:tr>
              <a:tr h="508177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Предложный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</a:t>
                      </a:r>
                      <a:r>
                        <a:rPr lang="ru-RU" b="1" baseline="0" dirty="0" smtClean="0"/>
                        <a:t> </a:t>
                      </a:r>
                      <a:r>
                        <a:rPr lang="ru-RU" b="1" dirty="0" smtClean="0"/>
                        <a:t>старике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 Господе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838211"/>
                  </a:ext>
                </a:extLst>
              </a:tr>
              <a:tr h="508177">
                <a:tc>
                  <a:txBody>
                    <a:bodyPr/>
                    <a:lstStyle/>
                    <a:p>
                      <a:r>
                        <a:rPr lang="ru-RU" dirty="0" smtClean="0"/>
                        <a:t>Звательный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старче (высок.)= старик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Господи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47304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556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3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Звательный падеж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48576"/>
            <a:ext cx="10515600" cy="570942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в звательном падеже в предложении играют роль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поэтому на письме отделяются запятыми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Пример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Марусь</a:t>
            </a:r>
            <a:r>
              <a:rPr lang="ru-RU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приходи сегодня на спектакль. </a:t>
            </a:r>
            <a:endParaRPr lang="ru-RU" dirty="0" smtClean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</a:t>
            </a:r>
            <a:r>
              <a:rPr lang="ru-RU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помоги помыть посуду! </a:t>
            </a:r>
            <a:endParaRPr lang="ru-RU" dirty="0" smtClean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Ванюш</a:t>
            </a:r>
            <a:r>
              <a:rPr lang="ru-RU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где лежит новая книга? </a:t>
            </a:r>
            <a:endParaRPr lang="ru-RU" dirty="0" smtClean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Звательный падеж в русском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языке,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удивительное грамматическое явление, свидетельствующее о том, что наш язык изменяется с течением времени. Если много веков назад эта форма была общеупотребительна в устной речи, то теперь нередко используется лишь в религиозных текстах или для придания предложению возвышенной окраски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9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0787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Подведем итоги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25912"/>
            <a:ext cx="10515600" cy="515105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Тема сегодняшнего урока:</a:t>
            </a:r>
          </a:p>
          <a:p>
            <a:r>
              <a:rPr lang="ru-RU" b="1" i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«Русский язык как развивающееся явление»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важные мысли о значении языка высказал академик Дмитрий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ергеевич Лихачев?</a:t>
            </a:r>
          </a:p>
          <a:p>
            <a:r>
              <a:rPr lang="ru-RU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 является самой большой ценностью народа, так как все наши мысли, эмоции, ощущения формулируются языком.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какую группу славянских языков входит русский язык?</a:t>
            </a:r>
          </a:p>
          <a:p>
            <a:r>
              <a:rPr lang="ru-RU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Восточнославянские языки: русский, украинский, белорусский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каких исторических изменениях в языке мы сегодня говорили?</a:t>
            </a:r>
          </a:p>
          <a:p>
            <a:r>
              <a:rPr lang="ru-RU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графике, фонетике, лексике, грамматике</a:t>
            </a:r>
            <a:endParaRPr lang="ru-RU" b="1" i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283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2660"/>
          </a:xfrm>
        </p:spPr>
        <p:txBody>
          <a:bodyPr/>
          <a:lstStyle/>
          <a:p>
            <a:r>
              <a:rPr lang="ru-RU" dirty="0" smtClean="0">
                <a:solidFill>
                  <a:schemeClr val="accent6"/>
                </a:solidFill>
              </a:rPr>
              <a:t>Домашнее задание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Упражнение №2 </a:t>
            </a:r>
          </a:p>
          <a:p>
            <a:r>
              <a:rPr lang="ru-RU" dirty="0" smtClean="0"/>
              <a:t>Выписать слова с выделенными буквами и письменно объяснить их написание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65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9957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 – один из славянских языков.</a:t>
            </a:r>
            <a:endParaRPr lang="ru-RU" sz="3600" b="1" i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94" y="995363"/>
            <a:ext cx="11403105" cy="5594350"/>
          </a:xfrm>
        </p:spPr>
      </p:pic>
    </p:spTree>
    <p:extLst>
      <p:ext uri="{BB962C8B-B14F-4D97-AF65-F5344CB8AC3E}">
        <p14:creationId xmlns:p14="http://schemas.microsoft.com/office/powerpoint/2010/main" val="135193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середины 1-го тысячелетия до н.э. все славяне говорили на едином языке, который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еперь называют </a:t>
            </a:r>
            <a:r>
              <a:rPr lang="ru-RU" sz="2800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праславянским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Позже начинают накапливаться различия в языках восточных, западных и южных славян.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dirty="0" smtClean="0"/>
              <a:t>Прочитайте текст. </a:t>
            </a:r>
            <a:r>
              <a:rPr lang="ru-RU" u="sng" dirty="0" smtClean="0"/>
              <a:t>В какую группу славянских языков входит русский язык?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 – один из славянских языков. К ним относятся:      1) </a:t>
            </a:r>
            <a:r>
              <a:rPr lang="ru-RU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восточнославянские языки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русский, украинский, белорусский;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западнославянские языки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польский, чешский, словацкий, лужицкий;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южнославянские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болгарский, сербохорватский, словенский, македонский.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русском языке говорит большинство населения Российской Федерации.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1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4428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accent6"/>
                </a:solidFill>
              </a:rPr>
              <a:t>Языковое родство русского, болгарского, польского и чешского языков</a:t>
            </a:r>
            <a:endParaRPr lang="ru-RU" sz="2400" b="1" i="1" dirty="0">
              <a:solidFill>
                <a:schemeClr val="accent6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1017050"/>
              </p:ext>
            </p:extLst>
          </p:nvPr>
        </p:nvGraphicFramePr>
        <p:xfrm>
          <a:off x="838200" y="1176020"/>
          <a:ext cx="10515600" cy="4848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270060255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84042688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23915259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11198486"/>
                    </a:ext>
                  </a:extLst>
                </a:gridCol>
              </a:tblGrid>
              <a:tr h="538696"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 язык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Болгарский язык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Польский язык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Чешский язык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2714870"/>
                  </a:ext>
                </a:extLst>
              </a:tr>
              <a:tr h="53869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вода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вода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woda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voda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3730872"/>
                  </a:ext>
                </a:extLst>
              </a:tr>
              <a:tr h="53869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поле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поле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pole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pole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8937049"/>
                  </a:ext>
                </a:extLst>
              </a:tr>
              <a:tr h="53869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море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море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morze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more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9233593"/>
                  </a:ext>
                </a:extLst>
              </a:tr>
              <a:tr h="53869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ухо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ухо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ucho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ucho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963199"/>
                  </a:ext>
                </a:extLst>
              </a:tr>
              <a:tr h="53869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нога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нога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noga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noha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099992"/>
                  </a:ext>
                </a:extLst>
              </a:tr>
              <a:tr h="53869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сто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сто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sto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sto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891375"/>
                  </a:ext>
                </a:extLst>
              </a:tr>
              <a:tr h="53869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голова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глава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glowa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hlava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3148131"/>
                  </a:ext>
                </a:extLst>
              </a:tr>
              <a:tr h="53869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корова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крава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krowa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krava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66306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861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2001557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Откройте учебник.</a:t>
            </a:r>
            <a:br>
              <a:rPr lang="ru-RU" sz="3600" dirty="0"/>
            </a:br>
            <a:r>
              <a:rPr lang="ru-RU" sz="3600" dirty="0"/>
              <a:t>Прочитайте текст упражнения №2.</a:t>
            </a:r>
            <a:br>
              <a:rPr lang="ru-RU" sz="3600" dirty="0"/>
            </a:br>
            <a:r>
              <a:rPr lang="ru-RU" sz="3600" dirty="0"/>
              <a:t>Ответьте на вопрос: </a:t>
            </a:r>
            <a:r>
              <a:rPr lang="ru-RU" sz="3600" b="1" dirty="0"/>
              <a:t>Почему славянские языки называются родственными?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51529"/>
            <a:ext cx="10515600" cy="4303059"/>
          </a:xfrm>
        </p:spPr>
        <p:txBody>
          <a:bodyPr/>
          <a:lstStyle/>
          <a:p>
            <a:endParaRPr lang="ru-RU" dirty="0" smtClean="0"/>
          </a:p>
          <a:p>
            <a:pPr lvl="0"/>
            <a:r>
              <a:rPr lang="ru-RU" dirty="0"/>
              <a:t>В родственных языках есть немало слов, которые в разных славянских языках имеют одно и то же значение и различаются только произношением гласных, согласных или ударением, например: дом, двор, огонь, брат, сестра и др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>Совпадение </a:t>
            </a:r>
            <a:r>
              <a:rPr lang="ru-RU" dirty="0"/>
              <a:t>в </a:t>
            </a:r>
            <a:r>
              <a:rPr lang="ru-RU" b="1" dirty="0"/>
              <a:t>лексике</a:t>
            </a:r>
            <a:r>
              <a:rPr lang="ru-RU" dirty="0"/>
              <a:t>, в </a:t>
            </a:r>
            <a:r>
              <a:rPr lang="ru-RU" b="1" dirty="0"/>
              <a:t>фонетике</a:t>
            </a:r>
            <a:r>
              <a:rPr lang="ru-RU" dirty="0"/>
              <a:t> и </a:t>
            </a:r>
            <a:r>
              <a:rPr lang="ru-RU" b="1" dirty="0"/>
              <a:t>грамматике</a:t>
            </a:r>
            <a:r>
              <a:rPr lang="ru-RU" dirty="0"/>
              <a:t> славянских языков говорит о том, что в древности славяне составляли один народ.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7948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0604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 любого народа, в том числе и русского, не остается неизменным.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изменения происходят в языке?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86753"/>
            <a:ext cx="10515600" cy="4590209"/>
          </a:xfrm>
        </p:spPr>
        <p:txBody>
          <a:bodyPr/>
          <a:lstStyle/>
          <a:p>
            <a:r>
              <a:rPr lang="ru-RU" sz="3600" dirty="0">
                <a:solidFill>
                  <a:schemeClr val="accent6"/>
                </a:solidFill>
              </a:rPr>
              <a:t>графические</a:t>
            </a:r>
          </a:p>
          <a:p>
            <a:endParaRPr lang="ru-RU" dirty="0" smtClean="0"/>
          </a:p>
          <a:p>
            <a:r>
              <a:rPr lang="ru-RU" sz="3600" dirty="0" smtClean="0">
                <a:solidFill>
                  <a:schemeClr val="accent6"/>
                </a:solidFill>
              </a:rPr>
              <a:t>фонетические</a:t>
            </a:r>
            <a:endParaRPr lang="ru-RU" sz="3600" dirty="0">
              <a:solidFill>
                <a:schemeClr val="accent6"/>
              </a:solidFill>
            </a:endParaRPr>
          </a:p>
          <a:p>
            <a:endParaRPr lang="ru-RU" dirty="0" smtClean="0"/>
          </a:p>
          <a:p>
            <a:r>
              <a:rPr lang="ru-RU" sz="3600" dirty="0">
                <a:solidFill>
                  <a:schemeClr val="accent6"/>
                </a:solidFill>
              </a:rPr>
              <a:t>лексические</a:t>
            </a:r>
          </a:p>
          <a:p>
            <a:endParaRPr lang="ru-RU" dirty="0" smtClean="0"/>
          </a:p>
          <a:p>
            <a:r>
              <a:rPr lang="ru-RU" sz="3600" dirty="0">
                <a:solidFill>
                  <a:schemeClr val="accent6"/>
                </a:solidFill>
              </a:rPr>
              <a:t>грамматические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0158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86150"/>
            <a:ext cx="10515600" cy="6837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История славянской письменности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69896"/>
            <a:ext cx="3263900" cy="466863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77871" y="1169896"/>
            <a:ext cx="7498539" cy="550968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тысячи лет назад у славян не было своей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письменности.    В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863 году двое ученых родом из Греции, братья Кирилл и Мефодий, хорошо знавшие  славянских языки (особенности произношения звуков),  приехали в Великую Моравию (территория современной Чехии) и стали работать над созданием славянской письменности. Кирилл взял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24 греческие буквы, а так как в славянском языке звуков больше, чем в греческом, то прибавил недостающие буквы из армянского, еврейского и других азбук; некоторые же сам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придумал.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новой азбуке появилось 38 букв.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Братья постарались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каждая буква первой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славянской азбуки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простой и чёткой, лёгкой для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письма.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 помощи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азбуки Кирилл и Мефодий очень быстро перевели основные богослужебные книги с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греческого языка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славянский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мая россияне отмечают День славянской письменности. Это день, когда все славяне вспоминают братьев Кирилла и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Мефодия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посвятивших всю свою жизнь служению Богу и людям, научивших целые народы писать и читать.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0950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345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Какой же азбукой пользовались Кирилл и Мефодий?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Это была или глаголица, или кириллица. Точнее на поставленный вопрос ответить нельзя: до нас не дошли рукописи того времени, когда жили Кирилл и Мефодий.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2358243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1546</TotalTime>
  <Words>1222</Words>
  <Application>Microsoft Office PowerPoint</Application>
  <PresentationFormat>Широкоэкранный</PresentationFormat>
  <Paragraphs>194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Office Theme</vt:lpstr>
      <vt:lpstr>Русский язык как развивающееся явление</vt:lpstr>
      <vt:lpstr>Прочитайте текст. Какие важные мысли о значении языка высказывает автор, Д.С. Лихачев?</vt:lpstr>
      <vt:lpstr>Русский язык – один из славянских языков.</vt:lpstr>
      <vt:lpstr>До середины 1-го тысячелетия до н.э. все славяне говорили на едином языке, который теперь называют праславянским Позже начинают накапливаться различия в языках восточных, западных и южных славян.</vt:lpstr>
      <vt:lpstr>Языковое родство русского, болгарского, польского и чешского языков</vt:lpstr>
      <vt:lpstr>Откройте учебник. Прочитайте текст упражнения №2. Ответьте на вопрос: Почему славянские языки называются родственными? </vt:lpstr>
      <vt:lpstr>Язык любого народа, в том числе и русского, не остается неизменным. Какие изменения происходят в языке?</vt:lpstr>
      <vt:lpstr>История славянской письменности</vt:lpstr>
      <vt:lpstr>Какой же азбукой пользовались Кирилл и Мефодий?</vt:lpstr>
      <vt:lpstr>Ответьте на вопросы:</vt:lpstr>
      <vt:lpstr>Исторические изменения в графике - Какие буквы сейчас не употребляются?</vt:lpstr>
      <vt:lpstr>Первоначально в кириллице было 43 буквы, но со временем многие из них стали ненужными. </vt:lpstr>
      <vt:lpstr>Буквы, которые сейчас не употребляются</vt:lpstr>
      <vt:lpstr> </vt:lpstr>
      <vt:lpstr>Новгородские грамоты</vt:lpstr>
      <vt:lpstr>Исторические изменения в фонетике</vt:lpstr>
      <vt:lpstr>Исторические изменения в лексике</vt:lpstr>
      <vt:lpstr>Презентация PowerPoint</vt:lpstr>
      <vt:lpstr>Презентация PowerPoint</vt:lpstr>
      <vt:lpstr>Работа с учебником</vt:lpstr>
      <vt:lpstr>Орфоэпические нормы</vt:lpstr>
      <vt:lpstr>Исторические изменения в грамматике языка Грамматическая категория языка тоже изменяется, хотя и не так быстро. Например, имя существительное в древнерусском языке имело 3 формы числа, шесть типов склонения, семь падежей.  - Почему в качестве формы мн.ч. у слов глаз, рог, рукав закрепилась древняя форма двойственного числа?  </vt:lpstr>
      <vt:lpstr>Какие формы рода выделенных существительных являются устаревшими?</vt:lpstr>
      <vt:lpstr>7 падежей Только существительные в единственном числе мужского и женского рода могли образовывать звательный падеж в русском языке. Примеры: Друже! Боже! Княже! Жена!</vt:lpstr>
      <vt:lpstr>Звательный падеж</vt:lpstr>
      <vt:lpstr>Подведем итоги</vt:lpstr>
      <vt:lpstr>Домашнее задание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как развивающееся явление</dc:title>
  <dc:creator>RePack by Diakov</dc:creator>
  <cp:lastModifiedBy>RePack by Diakov</cp:lastModifiedBy>
  <cp:revision>52</cp:revision>
  <dcterms:created xsi:type="dcterms:W3CDTF">2018-07-20T14:27:48Z</dcterms:created>
  <dcterms:modified xsi:type="dcterms:W3CDTF">2018-07-24T14:30:45Z</dcterms:modified>
</cp:coreProperties>
</file>