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1" r:id="rId6"/>
    <p:sldId id="263" r:id="rId7"/>
    <p:sldId id="264" r:id="rId8"/>
    <p:sldId id="265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9" autoAdjust="0"/>
    <p:restoredTop sz="86420" autoAdjust="0"/>
  </p:normalViewPr>
  <p:slideViewPr>
    <p:cSldViewPr>
      <p:cViewPr varScale="1">
        <p:scale>
          <a:sx n="68" d="100"/>
          <a:sy n="68" d="100"/>
        </p:scale>
        <p:origin x="-1426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sdoms.ru/avt/b193.html" TargetMode="Externa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 smtClean="0"/>
              <a:t>Семейное чтение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artofcare.ru/files/images5/1/8095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171" y="3284984"/>
            <a:ext cx="4854472" cy="3240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board.kompass.ua/_bd/1230/s879986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124744"/>
            <a:ext cx="2112235" cy="15841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mg1.liveinternet.ru/images/attach/b/4/112/828/112828165_5502570_porodica1e136829873184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85184"/>
            <a:ext cx="2454818" cy="16201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Дмитрий\Desktop\знанио шаблоны\znanio.ru-anima\25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177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Дмитрий\Desktop\знанио шаблоны\znanio.ru-anima\20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766708"/>
            <a:ext cx="2329859" cy="28083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764704"/>
            <a:ext cx="8712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/>
              <a:t>Чтение </a:t>
            </a:r>
            <a:r>
              <a:rPr lang="ru-RU" sz="5400" dirty="0" smtClean="0"/>
              <a:t>- </a:t>
            </a:r>
            <a:r>
              <a:rPr lang="ru-RU" sz="5400" dirty="0"/>
              <a:t>вот лучшее учение!</a:t>
            </a:r>
          </a:p>
          <a:p>
            <a:pPr algn="ctr"/>
            <a:r>
              <a:rPr lang="ru-RU" u="sng" dirty="0">
                <a:hlinkClick r:id="rId3"/>
              </a:rPr>
              <a:t/>
            </a:r>
            <a:br>
              <a:rPr lang="ru-RU" u="sng" dirty="0">
                <a:hlinkClick r:id="rId3"/>
              </a:rPr>
            </a:br>
            <a:endParaRPr lang="ru-RU" dirty="0"/>
          </a:p>
        </p:txBody>
      </p:sp>
      <p:pic>
        <p:nvPicPr>
          <p:cNvPr id="9218" name="Picture 2" descr="http://img1.liveinternet.ru/images/attach/c/10/111/831/111831029_3365178_pyshkin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52936"/>
            <a:ext cx="3409950" cy="381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23928" y="5301208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err="1" smtClean="0"/>
              <a:t>А.С.Пушкин</a:t>
            </a:r>
            <a:endParaRPr lang="ru-RU" sz="4800" dirty="0"/>
          </a:p>
        </p:txBody>
      </p:sp>
    </p:spTree>
    <p:extLst>
      <p:ext uri="{BB962C8B-B14F-4D97-AF65-F5344CB8AC3E}">
        <p14:creationId xmlns="" xmlns:p14="http://schemas.microsoft.com/office/powerpoint/2010/main" val="61184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51920" y="404664"/>
            <a:ext cx="5202193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«Чтение – это окошко, </a:t>
            </a:r>
          </a:p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ерез которое дети</a:t>
            </a:r>
          </a:p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идят мир и 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познают себя» </a:t>
            </a:r>
          </a:p>
          <a:p>
            <a:pPr algn="ctr"/>
            <a:endParaRPr lang="ru-RU" sz="4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В.А.Сухомлинский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http://cs628428.vk.me/v628428295/1b38f/Kpy1iPBQD5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3600400" cy="23809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http://zdd.1september.ru/2008/06/7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190316"/>
            <a:ext cx="4080451" cy="2592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Дмитрий\Desktop\знанио шаблоны\znanio.ru-anima\20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510372"/>
            <a:ext cx="787019" cy="9486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7752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88640"/>
            <a:ext cx="74888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444444"/>
                </a:solidFill>
                <a:latin typeface="Open Sans"/>
              </a:rPr>
              <a:t> </a:t>
            </a:r>
            <a:r>
              <a:rPr lang="ru-RU" sz="4000" dirty="0" smtClean="0">
                <a:solidFill>
                  <a:srgbClr val="444444"/>
                </a:solidFill>
                <a:latin typeface="Open Sans"/>
              </a:rPr>
              <a:t>»Читать </a:t>
            </a:r>
            <a:r>
              <a:rPr lang="ru-RU" sz="4000" dirty="0">
                <a:solidFill>
                  <a:srgbClr val="444444"/>
                </a:solidFill>
                <a:latin typeface="Open Sans"/>
              </a:rPr>
              <a:t>– это еще ничего не значит. Что читать и как понимать читаемое – вот в чем </a:t>
            </a:r>
            <a:r>
              <a:rPr lang="ru-RU" sz="4000" dirty="0" smtClean="0">
                <a:solidFill>
                  <a:srgbClr val="444444"/>
                </a:solidFill>
                <a:latin typeface="Open Sans"/>
              </a:rPr>
              <a:t>главное дело». </a:t>
            </a:r>
          </a:p>
          <a:p>
            <a:pPr algn="ctr"/>
            <a:endParaRPr lang="ru-RU" sz="4000" dirty="0" smtClean="0">
              <a:solidFill>
                <a:srgbClr val="444444"/>
              </a:solidFill>
              <a:latin typeface="Open Sans"/>
            </a:endParaRPr>
          </a:p>
          <a:p>
            <a:r>
              <a:rPr lang="ru-RU" sz="4000" dirty="0" smtClean="0">
                <a:solidFill>
                  <a:srgbClr val="444444"/>
                </a:solidFill>
                <a:latin typeface="Open Sans"/>
              </a:rPr>
              <a:t>  К. Д. Ушинский.</a:t>
            </a:r>
            <a:endParaRPr lang="ru-RU" sz="4000" dirty="0"/>
          </a:p>
        </p:txBody>
      </p:sp>
      <p:pic>
        <p:nvPicPr>
          <p:cNvPr id="1026" name="Picture 2" descr="http://900igr.net/datai/pedagogika/K.D.Ushinskij/0009-013-K.-D.-Ushinskij-prepodavatel-i-inspektor-Gatchinskogo-sirotsk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579" y="3068960"/>
            <a:ext cx="2862529" cy="35550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Дмитрий\Desktop\знанио шаблоны\znanio.ru-anima\20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1"/>
            <a:ext cx="787019" cy="9486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4032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8"/>
            <a:ext cx="75608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Семья 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</a:rPr>
              <a:t>- основа </a:t>
            </a:r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формирования образа жизни, мировоззрения человека. Если семья читающая и книге уделяется важное место 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</a:rPr>
              <a:t>-  </a:t>
            </a:r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это прекрасно! Психологи утверждают, что совместное чтение, разговор о прочитанном не только сближают родителей и детей, но и оказывают большое влияние на характер ребенка, его нравственные качества. Читающий ребенок быстрее развивается, легче устанавливает контакты, находит свое место в жизни.</a:t>
            </a:r>
            <a:endParaRPr lang="ru-RU" sz="2800" b="1" dirty="0"/>
          </a:p>
        </p:txBody>
      </p:sp>
      <p:pic>
        <p:nvPicPr>
          <p:cNvPr id="3" name="Picture 12" descr="http://klass39.ru/wp-content/uploads/2014/02/famiy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21" y="5092739"/>
            <a:ext cx="2160240" cy="16066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Дмитрий\Desktop\знанио шаблоны\znanio.ru-anima\20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421758"/>
            <a:ext cx="787019" cy="9486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9897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книг и семейного чтения: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AutoNum type="arabicPeriod"/>
            </a:pPr>
            <a:r>
              <a:rPr lang="ru-RU" sz="2400" dirty="0" smtClean="0"/>
              <a:t>Книга </a:t>
            </a:r>
            <a:r>
              <a:rPr lang="ru-RU" sz="2400" dirty="0" smtClean="0"/>
              <a:t>объединяет </a:t>
            </a:r>
            <a:r>
              <a:rPr lang="ru-RU" sz="2400" dirty="0" smtClean="0"/>
              <a:t>поколения</a:t>
            </a:r>
          </a:p>
          <a:p>
            <a:pPr>
              <a:buFont typeface="Arial" pitchFamily="34" charset="0"/>
              <a:buAutoNum type="arabicPeriod"/>
            </a:pPr>
            <a:r>
              <a:rPr lang="ru-RU" sz="2400" dirty="0" smtClean="0"/>
              <a:t>Развивает </a:t>
            </a:r>
            <a:r>
              <a:rPr lang="ru-RU" sz="2400" dirty="0" smtClean="0"/>
              <a:t>речь</a:t>
            </a:r>
            <a:endParaRPr lang="ru-RU" sz="2400" dirty="0" smtClean="0"/>
          </a:p>
          <a:p>
            <a:pPr>
              <a:buFont typeface="Arial" pitchFamily="34" charset="0"/>
              <a:buAutoNum type="arabicPeriod"/>
            </a:pPr>
            <a:r>
              <a:rPr lang="ru-RU" sz="2400" dirty="0" smtClean="0"/>
              <a:t> Развивает </a:t>
            </a:r>
            <a:r>
              <a:rPr lang="ru-RU" sz="2400" dirty="0" smtClean="0"/>
              <a:t>навыки </a:t>
            </a:r>
            <a:r>
              <a:rPr lang="ru-RU" sz="2400" dirty="0" smtClean="0"/>
              <a:t>слушания</a:t>
            </a:r>
            <a:endParaRPr lang="ru-RU" sz="2400" dirty="0" smtClean="0"/>
          </a:p>
          <a:p>
            <a:pPr>
              <a:buFont typeface="Arial" pitchFamily="34" charset="0"/>
              <a:buAutoNum type="arabicPeriod"/>
            </a:pPr>
            <a:r>
              <a:rPr lang="ru-RU" sz="2400" dirty="0" smtClean="0"/>
              <a:t>Развивают </a:t>
            </a:r>
            <a:r>
              <a:rPr lang="ru-RU" sz="2400" dirty="0" smtClean="0"/>
              <a:t>воображение</a:t>
            </a:r>
            <a:endParaRPr lang="ru-RU" sz="2400" dirty="0" smtClean="0"/>
          </a:p>
          <a:p>
            <a:pPr>
              <a:buFont typeface="Arial" pitchFamily="34" charset="0"/>
              <a:buAutoNum type="arabicPeriod"/>
            </a:pPr>
            <a:r>
              <a:rPr lang="ru-RU" sz="2400" dirty="0" smtClean="0"/>
              <a:t> Развивает мышление</a:t>
            </a:r>
          </a:p>
          <a:p>
            <a:pPr lvl="0">
              <a:buFont typeface="Arial" pitchFamily="34" charset="0"/>
              <a:buAutoNum type="arabicPeriod"/>
            </a:pPr>
            <a:r>
              <a:rPr lang="ru-RU" sz="2400" dirty="0" smtClean="0"/>
              <a:t>Расширяют </a:t>
            </a:r>
            <a:r>
              <a:rPr lang="ru-RU" sz="2400" dirty="0" smtClean="0"/>
              <a:t>кругозор</a:t>
            </a:r>
            <a:endParaRPr lang="ru-RU" sz="2400" dirty="0" smtClean="0"/>
          </a:p>
          <a:p>
            <a:pPr>
              <a:buFont typeface="Arial" pitchFamily="34" charset="0"/>
              <a:buAutoNum type="arabicPeriod"/>
            </a:pPr>
            <a:r>
              <a:rPr lang="ru-RU" sz="2400" dirty="0" smtClean="0"/>
              <a:t>Книга воспитывает личность и формирует нравственные </a:t>
            </a:r>
            <a:r>
              <a:rPr lang="ru-RU" sz="2400" dirty="0" smtClean="0"/>
              <a:t>качества</a:t>
            </a:r>
            <a:endParaRPr lang="ru-RU" sz="2400" dirty="0" smtClean="0"/>
          </a:p>
          <a:p>
            <a:pPr lvl="0">
              <a:buFont typeface="Arial" pitchFamily="34" charset="0"/>
              <a:buAutoNum type="arabicPeriod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Picture 6" descr="http://img0.liveinternet.ru/images/attach/c/7/124/685/124685188_302543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88" y="4572008"/>
            <a:ext cx="3024336" cy="20263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9928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444444"/>
                </a:solidFill>
                <a:latin typeface="Open Sans"/>
              </a:rPr>
              <a:t>Советы - «подсказки» </a:t>
            </a:r>
            <a:endParaRPr lang="ru-RU" sz="2800" b="1" dirty="0" smtClean="0">
              <a:solidFill>
                <a:srgbClr val="444444"/>
              </a:solidFill>
              <a:latin typeface="Open Sans"/>
            </a:endParaRPr>
          </a:p>
          <a:p>
            <a:pPr algn="ctr"/>
            <a:r>
              <a:rPr lang="ru-RU" sz="2800" b="1" dirty="0" smtClean="0">
                <a:solidFill>
                  <a:srgbClr val="444444"/>
                </a:solidFill>
                <a:latin typeface="Open Sans"/>
              </a:rPr>
              <a:t>ДА </a:t>
            </a:r>
          </a:p>
          <a:p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-Чаще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читайте; </a:t>
            </a:r>
            <a:endParaRPr lang="ru-RU" sz="2800" dirty="0" smtClean="0">
              <a:solidFill>
                <a:srgbClr val="444444"/>
              </a:solidFill>
              <a:latin typeface="Open Sans"/>
            </a:endParaRPr>
          </a:p>
          <a:p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-Самостоятельный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выбор ребенком книг для чтения; </a:t>
            </a:r>
            <a:endParaRPr lang="ru-RU" sz="2800" dirty="0" smtClean="0">
              <a:solidFill>
                <a:srgbClr val="444444"/>
              </a:solidFill>
              <a:latin typeface="Open Sans"/>
            </a:endParaRPr>
          </a:p>
          <a:p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-Поощряйте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его желание действовать с книгой; </a:t>
            </a:r>
            <a:endParaRPr lang="ru-RU" sz="2800" dirty="0" smtClean="0">
              <a:solidFill>
                <a:srgbClr val="444444"/>
              </a:solidFill>
              <a:latin typeface="Open Sans"/>
            </a:endParaRPr>
          </a:p>
          <a:p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-Наличие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детской литературы дома; </a:t>
            </a:r>
            <a:endParaRPr lang="ru-RU" sz="2800" dirty="0" smtClean="0">
              <a:solidFill>
                <a:srgbClr val="444444"/>
              </a:solidFill>
              <a:latin typeface="Open Sans"/>
            </a:endParaRPr>
          </a:p>
          <a:p>
            <a:r>
              <a:rPr lang="ru-RU" sz="2800" dirty="0">
                <a:solidFill>
                  <a:srgbClr val="444444"/>
                </a:solidFill>
                <a:latin typeface="Open Sans"/>
              </a:rPr>
              <a:t>-</a:t>
            </a:r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Дарите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книги; </a:t>
            </a:r>
            <a:endParaRPr lang="ru-RU" sz="2800" dirty="0" smtClean="0">
              <a:solidFill>
                <a:srgbClr val="444444"/>
              </a:solidFill>
              <a:latin typeface="Open Sans"/>
            </a:endParaRPr>
          </a:p>
          <a:p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-Чаще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хвалите, если ребенок читает. </a:t>
            </a:r>
            <a:endParaRPr lang="ru-RU" sz="2800" dirty="0"/>
          </a:p>
        </p:txBody>
      </p:sp>
      <p:pic>
        <p:nvPicPr>
          <p:cNvPr id="3" name="Picture 4" descr="http://img06.olx.kz/images_slandokz/133567846_1_261x203_obuchenie-chteniyu-za-15-chasov-urals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828813"/>
            <a:ext cx="3393375" cy="18722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Дмитрий\Desktop\знанио шаблоны\znanio.ru-anima\20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16632"/>
            <a:ext cx="787019" cy="9486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5377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81369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444444"/>
                </a:solidFill>
                <a:latin typeface="Open Sans"/>
              </a:rPr>
              <a:t>НЕТ </a:t>
            </a:r>
            <a:endParaRPr lang="ru-RU" sz="2800" b="1" dirty="0" smtClean="0">
              <a:solidFill>
                <a:srgbClr val="444444"/>
              </a:solidFill>
              <a:latin typeface="Open Sans"/>
            </a:endParaRPr>
          </a:p>
          <a:p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-Не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выбирайте книги самостоятельно, без его просьбы; </a:t>
            </a:r>
            <a:endParaRPr lang="ru-RU" sz="2800" dirty="0" smtClean="0">
              <a:solidFill>
                <a:srgbClr val="444444"/>
              </a:solidFill>
              <a:latin typeface="Open Sans"/>
            </a:endParaRPr>
          </a:p>
          <a:p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-Не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критикуйте; </a:t>
            </a:r>
            <a:endParaRPr lang="ru-RU" sz="2800" dirty="0" smtClean="0">
              <a:solidFill>
                <a:srgbClr val="444444"/>
              </a:solidFill>
              <a:latin typeface="Open Sans"/>
            </a:endParaRPr>
          </a:p>
          <a:p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-Не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сравнивайте ребенка с другими детьми; </a:t>
            </a:r>
            <a:endParaRPr lang="ru-RU" sz="2800" dirty="0" smtClean="0">
              <a:solidFill>
                <a:srgbClr val="444444"/>
              </a:solidFill>
              <a:latin typeface="Open Sans"/>
            </a:endParaRPr>
          </a:p>
          <a:p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-Не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прекращайте чтения в слух; </a:t>
            </a:r>
            <a:endParaRPr lang="ru-RU" sz="2800" dirty="0" smtClean="0">
              <a:solidFill>
                <a:srgbClr val="444444"/>
              </a:solidFill>
              <a:latin typeface="Open Sans"/>
            </a:endParaRPr>
          </a:p>
          <a:p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-Не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отговаривайте ребенка от чтения. </a:t>
            </a:r>
            <a:endParaRPr lang="ru-RU" sz="2800" dirty="0"/>
          </a:p>
        </p:txBody>
      </p:sp>
      <p:pic>
        <p:nvPicPr>
          <p:cNvPr id="3" name="Picture 10" descr="http://img1.liveinternet.ru/images/attach/b/4/113/596/113596437_ya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05" y="4274864"/>
            <a:ext cx="3528392" cy="24833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Дмитрий\Desktop\знанио шаблоны\znanio.ru-anima\20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470" y="5157192"/>
            <a:ext cx="1025979" cy="12366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8881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444444"/>
                </a:solidFill>
                <a:latin typeface="Open Sans"/>
              </a:rPr>
              <a:t>Памятка для родителей по поддержанию в детях интереса к чтению: </a:t>
            </a:r>
            <a:endParaRPr lang="ru-RU" sz="2800" b="1" dirty="0" smtClean="0">
              <a:solidFill>
                <a:srgbClr val="444444"/>
              </a:solidFill>
              <a:latin typeface="Open Sans"/>
            </a:endParaRPr>
          </a:p>
          <a:p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-Наслаждайтесь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чтением сами; </a:t>
            </a:r>
            <a:endParaRPr lang="ru-RU" sz="2800" dirty="0" smtClean="0">
              <a:solidFill>
                <a:srgbClr val="444444"/>
              </a:solidFill>
              <a:latin typeface="Open Sans"/>
            </a:endParaRPr>
          </a:p>
          <a:p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-Читайте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детям с самого рождения; </a:t>
            </a:r>
            <a:endParaRPr lang="ru-RU" sz="2800" dirty="0" smtClean="0">
              <a:solidFill>
                <a:srgbClr val="444444"/>
              </a:solidFill>
              <a:latin typeface="Open Sans"/>
            </a:endParaRPr>
          </a:p>
          <a:p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-Чаще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ходите в библиотеку; </a:t>
            </a:r>
            <a:endParaRPr lang="ru-RU" sz="2800" dirty="0" smtClean="0">
              <a:solidFill>
                <a:srgbClr val="444444"/>
              </a:solidFill>
              <a:latin typeface="Open Sans"/>
            </a:endParaRPr>
          </a:p>
          <a:p>
            <a:r>
              <a:rPr lang="ru-RU" sz="2800" dirty="0">
                <a:solidFill>
                  <a:srgbClr val="444444"/>
                </a:solidFill>
                <a:latin typeface="Open Sans"/>
              </a:rPr>
              <a:t>-</a:t>
            </a:r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Собственным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примером показывайте, что вы цените чтение; </a:t>
            </a:r>
            <a:endParaRPr lang="ru-RU" sz="2800" dirty="0" smtClean="0">
              <a:solidFill>
                <a:srgbClr val="444444"/>
              </a:solidFill>
              <a:latin typeface="Open Sans"/>
            </a:endParaRPr>
          </a:p>
          <a:p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-Подпишитесь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на журналы для ребенка; </a:t>
            </a:r>
          </a:p>
          <a:p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-Отведите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дома уголок для ремонта книг; </a:t>
            </a:r>
          </a:p>
          <a:p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-Используйте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драматизации сказок; </a:t>
            </a:r>
            <a:endParaRPr lang="ru-RU" sz="2800" dirty="0" smtClean="0">
              <a:solidFill>
                <a:srgbClr val="444444"/>
              </a:solidFill>
              <a:latin typeface="Open Sans"/>
            </a:endParaRPr>
          </a:p>
          <a:p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-Поощряйте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чтение детей вслух</a:t>
            </a:r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;</a:t>
            </a:r>
          </a:p>
          <a:p>
            <a:r>
              <a:rPr lang="ru-RU" sz="2800" dirty="0" smtClean="0">
                <a:solidFill>
                  <a:srgbClr val="444444"/>
                </a:solidFill>
                <a:latin typeface="Open Sans"/>
              </a:rPr>
              <a:t> -Читайте </a:t>
            </a:r>
            <a:r>
              <a:rPr lang="ru-RU" sz="2800" dirty="0">
                <a:solidFill>
                  <a:srgbClr val="444444"/>
                </a:solidFill>
                <a:latin typeface="Open Sans"/>
              </a:rPr>
              <a:t>с детьми перед сном. </a:t>
            </a:r>
            <a:endParaRPr lang="ru-RU" sz="2800" dirty="0"/>
          </a:p>
        </p:txBody>
      </p:sp>
      <p:pic>
        <p:nvPicPr>
          <p:cNvPr id="3074" name="Picture 2" descr="http://static.wixstatic.com/media/5a3ff1_6f2697c2bf3e4ac298c6be342d26e79f.jpg_25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81128"/>
            <a:ext cx="2843753" cy="21602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Дмитрий\Desktop\знанио шаблоны\znanio.ru-anima\20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908720"/>
            <a:ext cx="787019" cy="9486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6911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Читайте вслух </a:t>
            </a:r>
            <a:r>
              <a:rPr lang="ru-RU" sz="2400" b="1" dirty="0"/>
              <a:t>каждый день</a:t>
            </a:r>
            <a:r>
              <a:rPr lang="ru-RU" sz="2400" dirty="0"/>
              <a:t>. Когда идете на прогулку в парк или едете отдохнуть на природу, возьмите интересную книжку и читайте ребенку вслух. </a:t>
            </a:r>
            <a:endParaRPr lang="ru-RU" sz="2400" dirty="0" smtClean="0"/>
          </a:p>
          <a:p>
            <a:r>
              <a:rPr lang="ru-RU" sz="2400" dirty="0" smtClean="0"/>
              <a:t>Пытайтесь </a:t>
            </a:r>
            <a:r>
              <a:rPr lang="ru-RU" sz="2400" dirty="0"/>
              <a:t>развить в нем </a:t>
            </a:r>
            <a:r>
              <a:rPr lang="ru-RU" sz="2400" b="1" dirty="0"/>
              <a:t>интерес</a:t>
            </a:r>
            <a:r>
              <a:rPr lang="ru-RU" sz="2400" dirty="0"/>
              <a:t> к книгам. </a:t>
            </a:r>
            <a:endParaRPr lang="ru-RU" sz="2400" dirty="0" smtClean="0"/>
          </a:p>
          <a:p>
            <a:r>
              <a:rPr lang="ru-RU" sz="2400" dirty="0" smtClean="0"/>
              <a:t>Подавайте </a:t>
            </a:r>
            <a:r>
              <a:rPr lang="ru-RU" sz="2400" b="1" dirty="0"/>
              <a:t>хороший </a:t>
            </a:r>
            <a:r>
              <a:rPr lang="ru-RU" sz="2400" dirty="0"/>
              <a:t>пример. </a:t>
            </a:r>
            <a:endParaRPr lang="ru-RU" sz="2400" dirty="0" smtClean="0"/>
          </a:p>
          <a:p>
            <a:r>
              <a:rPr lang="ru-RU" sz="2400" dirty="0" smtClean="0"/>
              <a:t>Держите </a:t>
            </a:r>
            <a:r>
              <a:rPr lang="ru-RU" sz="2400" dirty="0"/>
              <a:t>дома </a:t>
            </a:r>
            <a:r>
              <a:rPr lang="ru-RU" sz="2400" b="1" dirty="0"/>
              <a:t>больше</a:t>
            </a:r>
            <a:r>
              <a:rPr lang="ru-RU" sz="2400" dirty="0"/>
              <a:t> интересных книг, научно-познавательных журналов. </a:t>
            </a:r>
            <a:endParaRPr lang="ru-RU" sz="2400" dirty="0" smtClean="0"/>
          </a:p>
          <a:p>
            <a:r>
              <a:rPr lang="ru-RU" sz="2400" dirty="0" smtClean="0"/>
              <a:t>Отведите </a:t>
            </a:r>
            <a:r>
              <a:rPr lang="ru-RU" sz="2400" dirty="0"/>
              <a:t>книгам </a:t>
            </a:r>
            <a:r>
              <a:rPr lang="ru-RU" sz="2400" b="1" dirty="0"/>
              <a:t>почетное</a:t>
            </a:r>
            <a:r>
              <a:rPr lang="ru-RU" sz="2400" dirty="0"/>
              <a:t> место в вашей квартире, воспитывайте </a:t>
            </a:r>
            <a:r>
              <a:rPr lang="ru-RU" sz="2400" b="1" dirty="0"/>
              <a:t>бережное</a:t>
            </a:r>
            <a:r>
              <a:rPr lang="ru-RU" sz="2400" dirty="0"/>
              <a:t> отношение к ним. </a:t>
            </a:r>
            <a:endParaRPr lang="ru-RU" sz="2400" dirty="0" smtClean="0"/>
          </a:p>
          <a:p>
            <a:r>
              <a:rPr lang="ru-RU" sz="2400" dirty="0" smtClean="0"/>
              <a:t>Не </a:t>
            </a:r>
            <a:r>
              <a:rPr lang="ru-RU" sz="2400" dirty="0"/>
              <a:t>проводите все время перед телевизором, или компьютером, </a:t>
            </a:r>
            <a:r>
              <a:rPr lang="ru-RU" sz="2400" b="1" dirty="0"/>
              <a:t>больше читайте сами </a:t>
            </a:r>
            <a:r>
              <a:rPr lang="ru-RU" sz="2400" dirty="0"/>
              <a:t>и тогда ребенок, возможно захочет последовать вашему примеру. </a:t>
            </a:r>
          </a:p>
        </p:txBody>
      </p:sp>
      <p:pic>
        <p:nvPicPr>
          <p:cNvPr id="5124" name="Picture 4" descr="http://igromir.kr.ua/img/detskie-knigi-opto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789217"/>
            <a:ext cx="4680520" cy="2046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Дмитрий\Desktop\знанио шаблоны\znanio.ru-anima\20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517232"/>
            <a:ext cx="787019" cy="9486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2094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109</TotalTime>
  <Words>293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Углы</vt:lpstr>
      <vt:lpstr>Семейное чтение</vt:lpstr>
      <vt:lpstr>Слайд 2</vt:lpstr>
      <vt:lpstr>Слайд 3</vt:lpstr>
      <vt:lpstr>Слайд 4</vt:lpstr>
      <vt:lpstr>Значение книг и семейного чтения: 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Семейное чтение</dc:title>
  <dc:creator>Дмитрий</dc:creator>
  <cp:lastModifiedBy>Документы</cp:lastModifiedBy>
  <cp:revision>20</cp:revision>
  <dcterms:created xsi:type="dcterms:W3CDTF">2017-03-08T16:35:01Z</dcterms:created>
  <dcterms:modified xsi:type="dcterms:W3CDTF">2018-02-08T08:15:44Z</dcterms:modified>
</cp:coreProperties>
</file>