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3" r:id="rId3"/>
    <p:sldId id="260" r:id="rId4"/>
    <p:sldId id="274" r:id="rId5"/>
    <p:sldId id="264" r:id="rId6"/>
    <p:sldId id="263" r:id="rId7"/>
    <p:sldId id="262" r:id="rId8"/>
    <p:sldId id="265" r:id="rId9"/>
    <p:sldId id="266" r:id="rId10"/>
    <p:sldId id="267" r:id="rId11"/>
    <p:sldId id="268" r:id="rId12"/>
    <p:sldId id="269" r:id="rId13"/>
    <p:sldId id="270" r:id="rId14"/>
    <p:sldId id="271" r:id="rId15"/>
    <p:sldId id="280" r:id="rId16"/>
    <p:sldId id="279" r:id="rId17"/>
    <p:sldId id="276"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DC20D009-33CE-4357-BCE1-4A4EA1A4062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DC20D009-33CE-4357-BCE1-4A4EA1A4062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DC20D009-33CE-4357-BCE1-4A4EA1A4062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DC20D009-33CE-4357-BCE1-4A4EA1A4062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C20D009-33CE-4357-BCE1-4A4EA1A4062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8CC7D757-DB7A-47E4-80AD-EEFD759E5213}" type="datetimeFigureOut">
              <a:rPr lang="ru-RU" smtClean="0"/>
              <a:pPr/>
              <a:t>13.03.2016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C20D009-33CE-4357-BCE1-4A4EA1A4062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CC7D757-DB7A-47E4-80AD-EEFD759E5213}" type="datetimeFigureOut">
              <a:rPr lang="ru-RU" smtClean="0"/>
              <a:pPr/>
              <a:t>13.03.2016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C20D009-33CE-4357-BCE1-4A4EA1A4062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14423"/>
            <a:ext cx="7772400" cy="2386028"/>
          </a:xfrm>
        </p:spPr>
        <p:txBody>
          <a:bodyPr>
            <a:normAutofit fontScale="90000"/>
          </a:bodyPr>
          <a:lstStyle/>
          <a:p>
            <a:pPr lvl="0" algn="ctr"/>
            <a:r>
              <a:rPr lang="ru-RU" dirty="0" smtClean="0"/>
              <a:t/>
            </a:r>
            <a:br>
              <a:rPr lang="ru-RU" dirty="0" smtClean="0"/>
            </a:br>
            <a:r>
              <a:rPr lang="ru-RU" dirty="0" smtClean="0"/>
              <a:t>Сущность </a:t>
            </a:r>
            <a:r>
              <a:rPr lang="ru-RU" dirty="0"/>
              <a:t>программно-целевого метода управления развитием региональной системы образования </a:t>
            </a:r>
            <a:br>
              <a:rPr lang="ru-RU" dirty="0"/>
            </a:br>
            <a:endParaRPr lang="ru-RU" dirty="0"/>
          </a:p>
        </p:txBody>
      </p:sp>
      <p:sp>
        <p:nvSpPr>
          <p:cNvPr id="3" name="Подзаголовок 2"/>
          <p:cNvSpPr>
            <a:spLocks noGrp="1"/>
          </p:cNvSpPr>
          <p:nvPr>
            <p:ph type="subTitle" idx="1"/>
          </p:nvPr>
        </p:nvSpPr>
        <p:spPr/>
        <p:txBody>
          <a:bodyPr/>
          <a:lstStyle/>
          <a:p>
            <a:pPr algn="r"/>
            <a:r>
              <a:rPr lang="ru-RU" dirty="0" smtClean="0"/>
              <a:t>Подготовила:</a:t>
            </a:r>
          </a:p>
          <a:p>
            <a:pPr algn="r"/>
            <a:r>
              <a:rPr lang="ru-RU" dirty="0" smtClean="0"/>
              <a:t>Сафиуллина Л.Р.</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1000108"/>
          </a:xfrm>
        </p:spPr>
        <p:txBody>
          <a:bodyPr/>
          <a:lstStyle/>
          <a:p>
            <a:pPr algn="ctr"/>
            <a:r>
              <a:rPr lang="ru-RU" dirty="0" smtClean="0">
                <a:solidFill>
                  <a:srgbClr val="7030A0"/>
                </a:solidFill>
              </a:rPr>
              <a:t>достоинства</a:t>
            </a:r>
            <a:endParaRPr lang="ru-RU" dirty="0">
              <a:solidFill>
                <a:srgbClr val="7030A0"/>
              </a:solidFill>
            </a:endParaRPr>
          </a:p>
        </p:txBody>
      </p:sp>
      <p:sp>
        <p:nvSpPr>
          <p:cNvPr id="3" name="Содержимое 2"/>
          <p:cNvSpPr>
            <a:spLocks noGrp="1"/>
          </p:cNvSpPr>
          <p:nvPr>
            <p:ph idx="1"/>
          </p:nvPr>
        </p:nvSpPr>
        <p:spPr>
          <a:xfrm>
            <a:off x="304800" y="714356"/>
            <a:ext cx="8686800" cy="5365769"/>
          </a:xfrm>
        </p:spPr>
        <p:txBody>
          <a:bodyPr>
            <a:noAutofit/>
          </a:bodyPr>
          <a:lstStyle/>
          <a:p>
            <a:r>
              <a:rPr lang="ru-RU" sz="2400" dirty="0" smtClean="0"/>
              <a:t>Специализация подразделений позволяет обходиться меньшим числом специалистов каждого профиля, облегчает рост квалификации управленческого персонала и повышает взаимозаменяемость сотрудников в подразделениях (функциональные </a:t>
            </a:r>
            <a:r>
              <a:rPr lang="ru-RU" sz="2400" dirty="0" err="1" smtClean="0"/>
              <a:t>оргструктуры</a:t>
            </a:r>
            <a:r>
              <a:rPr lang="ru-RU" sz="2400" dirty="0" smtClean="0"/>
              <a:t> в целом свободны от недостатков, свойственных рассмотренным выше: в них обеспечивается четкое распределение ответственности за реализацию функций органа управления)</a:t>
            </a:r>
          </a:p>
          <a:p>
            <a:r>
              <a:rPr lang="ru-RU" sz="2400" dirty="0" smtClean="0"/>
              <a:t> Эти достоинства делают их особо эффективными в стабильных условиях внутренней и внешней для системы образования среды, когда происходит постепенное накопление опыта и устанавливаются устойчивые неформальные связи между сотрудниками различных подразделений, облегчающие координацию их деятельности.</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500042"/>
            <a:ext cx="8686800" cy="5857916"/>
          </a:xfrm>
        </p:spPr>
        <p:txBody>
          <a:bodyPr>
            <a:noAutofit/>
          </a:bodyPr>
          <a:lstStyle/>
          <a:p>
            <a:pPr algn="just"/>
            <a:r>
              <a:rPr lang="ru-RU" sz="2800" dirty="0" smtClean="0"/>
              <a:t>Однако в нестабильных условиях из-за характерного для функциональных структур большого числа горизонтальных связей резко усложняется их координация. </a:t>
            </a:r>
          </a:p>
          <a:p>
            <a:pPr algn="just"/>
            <a:r>
              <a:rPr lang="ru-RU" sz="2800" dirty="0" smtClean="0"/>
              <a:t>Особенно сильно это сказывается при необходимости одновременного решения увеличивающегося числа новых, нестандартных задач, связанных с развитием системы образования и требующих согласованной работы всех подразделений.</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dirty="0" smtClean="0">
                <a:solidFill>
                  <a:srgbClr val="7030A0"/>
                </a:solidFill>
              </a:rPr>
              <a:t>Сохранять достоинства рассмотренных </a:t>
            </a:r>
            <a:r>
              <a:rPr lang="ru-RU" sz="2700" dirty="0" err="1" smtClean="0">
                <a:solidFill>
                  <a:srgbClr val="7030A0"/>
                </a:solidFill>
              </a:rPr>
              <a:t>оргструктур</a:t>
            </a:r>
            <a:r>
              <a:rPr lang="ru-RU" sz="2700" dirty="0" smtClean="0">
                <a:solidFill>
                  <a:srgbClr val="7030A0"/>
                </a:solidFill>
              </a:rPr>
              <a:t>, частично нивелируя их недостатки, можно на основе их совмещения, ведущего к </a:t>
            </a:r>
            <a:r>
              <a:rPr lang="ru-RU" sz="2700" dirty="0" err="1" smtClean="0">
                <a:solidFill>
                  <a:srgbClr val="7030A0"/>
                </a:solidFill>
              </a:rPr>
              <a:t>оргструктуре</a:t>
            </a:r>
            <a:r>
              <a:rPr lang="ru-RU" sz="2700" dirty="0" smtClean="0">
                <a:solidFill>
                  <a:srgbClr val="7030A0"/>
                </a:solidFill>
              </a:rPr>
              <a:t> </a:t>
            </a:r>
            <a:br>
              <a:rPr lang="ru-RU" sz="2700" dirty="0" smtClean="0">
                <a:solidFill>
                  <a:srgbClr val="7030A0"/>
                </a:solidFill>
              </a:rPr>
            </a:br>
            <a:r>
              <a:rPr lang="ru-RU" sz="2700" dirty="0" smtClean="0">
                <a:solidFill>
                  <a:srgbClr val="7030A0"/>
                </a:solidFill>
              </a:rPr>
              <a:t>смешанного типа </a:t>
            </a:r>
            <a:br>
              <a:rPr lang="ru-RU" sz="2700" dirty="0" smtClean="0">
                <a:solidFill>
                  <a:srgbClr val="7030A0"/>
                </a:solidFill>
              </a:rPr>
            </a:br>
            <a:r>
              <a:rPr lang="ru-RU" sz="2400" dirty="0" smtClean="0">
                <a:solidFill>
                  <a:srgbClr val="FF0000"/>
                </a:solidFill>
              </a:rPr>
              <a:t>линейно-функциональной </a:t>
            </a:r>
            <a:endParaRPr lang="ru-RU" sz="2400" dirty="0">
              <a:solidFill>
                <a:srgbClr val="FF0000"/>
              </a:solidFill>
            </a:endParaRPr>
          </a:p>
        </p:txBody>
      </p:sp>
      <p:sp>
        <p:nvSpPr>
          <p:cNvPr id="3" name="Содержимое 2"/>
          <p:cNvSpPr>
            <a:spLocks noGrp="1"/>
          </p:cNvSpPr>
          <p:nvPr>
            <p:ph idx="1"/>
          </p:nvPr>
        </p:nvSpPr>
        <p:spPr>
          <a:xfrm>
            <a:off x="0" y="1554162"/>
            <a:ext cx="8929718" cy="4525963"/>
          </a:xfrm>
        </p:spPr>
        <p:txBody>
          <a:bodyPr>
            <a:normAutofit fontScale="25000" lnSpcReduction="20000"/>
          </a:bodyPr>
          <a:lstStyle/>
          <a:p>
            <a:endParaRPr lang="ru-RU" dirty="0" smtClean="0"/>
          </a:p>
          <a:p>
            <a:pPr algn="just"/>
            <a:r>
              <a:rPr lang="ru-RU" sz="9600" dirty="0" smtClean="0"/>
              <a:t>Такая </a:t>
            </a:r>
            <a:r>
              <a:rPr lang="ru-RU" sz="9600" dirty="0" err="1" smtClean="0"/>
              <a:t>оргструктура</a:t>
            </a:r>
            <a:r>
              <a:rPr lang="ru-RU" sz="9600" dirty="0" smtClean="0"/>
              <a:t> получится, если из подразделений, сформированных по образовательным сферам, вывести некоторых специалистов и сгруппировать их в соответствующих функциональных подразделениях (например, в отделах кадрового потенциала, материально-технической базы образования, финансового обеспечения и т.п.). </a:t>
            </a:r>
          </a:p>
          <a:p>
            <a:pPr algn="just"/>
            <a:r>
              <a:rPr lang="ru-RU" sz="9600" dirty="0" smtClean="0"/>
              <a:t>Именно </a:t>
            </a:r>
            <a:r>
              <a:rPr lang="ru-RU" sz="9600" dirty="0" err="1" smtClean="0"/>
              <a:t>оргструктуры</a:t>
            </a:r>
            <a:r>
              <a:rPr lang="ru-RU" sz="9600" dirty="0" smtClean="0"/>
              <a:t> смешанного типа и получили наиболее широкое распространение на практике. Вместе с тем практика использования смешанных </a:t>
            </a:r>
            <a:r>
              <a:rPr lang="ru-RU" sz="9600" dirty="0" err="1" smtClean="0"/>
              <a:t>оргструктур</a:t>
            </a:r>
            <a:r>
              <a:rPr lang="ru-RU" sz="9600" dirty="0" smtClean="0"/>
              <a:t> органов управления образованием предельно обнажила их недостатки в условиях нарастающей нестабильности и при решении задач, связанных с развитием системы образования в таких условиях. </a:t>
            </a:r>
          </a:p>
          <a:p>
            <a:pPr algn="just"/>
            <a:endParaRPr lang="ru-RU" sz="9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14290"/>
            <a:ext cx="8686800" cy="1357322"/>
          </a:xfrm>
        </p:spPr>
        <p:txBody>
          <a:bodyPr>
            <a:noAutofit/>
          </a:bodyPr>
          <a:lstStyle/>
          <a:p>
            <a:pPr algn="ctr"/>
            <a:r>
              <a:rPr lang="ru-RU" sz="2800" dirty="0" smtClean="0">
                <a:solidFill>
                  <a:srgbClr val="7030A0"/>
                </a:solidFill>
              </a:rPr>
              <a:t>Одна из особенностей программно-целевого метода управления развитием региональной системы образования на современном этапе</a:t>
            </a:r>
            <a:endParaRPr lang="ru-RU" sz="2800" dirty="0">
              <a:solidFill>
                <a:srgbClr val="7030A0"/>
              </a:solidFill>
            </a:endParaRPr>
          </a:p>
        </p:txBody>
      </p:sp>
      <p:sp>
        <p:nvSpPr>
          <p:cNvPr id="3" name="Содержимое 2"/>
          <p:cNvSpPr>
            <a:spLocks noGrp="1"/>
          </p:cNvSpPr>
          <p:nvPr>
            <p:ph idx="1"/>
          </p:nvPr>
        </p:nvSpPr>
        <p:spPr/>
        <p:txBody>
          <a:bodyPr>
            <a:noAutofit/>
          </a:bodyPr>
          <a:lstStyle/>
          <a:p>
            <a:pPr algn="ctr"/>
            <a:r>
              <a:rPr lang="ru-RU" sz="2800" dirty="0" smtClean="0"/>
              <a:t>Состоит в отходе от традиционных форм организационного построения, в перестройке структур соответственно требованиям высокой оперативности решения вопросов в единой системе образовательного процесса.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7030A0"/>
                </a:solidFill>
              </a:rPr>
              <a:t>Главными целями региональной программы являются</a:t>
            </a:r>
            <a:endParaRPr lang="ru-RU" dirty="0">
              <a:solidFill>
                <a:srgbClr val="7030A0"/>
              </a:solidFill>
            </a:endParaRPr>
          </a:p>
        </p:txBody>
      </p:sp>
      <p:sp>
        <p:nvSpPr>
          <p:cNvPr id="3" name="Содержимое 2"/>
          <p:cNvSpPr>
            <a:spLocks noGrp="1"/>
          </p:cNvSpPr>
          <p:nvPr>
            <p:ph idx="1"/>
          </p:nvPr>
        </p:nvSpPr>
        <p:spPr>
          <a:xfrm>
            <a:off x="285720" y="1571612"/>
            <a:ext cx="8686800" cy="4525963"/>
          </a:xfrm>
        </p:spPr>
        <p:txBody>
          <a:bodyPr>
            <a:normAutofit fontScale="70000" lnSpcReduction="20000"/>
          </a:bodyPr>
          <a:lstStyle/>
          <a:p>
            <a:r>
              <a:rPr lang="ru-RU" dirty="0" smtClean="0"/>
              <a:t>определение и обоснование общей стратегии развития системы образования в области; </a:t>
            </a:r>
          </a:p>
          <a:p>
            <a:r>
              <a:rPr lang="ru-RU" dirty="0" smtClean="0"/>
              <a:t>создание организационной и нормативно-правовой основы для функционирования и развития образовательной системы; </a:t>
            </a:r>
          </a:p>
          <a:p>
            <a:r>
              <a:rPr lang="ru-RU" dirty="0" smtClean="0"/>
              <a:t>обеспечение вариативности, доступности и бесплатности образования для всех слоев населения на основе учета их возможностей, способностей, склонностей и интересов; </a:t>
            </a:r>
          </a:p>
          <a:p>
            <a:r>
              <a:rPr lang="ru-RU" dirty="0" smtClean="0"/>
              <a:t>социальной гарантии и защищенности педагогов и учащихся; </a:t>
            </a:r>
          </a:p>
          <a:p>
            <a:r>
              <a:rPr lang="ru-RU" dirty="0" smtClean="0"/>
              <a:t>создание условий для непрерывного образования учащейся молодежи и населения; </a:t>
            </a:r>
          </a:p>
          <a:p>
            <a:r>
              <a:rPr lang="ru-RU" dirty="0" smtClean="0"/>
              <a:t>определение и обоснование необходимого ресурсного обеспечения для развития образовательной системы; </a:t>
            </a:r>
          </a:p>
          <a:p>
            <a:r>
              <a:rPr lang="ru-RU" dirty="0" smtClean="0"/>
              <a:t>развитие инновационных и экспериментальных процессов для апробации новых подходов и технологий в учебном процессе и др. </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554162"/>
            <a:ext cx="8991600" cy="4525963"/>
          </a:xfrm>
        </p:spPr>
        <p:txBody>
          <a:bodyPr>
            <a:normAutofit fontScale="62500" lnSpcReduction="20000"/>
          </a:bodyPr>
          <a:lstStyle/>
          <a:p>
            <a:r>
              <a:rPr lang="ru-RU" dirty="0" smtClean="0"/>
              <a:t>Система дошкольного образования Нижнекамского муниципального района представлена </a:t>
            </a:r>
            <a:r>
              <a:rPr lang="ru-RU" b="1" dirty="0" smtClean="0"/>
              <a:t>93</a:t>
            </a:r>
            <a:r>
              <a:rPr lang="ru-RU" dirty="0" smtClean="0"/>
              <a:t> дошкольными образовательными учреждениями </a:t>
            </a:r>
            <a:r>
              <a:rPr lang="ru-RU" i="1" dirty="0" smtClean="0"/>
              <a:t>(68 ДОУ – в городе, 25 – в сельских поселениях)</a:t>
            </a:r>
            <a:r>
              <a:rPr lang="ru-RU" dirty="0" smtClean="0"/>
              <a:t>. Все дошкольные учреждения являются муниципальными, из общего числа которых </a:t>
            </a:r>
            <a:r>
              <a:rPr lang="ru-RU" b="1" dirty="0" smtClean="0"/>
              <a:t>3</a:t>
            </a:r>
            <a:r>
              <a:rPr lang="ru-RU" dirty="0" smtClean="0"/>
              <a:t> ДОУ – автономные </a:t>
            </a:r>
            <a:r>
              <a:rPr lang="ru-RU" i="1" dirty="0" smtClean="0"/>
              <a:t>(ДОУ №58, 72, 80)</a:t>
            </a:r>
            <a:r>
              <a:rPr lang="ru-RU" dirty="0" smtClean="0"/>
              <a:t>. </a:t>
            </a:r>
          </a:p>
          <a:p>
            <a:r>
              <a:rPr lang="ru-RU" dirty="0" smtClean="0"/>
              <a:t>Показатель охвата дошкольным образованием является одним из самых высоких в Республике Татарстан и составляет 88% (для сравнения по РФ – 63,8 %, по РТ - 72,7 %) </a:t>
            </a:r>
          </a:p>
          <a:p>
            <a:r>
              <a:rPr lang="ru-RU" dirty="0" smtClean="0"/>
              <a:t>В текущем году в детских садах муниципального района воспитывается более </a:t>
            </a:r>
            <a:r>
              <a:rPr lang="ru-RU" b="1" dirty="0" smtClean="0"/>
              <a:t>15,5</a:t>
            </a:r>
            <a:r>
              <a:rPr lang="ru-RU" dirty="0" smtClean="0"/>
              <a:t> тыс. детей </a:t>
            </a:r>
            <a:r>
              <a:rPr lang="ru-RU" i="1" dirty="0" smtClean="0"/>
              <a:t>(15281)</a:t>
            </a:r>
            <a:r>
              <a:rPr lang="ru-RU" dirty="0" smtClean="0"/>
              <a:t>. Дети с 3-х до 7 лет дошкольными учреждениями обеспечены на 100%.</a:t>
            </a:r>
          </a:p>
          <a:p>
            <a:r>
              <a:rPr lang="ru-RU" dirty="0" smtClean="0"/>
              <a:t>Виды ДОУ в г. Нижнекамск : </a:t>
            </a:r>
            <a:r>
              <a:rPr lang="ru-RU" i="1" dirty="0" err="1" smtClean="0"/>
              <a:t>общеразвивающий</a:t>
            </a:r>
            <a:r>
              <a:rPr lang="ru-RU" i="1" dirty="0" smtClean="0"/>
              <a:t>, комбинированный, компенсирующий, присмотр и оздоровление, начальная </a:t>
            </a:r>
            <a:r>
              <a:rPr lang="ru-RU" i="1" dirty="0" err="1" smtClean="0"/>
              <a:t>школа-детский</a:t>
            </a:r>
            <a:r>
              <a:rPr lang="ru-RU" i="1" dirty="0" smtClean="0"/>
              <a:t> сад, детские сады (сельская местность), центр развития ребенка</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500042"/>
            <a:ext cx="8686800" cy="5580083"/>
          </a:xfrm>
        </p:spPr>
        <p:txBody>
          <a:bodyPr>
            <a:noAutofit/>
          </a:bodyPr>
          <a:lstStyle/>
          <a:p>
            <a:r>
              <a:rPr lang="ru-RU" sz="2000" dirty="0" smtClean="0">
                <a:solidFill>
                  <a:schemeClr val="tx1"/>
                </a:solidFill>
              </a:rPr>
              <a:t>Главный принцип  региональной образовательной политики в области дошкольного образования состоит в том, что каждый ребенок имеет право на полноценно прожитое детство и все дети имеют право на равные стартовые условия перед началом школьного обучения.</a:t>
            </a:r>
          </a:p>
          <a:p>
            <a:r>
              <a:rPr lang="ru-RU" sz="2000" dirty="0" smtClean="0">
                <a:solidFill>
                  <a:schemeClr val="tx1"/>
                </a:solidFill>
              </a:rPr>
              <a:t>В исполнение Закона Республики Татарстан «О государственных языках Республики Татарстан и других языках в Республике Татарстан» в дошкольных образовательных учреждениях с сентября 2012 года началось внедрение новых учебно-методических комплектов (УМК)  по обучению детей татарскому и русскому </a:t>
            </a:r>
            <a:r>
              <a:rPr lang="ru-RU" sz="2000" dirty="0" smtClean="0">
                <a:solidFill>
                  <a:schemeClr val="tx1"/>
                </a:solidFill>
              </a:rPr>
              <a:t>языкам (цель</a:t>
            </a:r>
            <a:r>
              <a:rPr lang="ru-RU" sz="2000" dirty="0" smtClean="0">
                <a:solidFill>
                  <a:schemeClr val="tx1"/>
                </a:solidFill>
              </a:rPr>
              <a:t>:  </a:t>
            </a:r>
            <a:r>
              <a:rPr lang="ru-RU" sz="2000" dirty="0" smtClean="0">
                <a:solidFill>
                  <a:schemeClr val="tx1"/>
                </a:solidFill>
              </a:rPr>
              <a:t>подготовить </a:t>
            </a:r>
            <a:r>
              <a:rPr lang="ru-RU" sz="2000" dirty="0" smtClean="0">
                <a:solidFill>
                  <a:schemeClr val="tx1"/>
                </a:solidFill>
              </a:rPr>
              <a:t>детей дошкольного возраста к общению на татарском </a:t>
            </a:r>
            <a:r>
              <a:rPr lang="ru-RU" sz="2000" dirty="0" smtClean="0">
                <a:solidFill>
                  <a:schemeClr val="tx1"/>
                </a:solidFill>
              </a:rPr>
              <a:t>языке). </a:t>
            </a:r>
            <a:endParaRPr lang="ru-RU" sz="2000" dirty="0" smtClean="0">
              <a:solidFill>
                <a:schemeClr val="tx1"/>
              </a:solidFill>
            </a:endParaRPr>
          </a:p>
          <a:p>
            <a:r>
              <a:rPr lang="ru-RU" sz="2000" dirty="0" smtClean="0">
                <a:solidFill>
                  <a:schemeClr val="tx1"/>
                </a:solidFill>
              </a:rPr>
              <a:t>Программы ДОУ проектируются  с учетом ФГОС дошкольного образования, ведется  учет особенностей  образовательного учреждения, региона и муниципалитета,  образовательных потребностей и запросов  воспитанников. </a:t>
            </a:r>
          </a:p>
          <a:p>
            <a:endParaRPr lang="ru-RU"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357166"/>
            <a:ext cx="8686800" cy="5722959"/>
          </a:xfrm>
        </p:spPr>
        <p:txBody>
          <a:bodyPr>
            <a:noAutofit/>
          </a:bodyPr>
          <a:lstStyle/>
          <a:p>
            <a:pPr algn="just"/>
            <a:r>
              <a:rPr lang="ru-RU" sz="2200" dirty="0" smtClean="0"/>
              <a:t>Послание Президента Российской Федерации относительно перспектив развития системы образования отмечено, что «Результативность реформ в этой сфере сегодня следует измерять по показателям качества образования, его доступности и его соответствия потребностям рынка труда».</a:t>
            </a:r>
          </a:p>
          <a:p>
            <a:pPr algn="just"/>
            <a:r>
              <a:rPr lang="ru-RU" sz="2200" dirty="0" smtClean="0"/>
              <a:t>Таким образом, программно-целевое управление является на сегодня наиболее эффективным хозяйственным механизмом, позволяющим существенно изменить весь экономический аспект системы образования, ориентировать субъекты образовательной деятельности на достижение конечной цели, соотнося затраты бюджета с получаемыми результатами.</a:t>
            </a:r>
          </a:p>
          <a:p>
            <a:pPr algn="just"/>
            <a:r>
              <a:rPr lang="ru-RU" sz="2200" dirty="0" smtClean="0"/>
              <a:t>Осуществляемый сегодня отраслью последовательный переход к программно-целевому управлению и планированию, к конкурсным механизмам распределения средств федерального бюджета делает особенно актуальным реализацию федеральных целевых программ в сфере образования, воспитания и отчасти молодежной политики</a:t>
            </a:r>
          </a:p>
          <a:p>
            <a:pPr algn="just"/>
            <a:endParaRPr lang="ru-RU"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002060"/>
                </a:solidFill>
              </a:rPr>
              <a:t>Литература </a:t>
            </a:r>
            <a:br>
              <a:rPr lang="ru-RU" dirty="0" smtClean="0">
                <a:solidFill>
                  <a:srgbClr val="002060"/>
                </a:solidFill>
              </a:rPr>
            </a:br>
            <a:endParaRPr lang="ru-RU" dirty="0">
              <a:solidFill>
                <a:srgbClr val="002060"/>
              </a:solidFill>
            </a:endParaRPr>
          </a:p>
        </p:txBody>
      </p:sp>
      <p:sp>
        <p:nvSpPr>
          <p:cNvPr id="3" name="Содержимое 2"/>
          <p:cNvSpPr>
            <a:spLocks noGrp="1"/>
          </p:cNvSpPr>
          <p:nvPr>
            <p:ph idx="1"/>
          </p:nvPr>
        </p:nvSpPr>
        <p:spPr>
          <a:xfrm>
            <a:off x="457200" y="928670"/>
            <a:ext cx="8686800" cy="4525963"/>
          </a:xfrm>
        </p:spPr>
        <p:txBody>
          <a:bodyPr>
            <a:noAutofit/>
          </a:bodyPr>
          <a:lstStyle/>
          <a:p>
            <a:pPr algn="just"/>
            <a:r>
              <a:rPr lang="ru-RU" sz="1600" dirty="0" smtClean="0"/>
              <a:t>1. Афанасьев, В.Г. Общество: системность, познание, управление / В.Г. Афанасьев. </a:t>
            </a:r>
            <a:br>
              <a:rPr lang="ru-RU" sz="1600" dirty="0" smtClean="0"/>
            </a:br>
            <a:r>
              <a:rPr lang="ru-RU" sz="1600" dirty="0" smtClean="0"/>
              <a:t>- М.: Политиздат, 1981. - 432 с.</a:t>
            </a:r>
          </a:p>
          <a:p>
            <a:pPr algn="just"/>
            <a:r>
              <a:rPr lang="ru-RU" sz="1600" dirty="0" smtClean="0"/>
              <a:t>2. Аверьянов, А.Н. Системное познание мира: методологические проблемы / </a:t>
            </a:r>
            <a:br>
              <a:rPr lang="ru-RU" sz="1600" dirty="0" smtClean="0"/>
            </a:br>
            <a:r>
              <a:rPr lang="ru-RU" sz="1600" dirty="0" smtClean="0"/>
              <a:t>А.Н. Аверьянов. - М.: Политиздат, 1985. -236 с.</a:t>
            </a:r>
          </a:p>
          <a:p>
            <a:pPr algn="just"/>
            <a:r>
              <a:rPr lang="ru-RU" sz="1600" dirty="0" smtClean="0"/>
              <a:t>3. </a:t>
            </a:r>
            <a:r>
              <a:rPr lang="ru-RU" sz="1600" dirty="0" err="1" smtClean="0"/>
              <a:t>Ансофф</a:t>
            </a:r>
            <a:r>
              <a:rPr lang="ru-RU" sz="1600" dirty="0" smtClean="0"/>
              <a:t>, И. Стратегическое управление: [пер. с англ.] /И. </a:t>
            </a:r>
            <a:r>
              <a:rPr lang="ru-RU" sz="1600" dirty="0" err="1" smtClean="0"/>
              <a:t>Анософф</a:t>
            </a:r>
            <a:r>
              <a:rPr lang="ru-RU" sz="1600" dirty="0" smtClean="0"/>
              <a:t>. - М.: Экономика, 1998. — 519 с. </a:t>
            </a:r>
          </a:p>
          <a:p>
            <a:pPr algn="just"/>
            <a:r>
              <a:rPr lang="ru-RU" sz="1600" dirty="0" smtClean="0"/>
              <a:t>4. Беспалько, В.П. Педагогика и прогрессивные технологии обучения / В.П.Беспалько.  - М.: ИРПО МОРФ, 1995. - 336 с. </a:t>
            </a:r>
          </a:p>
          <a:p>
            <a:pPr algn="just"/>
            <a:r>
              <a:rPr lang="ru-RU" sz="1600" dirty="0" smtClean="0"/>
              <a:t>5. Диалектика познания сложных систем / под ред. B.C. </a:t>
            </a:r>
            <a:r>
              <a:rPr lang="ru-RU" sz="1600" dirty="0" err="1" smtClean="0"/>
              <a:t>Тюхтина</a:t>
            </a:r>
            <a:r>
              <a:rPr lang="ru-RU" sz="1600" dirty="0" smtClean="0"/>
              <a:t>. - М.: Мысль, 1988. -316 с. </a:t>
            </a:r>
          </a:p>
          <a:p>
            <a:pPr algn="just"/>
            <a:r>
              <a:rPr lang="ru-RU" sz="1600" dirty="0" smtClean="0"/>
              <a:t>6. </a:t>
            </a:r>
            <a:r>
              <a:rPr lang="ru-RU" sz="1600" dirty="0" err="1" smtClean="0"/>
              <a:t>Загвязинский</a:t>
            </a:r>
            <a:r>
              <a:rPr lang="ru-RU" sz="1600" dirty="0" smtClean="0"/>
              <a:t>, В.К, Творчество в управлении школой / В. И. </a:t>
            </a:r>
            <a:r>
              <a:rPr lang="ru-RU" sz="1600" dirty="0" err="1" smtClean="0"/>
              <a:t>Загвязинский</a:t>
            </a:r>
            <a:r>
              <a:rPr lang="ru-RU" sz="1600" dirty="0" smtClean="0"/>
              <a:t>, С.А. </a:t>
            </a:r>
            <a:r>
              <a:rPr lang="ru-RU" sz="1600" dirty="0" err="1" smtClean="0"/>
              <a:t>Тильманов</a:t>
            </a:r>
            <a:r>
              <a:rPr lang="ru-RU" sz="1600" dirty="0" smtClean="0"/>
              <a:t>. -М.: Знание, 1991. - 64 с. </a:t>
            </a:r>
          </a:p>
          <a:p>
            <a:pPr algn="just"/>
            <a:r>
              <a:rPr lang="ru-RU" sz="1600" dirty="0" smtClean="0"/>
              <a:t>7. Поташник, М. М. Демократизация управления школой. Новое в жизни, науке, технике / М.М. Поташник. - М.: Знание, 1990.-76 с. </a:t>
            </a:r>
          </a:p>
          <a:p>
            <a:pPr algn="just"/>
            <a:r>
              <a:rPr lang="ru-RU" sz="1600" dirty="0" smtClean="0"/>
              <a:t>8. Репин, С.А. Теория и практика управления образовательной системой: (региональный аспект) монография / С.А. Репин. -Челябинск: </a:t>
            </a:r>
            <a:r>
              <a:rPr lang="ru-RU" sz="1600" dirty="0" err="1" smtClean="0"/>
              <a:t>ЧелГУ</a:t>
            </a:r>
            <a:r>
              <a:rPr lang="ru-RU" sz="1600" dirty="0" smtClean="0"/>
              <a:t>, 2004. - 159 с. </a:t>
            </a:r>
          </a:p>
          <a:p>
            <a:pPr algn="just"/>
            <a:r>
              <a:rPr lang="ru-RU" sz="1600" dirty="0" smtClean="0"/>
              <a:t>9. Сериков, Г.Н. Управление образованием. Системная интерпретация: монография / Г.Н. Сериков. - Челябинск: ЧГПУ, 1998. - 664 с. </a:t>
            </a:r>
          </a:p>
          <a:p>
            <a:pPr algn="just"/>
            <a:r>
              <a:rPr lang="ru-RU" sz="1600" dirty="0" smtClean="0"/>
              <a:t>10. </a:t>
            </a:r>
            <a:r>
              <a:rPr lang="ru-RU" sz="1600" dirty="0" err="1" smtClean="0"/>
              <a:t>Третъяков</a:t>
            </a:r>
            <a:r>
              <a:rPr lang="ru-RU" sz="1600" dirty="0" smtClean="0"/>
              <a:t>, П.И. Управление школой по результатам: </a:t>
            </a:r>
            <a:r>
              <a:rPr lang="ru-RU" sz="1600" dirty="0" err="1" smtClean="0"/>
              <a:t>практ</a:t>
            </a:r>
            <a:r>
              <a:rPr lang="ru-RU" sz="1600" dirty="0" smtClean="0"/>
              <a:t>. </a:t>
            </a:r>
            <a:r>
              <a:rPr lang="ru-RU" sz="1600" dirty="0" err="1" smtClean="0"/>
              <a:t>пед</a:t>
            </a:r>
            <a:r>
              <a:rPr lang="ru-RU" sz="1600" dirty="0" smtClean="0"/>
              <a:t>. менеджмента / П.И. Третьяков. - М.: Новая школа, 1997. -228 с. </a:t>
            </a:r>
            <a:br>
              <a:rPr lang="ru-RU" sz="1600" dirty="0" smtClean="0"/>
            </a:br>
            <a:endParaRPr lang="ru-R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7030A0"/>
                </a:solidFill>
              </a:rPr>
              <a:t>Введение</a:t>
            </a:r>
            <a:endParaRPr lang="ru-RU" dirty="0"/>
          </a:p>
        </p:txBody>
      </p:sp>
      <p:sp>
        <p:nvSpPr>
          <p:cNvPr id="3" name="Содержимое 2"/>
          <p:cNvSpPr>
            <a:spLocks noGrp="1"/>
          </p:cNvSpPr>
          <p:nvPr>
            <p:ph idx="1"/>
          </p:nvPr>
        </p:nvSpPr>
        <p:spPr>
          <a:xfrm>
            <a:off x="304800" y="1285860"/>
            <a:ext cx="8686800" cy="4794265"/>
          </a:xfrm>
        </p:spPr>
        <p:txBody>
          <a:bodyPr>
            <a:noAutofit/>
          </a:bodyPr>
          <a:lstStyle/>
          <a:p>
            <a:pPr algn="just">
              <a:buNone/>
            </a:pPr>
            <a:r>
              <a:rPr lang="ru-RU" sz="2400" dirty="0" smtClean="0"/>
              <a:t>    Преобразования, происходящие в настоящее время в России, обусловлены социально-экономической ситуацией, характеризующейся демократизацией общественной жизни, децентрализацией управления и передачей значительной части полномочий с федерального на региональный уровень и на уровень органов местного самоуправления. Это связано со спецификой научно-технического и производственного потенциала регионов, социальной и профессиональной мобильностью кадров, преимущественно региональным характером системы образования. Исходя из данных предпосылок, актуализируется проблема развития региональной системы образования и поиск эффективных методов управления данным процессом</a:t>
            </a:r>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686800" cy="1071546"/>
          </a:xfrm>
        </p:spPr>
        <p:txBody>
          <a:bodyPr/>
          <a:lstStyle/>
          <a:p>
            <a:pPr algn="ctr"/>
            <a:endParaRPr lang="ru-RU" dirty="0">
              <a:solidFill>
                <a:srgbClr val="7030A0"/>
              </a:solidFill>
            </a:endParaRPr>
          </a:p>
        </p:txBody>
      </p:sp>
      <p:sp>
        <p:nvSpPr>
          <p:cNvPr id="3" name="Содержимое 2"/>
          <p:cNvSpPr>
            <a:spLocks noGrp="1"/>
          </p:cNvSpPr>
          <p:nvPr>
            <p:ph idx="1"/>
          </p:nvPr>
        </p:nvSpPr>
        <p:spPr>
          <a:xfrm>
            <a:off x="304800" y="1214422"/>
            <a:ext cx="8686800" cy="4865703"/>
          </a:xfrm>
        </p:spPr>
        <p:txBody>
          <a:bodyPr>
            <a:noAutofit/>
          </a:bodyPr>
          <a:lstStyle/>
          <a:p>
            <a:pPr algn="just">
              <a:buNone/>
            </a:pPr>
            <a:r>
              <a:rPr lang="ru-RU" sz="2400" dirty="0" smtClean="0"/>
              <a:t>    В образовании протекает огромное множество сложнейших по своей структуре процессов, имеется немало участков, требующих конкретного, систематического, научно-обоснованного управленческого воздействия. Поэтому управлять системой образования вообще - значит не управлять ею совсем. Управление сложными социально-педагогическими системами требует конкретного осмысления управленческой деятельности на каждом жизненно важном для нее этапе, на каждой ее подсистеме. Вот почему одним из важнейших направлений реконструкции системы регионального образования должна стать разработка целевых программ управления конкретными участками процесса.</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002060"/>
                </a:solidFill>
              </a:rPr>
              <a:t>развитию региональной системы</a:t>
            </a:r>
            <a:br>
              <a:rPr lang="ru-RU" dirty="0" smtClean="0">
                <a:solidFill>
                  <a:srgbClr val="002060"/>
                </a:solidFill>
              </a:rPr>
            </a:br>
            <a:r>
              <a:rPr lang="ru-RU" dirty="0" smtClean="0">
                <a:solidFill>
                  <a:srgbClr val="002060"/>
                </a:solidFill>
              </a:rPr>
              <a:t>образования в России </a:t>
            </a:r>
            <a:endParaRPr lang="ru-RU" dirty="0">
              <a:solidFill>
                <a:srgbClr val="002060"/>
              </a:solidFill>
            </a:endParaRPr>
          </a:p>
        </p:txBody>
      </p:sp>
      <p:sp>
        <p:nvSpPr>
          <p:cNvPr id="3" name="Содержимое 2"/>
          <p:cNvSpPr>
            <a:spLocks noGrp="1"/>
          </p:cNvSpPr>
          <p:nvPr>
            <p:ph idx="1"/>
          </p:nvPr>
        </p:nvSpPr>
        <p:spPr>
          <a:xfrm>
            <a:off x="214282" y="1500174"/>
            <a:ext cx="8686800" cy="4525963"/>
          </a:xfrm>
        </p:spPr>
        <p:txBody>
          <a:bodyPr>
            <a:noAutofit/>
          </a:bodyPr>
          <a:lstStyle/>
          <a:p>
            <a:pPr algn="just"/>
            <a:r>
              <a:rPr lang="ru-RU" sz="2400" dirty="0" smtClean="0"/>
              <a:t>Способствовала Конституция РФ (1993 г.), закрепившая право самостоятельного решения вопросов регионального значения,</a:t>
            </a:r>
          </a:p>
          <a:p>
            <a:pPr algn="just"/>
            <a:r>
              <a:rPr lang="ru-RU" sz="2400" dirty="0" smtClean="0"/>
              <a:t>Закон РФ «О государственном прогнозировании и программах развития Российской Федерации», </a:t>
            </a:r>
          </a:p>
          <a:p>
            <a:pPr algn="just">
              <a:buNone/>
            </a:pPr>
            <a:r>
              <a:rPr lang="ru-RU" sz="2400" dirty="0" smtClean="0"/>
              <a:t>В законе содержатся четкие указания о необходимости проведения в регионах исследований прогнозно-аналитического характера и Программ развития территорий.</a:t>
            </a:r>
          </a:p>
          <a:p>
            <a:pPr algn="just">
              <a:buNone/>
            </a:pPr>
            <a:r>
              <a:rPr lang="ru-RU" sz="2400" dirty="0" smtClean="0"/>
              <a:t>Повысилась роль субъектов РФ в формировании и расходовании бюджетных и внебюджетных фондов; приоритеты на региональном уровне связываются с экономическими и социально-экономическими факторами.</a:t>
            </a:r>
          </a:p>
          <a:p>
            <a:pPr algn="just"/>
            <a:endParaRPr lang="ru-R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трелка вправо 6"/>
          <p:cNvSpPr/>
          <p:nvPr/>
        </p:nvSpPr>
        <p:spPr>
          <a:xfrm>
            <a:off x="785786" y="3143248"/>
            <a:ext cx="7143800" cy="228601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500034" y="2143116"/>
            <a:ext cx="7215238" cy="15001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Autofit/>
          </a:bodyPr>
          <a:lstStyle/>
          <a:p>
            <a:pPr algn="ctr"/>
            <a:endParaRPr lang="ru-RU" sz="2400" dirty="0"/>
          </a:p>
        </p:txBody>
      </p:sp>
      <p:sp>
        <p:nvSpPr>
          <p:cNvPr id="3" name="Содержимое 2"/>
          <p:cNvSpPr>
            <a:spLocks noGrp="1"/>
          </p:cNvSpPr>
          <p:nvPr>
            <p:ph idx="1"/>
          </p:nvPr>
        </p:nvSpPr>
        <p:spPr>
          <a:xfrm>
            <a:off x="304800" y="428605"/>
            <a:ext cx="8686800" cy="1500197"/>
          </a:xfrm>
        </p:spPr>
        <p:txBody>
          <a:bodyPr>
            <a:normAutofit/>
          </a:bodyPr>
          <a:lstStyle/>
          <a:p>
            <a:pPr algn="ctr">
              <a:buNone/>
            </a:pPr>
            <a:r>
              <a:rPr lang="ru-RU" sz="2800" b="1" dirty="0" smtClean="0">
                <a:solidFill>
                  <a:srgbClr val="7030A0"/>
                </a:solidFill>
              </a:rPr>
              <a:t>В теории и практике управления выделяются несколько способов структурирования управления:</a:t>
            </a:r>
            <a:endParaRPr lang="ru-RU" sz="2800" b="1" dirty="0"/>
          </a:p>
        </p:txBody>
      </p:sp>
      <p:sp>
        <p:nvSpPr>
          <p:cNvPr id="4" name="Прямоугольник 3"/>
          <p:cNvSpPr/>
          <p:nvPr/>
        </p:nvSpPr>
        <p:spPr>
          <a:xfrm>
            <a:off x="785786" y="3714752"/>
            <a:ext cx="7715304" cy="954107"/>
          </a:xfrm>
          <a:prstGeom prst="rect">
            <a:avLst/>
          </a:prstGeom>
        </p:spPr>
        <p:txBody>
          <a:bodyPr wrap="square">
            <a:spAutoFit/>
          </a:bodyPr>
          <a:lstStyle/>
          <a:p>
            <a:r>
              <a:rPr lang="ru-RU" sz="2800" dirty="0" smtClean="0"/>
              <a:t>по функциональным подсистемам и программно-целевой.</a:t>
            </a:r>
          </a:p>
        </p:txBody>
      </p:sp>
      <p:sp>
        <p:nvSpPr>
          <p:cNvPr id="5" name="Прямоугольник 4"/>
          <p:cNvSpPr/>
          <p:nvPr/>
        </p:nvSpPr>
        <p:spPr>
          <a:xfrm>
            <a:off x="1071538" y="2571744"/>
            <a:ext cx="5900043" cy="523220"/>
          </a:xfrm>
          <a:prstGeom prst="rect">
            <a:avLst/>
          </a:prstGeom>
        </p:spPr>
        <p:txBody>
          <a:bodyPr wrap="square">
            <a:spAutoFit/>
          </a:bodyPr>
          <a:lstStyle/>
          <a:p>
            <a:r>
              <a:rPr lang="ru-RU" sz="2800" dirty="0" smtClean="0"/>
              <a:t>по образовательным сферам,</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46" y="457200"/>
            <a:ext cx="9205946" cy="838200"/>
          </a:xfrm>
        </p:spPr>
        <p:txBody>
          <a:bodyPr>
            <a:normAutofit fontScale="90000"/>
          </a:bodyPr>
          <a:lstStyle/>
          <a:p>
            <a:pPr algn="ctr"/>
            <a:r>
              <a:rPr lang="ru-RU" dirty="0" smtClean="0">
                <a:solidFill>
                  <a:srgbClr val="7030A0"/>
                </a:solidFill>
              </a:rPr>
              <a:t>Применение способа  </a:t>
            </a:r>
            <a:br>
              <a:rPr lang="ru-RU" dirty="0" smtClean="0">
                <a:solidFill>
                  <a:srgbClr val="7030A0"/>
                </a:solidFill>
              </a:rPr>
            </a:br>
            <a:r>
              <a:rPr lang="ru-RU" dirty="0" smtClean="0">
                <a:solidFill>
                  <a:srgbClr val="FF0000"/>
                </a:solidFill>
              </a:rPr>
              <a:t>по образовательным сферам </a:t>
            </a:r>
            <a:endParaRPr lang="ru-RU" dirty="0">
              <a:solidFill>
                <a:srgbClr val="FF0000"/>
              </a:solidFill>
            </a:endParaRPr>
          </a:p>
        </p:txBody>
      </p:sp>
      <p:sp>
        <p:nvSpPr>
          <p:cNvPr id="3" name="Содержимое 2"/>
          <p:cNvSpPr>
            <a:spLocks noGrp="1"/>
          </p:cNvSpPr>
          <p:nvPr>
            <p:ph idx="1"/>
          </p:nvPr>
        </p:nvSpPr>
        <p:spPr>
          <a:xfrm>
            <a:off x="214282" y="1643050"/>
            <a:ext cx="8686800" cy="4525963"/>
          </a:xfrm>
        </p:spPr>
        <p:txBody>
          <a:bodyPr>
            <a:normAutofit fontScale="85000" lnSpcReduction="20000"/>
          </a:bodyPr>
          <a:lstStyle/>
          <a:p>
            <a:pPr algn="just">
              <a:buNone/>
            </a:pPr>
            <a:r>
              <a:rPr lang="ru-RU" dirty="0" smtClean="0"/>
              <a:t>Предполагает формирование в рамках органа управления основных подразделений по числу контролируемых образовательных сфер (видам образовательных процессов) или укрупненных их блоков, в каждом из которых группируются все работы по обеспечению условий функционирования и развития учреждений соответствующего вида: дошкольных, общеобразовательных, профессионально-технических, дополнительного образования и т.д. Такая </a:t>
            </a:r>
            <a:r>
              <a:rPr lang="ru-RU" dirty="0" err="1" smtClean="0"/>
              <a:t>оргструктура</a:t>
            </a:r>
            <a:r>
              <a:rPr lang="ru-RU" dirty="0" smtClean="0"/>
              <a:t> аналогична классической линейной.</a:t>
            </a:r>
          </a:p>
          <a:p>
            <a:pPr algn="just"/>
            <a:endParaRPr lang="ru-RU" dirty="0" smtClean="0"/>
          </a:p>
          <a:p>
            <a:pPr algn="just"/>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7030A0"/>
                </a:solidFill>
              </a:rPr>
              <a:t>Достоинства</a:t>
            </a:r>
            <a:endParaRPr lang="ru-RU" dirty="0">
              <a:solidFill>
                <a:srgbClr val="7030A0"/>
              </a:solidFill>
            </a:endParaRPr>
          </a:p>
        </p:txBody>
      </p:sp>
      <p:sp>
        <p:nvSpPr>
          <p:cNvPr id="3" name="Содержимое 2"/>
          <p:cNvSpPr>
            <a:spLocks noGrp="1"/>
          </p:cNvSpPr>
          <p:nvPr>
            <p:ph idx="1"/>
          </p:nvPr>
        </p:nvSpPr>
        <p:spPr/>
        <p:txBody>
          <a:bodyPr>
            <a:normAutofit fontScale="77500" lnSpcReduction="20000"/>
          </a:bodyPr>
          <a:lstStyle/>
          <a:p>
            <a:pPr algn="just"/>
            <a:r>
              <a:rPr lang="ru-RU" dirty="0" smtClean="0"/>
              <a:t>Каждое подразделение отвечает за весь комплекс условий в относительно обособленной образовательной сфере и может работать в автономном режиме. Это способствует формированию целостного образа ситуации внутри конкретной образовательной сферы и облегчает принятие согласованных решений по ее изменению в желательном направлении, создаются благоприятные условия для координации взаимодействия специалистов внутри подразделения. </a:t>
            </a:r>
          </a:p>
          <a:p>
            <a:r>
              <a:rPr lang="ru-RU" dirty="0" smtClean="0"/>
              <a:t>За конечные результаты функционирования и развития каждой образовательной сферы отвечает руководитель соответствующего подразделения органа управления.</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7030A0"/>
                </a:solidFill>
              </a:rPr>
              <a:t>недостатки</a:t>
            </a:r>
            <a:endParaRPr lang="ru-RU" dirty="0">
              <a:solidFill>
                <a:srgbClr val="7030A0"/>
              </a:solidFill>
            </a:endParaRPr>
          </a:p>
        </p:txBody>
      </p:sp>
      <p:sp>
        <p:nvSpPr>
          <p:cNvPr id="3" name="Содержимое 2"/>
          <p:cNvSpPr>
            <a:spLocks noGrp="1"/>
          </p:cNvSpPr>
          <p:nvPr>
            <p:ph idx="1"/>
          </p:nvPr>
        </p:nvSpPr>
        <p:spPr/>
        <p:txBody>
          <a:bodyPr>
            <a:normAutofit fontScale="85000" lnSpcReduction="10000"/>
          </a:bodyPr>
          <a:lstStyle/>
          <a:p>
            <a:pPr algn="just">
              <a:buNone/>
            </a:pPr>
            <a:r>
              <a:rPr lang="ru-RU" dirty="0" smtClean="0"/>
              <a:t>Потребность в большом количестве </a:t>
            </a:r>
            <a:r>
              <a:rPr lang="ru-RU" dirty="0" err="1" smtClean="0"/>
              <a:t>узкопрофилированных</a:t>
            </a:r>
            <a:r>
              <a:rPr lang="ru-RU" dirty="0" smtClean="0"/>
              <a:t> специалистов, которые, находясь в разных подразделениях, не могут </a:t>
            </a:r>
            <a:r>
              <a:rPr lang="ru-RU" dirty="0" err="1" smtClean="0"/>
              <a:t>взаимозаменять</a:t>
            </a:r>
            <a:r>
              <a:rPr lang="ru-RU" dirty="0" smtClean="0"/>
              <a:t> друг друга.</a:t>
            </a:r>
          </a:p>
          <a:p>
            <a:pPr algn="just">
              <a:buNone/>
            </a:pPr>
            <a:r>
              <a:rPr lang="ru-RU" dirty="0" smtClean="0"/>
              <a:t> Затруднено профессиональное общение однопрофильных специалистов, что препятствует их взаимообогащению опытом, профессиональному росту. </a:t>
            </a:r>
          </a:p>
          <a:p>
            <a:pPr algn="just">
              <a:buNone/>
            </a:pPr>
            <a:r>
              <a:rPr lang="ru-RU" dirty="0" smtClean="0"/>
              <a:t>Затруднена также адекватная оценка руководителями подразделений способностей и качества работы подчиненных.</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rgbClr val="7030A0"/>
                </a:solidFill>
              </a:rPr>
              <a:t>Применение способа </a:t>
            </a:r>
            <a:br>
              <a:rPr lang="ru-RU" dirty="0" smtClean="0">
                <a:solidFill>
                  <a:srgbClr val="7030A0"/>
                </a:solidFill>
              </a:rPr>
            </a:br>
            <a:r>
              <a:rPr lang="ru-RU" dirty="0" smtClean="0">
                <a:solidFill>
                  <a:srgbClr val="FF0000"/>
                </a:solidFill>
              </a:rPr>
              <a:t>по функциональным подсистемам </a:t>
            </a:r>
            <a:endParaRPr lang="ru-RU" dirty="0">
              <a:solidFill>
                <a:srgbClr val="FF0000"/>
              </a:solidFill>
            </a:endParaRPr>
          </a:p>
        </p:txBody>
      </p:sp>
      <p:sp>
        <p:nvSpPr>
          <p:cNvPr id="3" name="Содержимое 2"/>
          <p:cNvSpPr>
            <a:spLocks noGrp="1"/>
          </p:cNvSpPr>
          <p:nvPr>
            <p:ph idx="1"/>
          </p:nvPr>
        </p:nvSpPr>
        <p:spPr/>
        <p:txBody>
          <a:bodyPr>
            <a:normAutofit/>
          </a:bodyPr>
          <a:lstStyle/>
          <a:p>
            <a:pPr algn="just"/>
            <a:r>
              <a:rPr lang="ru-RU" dirty="0" smtClean="0"/>
              <a:t>Порождает функциональную </a:t>
            </a:r>
            <a:r>
              <a:rPr lang="ru-RU" dirty="0" err="1" smtClean="0"/>
              <a:t>оргструктуру</a:t>
            </a:r>
            <a:r>
              <a:rPr lang="ru-RU" dirty="0" smtClean="0"/>
              <a:t>, состоящую из специализированных функциональных подразделений, внутри каждого из которых сосредоточивается управление обеспечением функционирования и развития системы образования определенного вида, необходимых для этого условий или ресурсов.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202</TotalTime>
  <Words>1118</Words>
  <Application>Microsoft Office PowerPoint</Application>
  <PresentationFormat>Экран (4:3)</PresentationFormat>
  <Paragraphs>65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 Сущность программно-целевого метода управления развитием региональной системы образования  </vt:lpstr>
      <vt:lpstr>Введение</vt:lpstr>
      <vt:lpstr>Слайд 3</vt:lpstr>
      <vt:lpstr>развитию региональной системы образования в России </vt:lpstr>
      <vt:lpstr>Слайд 5</vt:lpstr>
      <vt:lpstr>Применение способа   по образовательным сферам </vt:lpstr>
      <vt:lpstr>Достоинства</vt:lpstr>
      <vt:lpstr>недостатки</vt:lpstr>
      <vt:lpstr>Применение способа  по функциональным подсистемам </vt:lpstr>
      <vt:lpstr>достоинства</vt:lpstr>
      <vt:lpstr>Слайд 11</vt:lpstr>
      <vt:lpstr>Сохранять достоинства рассмотренных оргструктур, частично нивелируя их недостатки, можно на основе их совмещения, ведущего к оргструктуре  смешанного типа  линейно-функциональной </vt:lpstr>
      <vt:lpstr>Одна из особенностей программно-целевого метода управления развитием региональной системы образования на современном этапе</vt:lpstr>
      <vt:lpstr>Главными целями региональной программы являются</vt:lpstr>
      <vt:lpstr>Слайд 15</vt:lpstr>
      <vt:lpstr>Слайд 16</vt:lpstr>
      <vt:lpstr>Слайд 17</vt:lpstr>
      <vt:lpstr>Литература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Сущность программно-целевого метода управления развитием региональной системы образования</dc:title>
  <dc:creator>Документы</dc:creator>
  <cp:lastModifiedBy>Документы</cp:lastModifiedBy>
  <cp:revision>22</cp:revision>
  <dcterms:created xsi:type="dcterms:W3CDTF">2016-03-12T15:11:23Z</dcterms:created>
  <dcterms:modified xsi:type="dcterms:W3CDTF">2016-03-13T03:53:18Z</dcterms:modified>
</cp:coreProperties>
</file>