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60" r:id="rId4"/>
    <p:sldId id="264" r:id="rId5"/>
    <p:sldId id="261" r:id="rId6"/>
    <p:sldId id="265" r:id="rId7"/>
    <p:sldId id="262" r:id="rId8"/>
    <p:sldId id="266" r:id="rId9"/>
    <p:sldId id="263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388" r:id="rId27"/>
    <p:sldId id="284" r:id="rId28"/>
    <p:sldId id="285" r:id="rId29"/>
    <p:sldId id="286" r:id="rId30"/>
    <p:sldId id="287" r:id="rId31"/>
    <p:sldId id="288" r:id="rId32"/>
    <p:sldId id="290" r:id="rId33"/>
    <p:sldId id="289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301" r:id="rId43"/>
    <p:sldId id="300" r:id="rId44"/>
    <p:sldId id="299" r:id="rId45"/>
    <p:sldId id="387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  <p:sldId id="360" r:id="rId105"/>
    <p:sldId id="361" r:id="rId106"/>
    <p:sldId id="362" r:id="rId107"/>
    <p:sldId id="363" r:id="rId108"/>
    <p:sldId id="364" r:id="rId109"/>
    <p:sldId id="365" r:id="rId110"/>
    <p:sldId id="389" r:id="rId111"/>
    <p:sldId id="390" r:id="rId112"/>
    <p:sldId id="391" r:id="rId113"/>
    <p:sldId id="368" r:id="rId114"/>
    <p:sldId id="369" r:id="rId115"/>
    <p:sldId id="371" r:id="rId116"/>
    <p:sldId id="372" r:id="rId117"/>
    <p:sldId id="373" r:id="rId118"/>
    <p:sldId id="374" r:id="rId119"/>
    <p:sldId id="375" r:id="rId120"/>
    <p:sldId id="376" r:id="rId121"/>
    <p:sldId id="377" r:id="rId122"/>
    <p:sldId id="378" r:id="rId123"/>
    <p:sldId id="379" r:id="rId124"/>
    <p:sldId id="380" r:id="rId125"/>
    <p:sldId id="385" r:id="rId126"/>
    <p:sldId id="382" r:id="rId127"/>
    <p:sldId id="381" r:id="rId128"/>
    <p:sldId id="383" r:id="rId129"/>
    <p:sldId id="384" r:id="rId1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theme" Target="theme/theme1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26" Type="http://schemas.openxmlformats.org/officeDocument/2006/relationships/slide" Target="slides/slide124.xml"/><Relationship Id="rId13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3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presProps" Target="presProp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56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0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812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058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35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122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068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363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361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713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2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85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D7A30B0-FF0C-42EB-A3E2-27BF1DB09CD2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6502439-9E4D-4735-88A2-EFFEAB088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0.xml"/><Relationship Id="rId18" Type="http://schemas.openxmlformats.org/officeDocument/2006/relationships/slide" Target="slide25.xml"/><Relationship Id="rId26" Type="http://schemas.openxmlformats.org/officeDocument/2006/relationships/slide" Target="slide33.xml"/><Relationship Id="rId3" Type="http://schemas.openxmlformats.org/officeDocument/2006/relationships/slide" Target="slide10.xml"/><Relationship Id="rId21" Type="http://schemas.openxmlformats.org/officeDocument/2006/relationships/slide" Target="slide28.xml"/><Relationship Id="rId7" Type="http://schemas.openxmlformats.org/officeDocument/2006/relationships/slide" Target="slide14.xml"/><Relationship Id="rId12" Type="http://schemas.openxmlformats.org/officeDocument/2006/relationships/slide" Target="slide19.xml"/><Relationship Id="rId17" Type="http://schemas.openxmlformats.org/officeDocument/2006/relationships/slide" Target="slide24.xml"/><Relationship Id="rId25" Type="http://schemas.openxmlformats.org/officeDocument/2006/relationships/slide" Target="slide32.xml"/><Relationship Id="rId2" Type="http://schemas.openxmlformats.org/officeDocument/2006/relationships/slide" Target="slide9.xml"/><Relationship Id="rId16" Type="http://schemas.openxmlformats.org/officeDocument/2006/relationships/slide" Target="slide23.xml"/><Relationship Id="rId20" Type="http://schemas.openxmlformats.org/officeDocument/2006/relationships/slide" Target="slide27.xml"/><Relationship Id="rId29" Type="http://schemas.openxmlformats.org/officeDocument/2006/relationships/slide" Target="slide3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slide" Target="slide18.xml"/><Relationship Id="rId24" Type="http://schemas.openxmlformats.org/officeDocument/2006/relationships/slide" Target="slide31.xml"/><Relationship Id="rId5" Type="http://schemas.openxmlformats.org/officeDocument/2006/relationships/slide" Target="slide12.xml"/><Relationship Id="rId15" Type="http://schemas.openxmlformats.org/officeDocument/2006/relationships/slide" Target="slide22.xml"/><Relationship Id="rId23" Type="http://schemas.openxmlformats.org/officeDocument/2006/relationships/slide" Target="slide30.xml"/><Relationship Id="rId28" Type="http://schemas.openxmlformats.org/officeDocument/2006/relationships/slide" Target="slide35.xml"/><Relationship Id="rId10" Type="http://schemas.openxmlformats.org/officeDocument/2006/relationships/slide" Target="slide17.xml"/><Relationship Id="rId19" Type="http://schemas.openxmlformats.org/officeDocument/2006/relationships/slide" Target="slide26.xml"/><Relationship Id="rId31" Type="http://schemas.openxmlformats.org/officeDocument/2006/relationships/slide" Target="slide38.xml"/><Relationship Id="rId4" Type="http://schemas.openxmlformats.org/officeDocument/2006/relationships/slide" Target="slide11.xml"/><Relationship Id="rId9" Type="http://schemas.openxmlformats.org/officeDocument/2006/relationships/slide" Target="slide16.xml"/><Relationship Id="rId14" Type="http://schemas.openxmlformats.org/officeDocument/2006/relationships/slide" Target="slide21.xml"/><Relationship Id="rId22" Type="http://schemas.openxmlformats.org/officeDocument/2006/relationships/slide" Target="slide29.xml"/><Relationship Id="rId27" Type="http://schemas.openxmlformats.org/officeDocument/2006/relationships/slide" Target="slide34.xml"/><Relationship Id="rId30" Type="http://schemas.openxmlformats.org/officeDocument/2006/relationships/slide" Target="slide3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13" Type="http://schemas.openxmlformats.org/officeDocument/2006/relationships/slide" Target="slide50.xml"/><Relationship Id="rId18" Type="http://schemas.openxmlformats.org/officeDocument/2006/relationships/slide" Target="slide55.xml"/><Relationship Id="rId26" Type="http://schemas.openxmlformats.org/officeDocument/2006/relationships/slide" Target="slide63.xml"/><Relationship Id="rId3" Type="http://schemas.openxmlformats.org/officeDocument/2006/relationships/slide" Target="slide40.xml"/><Relationship Id="rId21" Type="http://schemas.openxmlformats.org/officeDocument/2006/relationships/slide" Target="slide58.xml"/><Relationship Id="rId7" Type="http://schemas.openxmlformats.org/officeDocument/2006/relationships/slide" Target="slide44.xml"/><Relationship Id="rId12" Type="http://schemas.openxmlformats.org/officeDocument/2006/relationships/slide" Target="slide49.xml"/><Relationship Id="rId17" Type="http://schemas.openxmlformats.org/officeDocument/2006/relationships/slide" Target="slide54.xml"/><Relationship Id="rId25" Type="http://schemas.openxmlformats.org/officeDocument/2006/relationships/slide" Target="slide62.xml"/><Relationship Id="rId2" Type="http://schemas.openxmlformats.org/officeDocument/2006/relationships/slide" Target="slide39.xml"/><Relationship Id="rId16" Type="http://schemas.openxmlformats.org/officeDocument/2006/relationships/slide" Target="slide53.xml"/><Relationship Id="rId20" Type="http://schemas.openxmlformats.org/officeDocument/2006/relationships/slide" Target="slide57.xml"/><Relationship Id="rId29" Type="http://schemas.openxmlformats.org/officeDocument/2006/relationships/slide" Target="slide6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3.xml"/><Relationship Id="rId11" Type="http://schemas.openxmlformats.org/officeDocument/2006/relationships/slide" Target="slide48.xml"/><Relationship Id="rId24" Type="http://schemas.openxmlformats.org/officeDocument/2006/relationships/slide" Target="slide61.xml"/><Relationship Id="rId5" Type="http://schemas.openxmlformats.org/officeDocument/2006/relationships/slide" Target="slide42.xml"/><Relationship Id="rId15" Type="http://schemas.openxmlformats.org/officeDocument/2006/relationships/slide" Target="slide52.xml"/><Relationship Id="rId23" Type="http://schemas.openxmlformats.org/officeDocument/2006/relationships/slide" Target="slide60.xml"/><Relationship Id="rId28" Type="http://schemas.openxmlformats.org/officeDocument/2006/relationships/slide" Target="slide65.xml"/><Relationship Id="rId10" Type="http://schemas.openxmlformats.org/officeDocument/2006/relationships/slide" Target="slide47.xml"/><Relationship Id="rId19" Type="http://schemas.openxmlformats.org/officeDocument/2006/relationships/slide" Target="slide56.xml"/><Relationship Id="rId31" Type="http://schemas.openxmlformats.org/officeDocument/2006/relationships/slide" Target="slide68.xml"/><Relationship Id="rId4" Type="http://schemas.openxmlformats.org/officeDocument/2006/relationships/slide" Target="slide41.xml"/><Relationship Id="rId9" Type="http://schemas.openxmlformats.org/officeDocument/2006/relationships/slide" Target="slide46.xml"/><Relationship Id="rId14" Type="http://schemas.openxmlformats.org/officeDocument/2006/relationships/slide" Target="slide51.xml"/><Relationship Id="rId22" Type="http://schemas.openxmlformats.org/officeDocument/2006/relationships/slide" Target="slide59.xml"/><Relationship Id="rId27" Type="http://schemas.openxmlformats.org/officeDocument/2006/relationships/slide" Target="slide64.xml"/><Relationship Id="rId30" Type="http://schemas.openxmlformats.org/officeDocument/2006/relationships/slide" Target="slide6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13" Type="http://schemas.openxmlformats.org/officeDocument/2006/relationships/slide" Target="slide80.xml"/><Relationship Id="rId18" Type="http://schemas.openxmlformats.org/officeDocument/2006/relationships/slide" Target="slide85.xml"/><Relationship Id="rId26" Type="http://schemas.openxmlformats.org/officeDocument/2006/relationships/slide" Target="slide93.xml"/><Relationship Id="rId3" Type="http://schemas.openxmlformats.org/officeDocument/2006/relationships/slide" Target="slide70.xml"/><Relationship Id="rId21" Type="http://schemas.openxmlformats.org/officeDocument/2006/relationships/slide" Target="slide88.xml"/><Relationship Id="rId7" Type="http://schemas.openxmlformats.org/officeDocument/2006/relationships/slide" Target="slide74.xml"/><Relationship Id="rId12" Type="http://schemas.openxmlformats.org/officeDocument/2006/relationships/slide" Target="slide79.xml"/><Relationship Id="rId17" Type="http://schemas.openxmlformats.org/officeDocument/2006/relationships/slide" Target="slide84.xml"/><Relationship Id="rId25" Type="http://schemas.openxmlformats.org/officeDocument/2006/relationships/slide" Target="slide92.xml"/><Relationship Id="rId2" Type="http://schemas.openxmlformats.org/officeDocument/2006/relationships/slide" Target="slide69.xml"/><Relationship Id="rId16" Type="http://schemas.openxmlformats.org/officeDocument/2006/relationships/slide" Target="slide83.xml"/><Relationship Id="rId20" Type="http://schemas.openxmlformats.org/officeDocument/2006/relationships/slide" Target="slide87.xml"/><Relationship Id="rId29" Type="http://schemas.openxmlformats.org/officeDocument/2006/relationships/slide" Target="slide9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24" Type="http://schemas.openxmlformats.org/officeDocument/2006/relationships/slide" Target="slide91.xml"/><Relationship Id="rId5" Type="http://schemas.openxmlformats.org/officeDocument/2006/relationships/slide" Target="slide72.xml"/><Relationship Id="rId15" Type="http://schemas.openxmlformats.org/officeDocument/2006/relationships/slide" Target="slide82.xml"/><Relationship Id="rId23" Type="http://schemas.openxmlformats.org/officeDocument/2006/relationships/slide" Target="slide90.xml"/><Relationship Id="rId28" Type="http://schemas.openxmlformats.org/officeDocument/2006/relationships/slide" Target="slide95.xml"/><Relationship Id="rId10" Type="http://schemas.openxmlformats.org/officeDocument/2006/relationships/slide" Target="slide77.xml"/><Relationship Id="rId19" Type="http://schemas.openxmlformats.org/officeDocument/2006/relationships/slide" Target="slide86.xml"/><Relationship Id="rId31" Type="http://schemas.openxmlformats.org/officeDocument/2006/relationships/slide" Target="slide98.xml"/><Relationship Id="rId4" Type="http://schemas.openxmlformats.org/officeDocument/2006/relationships/slide" Target="slide71.xml"/><Relationship Id="rId9" Type="http://schemas.openxmlformats.org/officeDocument/2006/relationships/slide" Target="slide76.xml"/><Relationship Id="rId14" Type="http://schemas.openxmlformats.org/officeDocument/2006/relationships/slide" Target="slide81.xml"/><Relationship Id="rId22" Type="http://schemas.openxmlformats.org/officeDocument/2006/relationships/slide" Target="slide89.xml"/><Relationship Id="rId27" Type="http://schemas.openxmlformats.org/officeDocument/2006/relationships/slide" Target="slide94.xml"/><Relationship Id="rId30" Type="http://schemas.openxmlformats.org/officeDocument/2006/relationships/slide" Target="slide9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05.xml"/><Relationship Id="rId13" Type="http://schemas.openxmlformats.org/officeDocument/2006/relationships/slide" Target="slide110.xml"/><Relationship Id="rId18" Type="http://schemas.openxmlformats.org/officeDocument/2006/relationships/slide" Target="slide115.xml"/><Relationship Id="rId26" Type="http://schemas.openxmlformats.org/officeDocument/2006/relationships/slide" Target="slide123.xml"/><Relationship Id="rId3" Type="http://schemas.openxmlformats.org/officeDocument/2006/relationships/slide" Target="slide100.xml"/><Relationship Id="rId21" Type="http://schemas.openxmlformats.org/officeDocument/2006/relationships/slide" Target="slide118.xml"/><Relationship Id="rId7" Type="http://schemas.openxmlformats.org/officeDocument/2006/relationships/slide" Target="slide104.xml"/><Relationship Id="rId12" Type="http://schemas.openxmlformats.org/officeDocument/2006/relationships/slide" Target="slide109.xml"/><Relationship Id="rId17" Type="http://schemas.openxmlformats.org/officeDocument/2006/relationships/slide" Target="slide114.xml"/><Relationship Id="rId25" Type="http://schemas.openxmlformats.org/officeDocument/2006/relationships/slide" Target="slide122.xml"/><Relationship Id="rId2" Type="http://schemas.openxmlformats.org/officeDocument/2006/relationships/slide" Target="slide99.xml"/><Relationship Id="rId16" Type="http://schemas.openxmlformats.org/officeDocument/2006/relationships/slide" Target="slide113.xml"/><Relationship Id="rId20" Type="http://schemas.openxmlformats.org/officeDocument/2006/relationships/slide" Target="slide117.xml"/><Relationship Id="rId29" Type="http://schemas.openxmlformats.org/officeDocument/2006/relationships/slide" Target="slide12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3.xml"/><Relationship Id="rId11" Type="http://schemas.openxmlformats.org/officeDocument/2006/relationships/slide" Target="slide108.xml"/><Relationship Id="rId24" Type="http://schemas.openxmlformats.org/officeDocument/2006/relationships/slide" Target="slide121.xml"/><Relationship Id="rId5" Type="http://schemas.openxmlformats.org/officeDocument/2006/relationships/slide" Target="slide102.xml"/><Relationship Id="rId15" Type="http://schemas.openxmlformats.org/officeDocument/2006/relationships/slide" Target="slide112.xml"/><Relationship Id="rId23" Type="http://schemas.openxmlformats.org/officeDocument/2006/relationships/slide" Target="slide120.xml"/><Relationship Id="rId28" Type="http://schemas.openxmlformats.org/officeDocument/2006/relationships/slide" Target="slide125.xml"/><Relationship Id="rId10" Type="http://schemas.openxmlformats.org/officeDocument/2006/relationships/slide" Target="slide107.xml"/><Relationship Id="rId19" Type="http://schemas.openxmlformats.org/officeDocument/2006/relationships/slide" Target="slide116.xml"/><Relationship Id="rId31" Type="http://schemas.openxmlformats.org/officeDocument/2006/relationships/slide" Target="slide128.xml"/><Relationship Id="rId4" Type="http://schemas.openxmlformats.org/officeDocument/2006/relationships/slide" Target="slide101.xml"/><Relationship Id="rId9" Type="http://schemas.openxmlformats.org/officeDocument/2006/relationships/slide" Target="slide106.xml"/><Relationship Id="rId14" Type="http://schemas.openxmlformats.org/officeDocument/2006/relationships/slide" Target="slide111.xml"/><Relationship Id="rId22" Type="http://schemas.openxmlformats.org/officeDocument/2006/relationships/slide" Target="slide119.xml"/><Relationship Id="rId27" Type="http://schemas.openxmlformats.org/officeDocument/2006/relationships/slide" Target="slide124.xml"/><Relationship Id="rId30" Type="http://schemas.openxmlformats.org/officeDocument/2006/relationships/slide" Target="slide12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2974305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/>
              <a:t>1 тур</a:t>
            </a:r>
            <a:endParaRPr lang="ru-RU" sz="60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СВОЯ ИГРА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6722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461863"/>
            <a:ext cx="2244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Всяко-разно, 20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500174"/>
            <a:ext cx="84914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 семье 7 братьев, у каждого по одной сестре.</a:t>
            </a:r>
          </a:p>
          <a:p>
            <a:r>
              <a:rPr lang="ru-RU" sz="3200" b="1" dirty="0" smtClean="0"/>
              <a:t> Сколько детей в семье?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430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317847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Математические ребусы, 10</a:t>
            </a:r>
            <a:endParaRPr lang="ru-RU" sz="2400" dirty="0"/>
          </a:p>
        </p:txBody>
      </p:sp>
      <p:pic>
        <p:nvPicPr>
          <p:cNvPr id="4100" name="Picture 4" descr="\\psf\Home\Desktop\matematika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93837"/>
            <a:ext cx="7858179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423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317847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Математические ребусы, 20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4000504"/>
            <a:ext cx="928694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\\psf\Home\Desktop\matematika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20" y="1690661"/>
            <a:ext cx="7977270" cy="3988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617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317847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Математические ребусы, 20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786058"/>
            <a:ext cx="928694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\\psf\Home\Desktop\matematik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7693056" cy="3846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524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317847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Математические ребусы, 30</a:t>
            </a:r>
            <a:endParaRPr lang="ru-RU" sz="2400" dirty="0"/>
          </a:p>
        </p:txBody>
      </p:sp>
      <p:pic>
        <p:nvPicPr>
          <p:cNvPr id="3075" name="Picture 3" descr="\\psf\Home\Desktop\matematika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14488"/>
            <a:ext cx="7742260" cy="38711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201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642918"/>
            <a:ext cx="3748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Из истории математики, 20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1643050"/>
            <a:ext cx="672979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Кто из этих ученых был великим</a:t>
            </a:r>
          </a:p>
          <a:p>
            <a:r>
              <a:rPr lang="ru-RU" sz="3600" b="1" dirty="0" smtClean="0"/>
              <a:t> математиком древности?</a:t>
            </a:r>
          </a:p>
          <a:p>
            <a:endParaRPr lang="ru-RU" sz="3600" b="1" dirty="0" smtClean="0"/>
          </a:p>
          <a:p>
            <a:pPr>
              <a:buFont typeface="Arial" pitchFamily="34" charset="0"/>
              <a:buChar char="•"/>
            </a:pPr>
            <a:r>
              <a:rPr lang="ru-RU" sz="3600" b="1" dirty="0" smtClean="0"/>
              <a:t> Пифагор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/>
              <a:t> Аристотель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/>
              <a:t> Гомер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86152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7544" y="548680"/>
            <a:ext cx="28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истории математики, 20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1710" y="1484784"/>
            <a:ext cx="822808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Что произнес Архимед, </a:t>
            </a:r>
          </a:p>
          <a:p>
            <a:r>
              <a:rPr lang="ru-RU" sz="6000" b="1" dirty="0" smtClean="0"/>
              <a:t>выскакивая из ванны?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82564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620688"/>
            <a:ext cx="28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истории математики, 40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068" y="1928802"/>
            <a:ext cx="90259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 первых русских учебниках математики 17 века </a:t>
            </a:r>
          </a:p>
          <a:p>
            <a:r>
              <a:rPr lang="ru-RU" sz="3200" b="1" dirty="0" smtClean="0"/>
              <a:t>существовало понятие «ломаные числа.</a:t>
            </a:r>
          </a:p>
          <a:p>
            <a:r>
              <a:rPr lang="ru-RU" sz="3200" b="1" dirty="0" smtClean="0"/>
              <a:t>Как мы их называем сегодня?</a:t>
            </a:r>
          </a:p>
        </p:txBody>
      </p:sp>
    </p:spTree>
    <p:extLst>
      <p:ext uri="{BB962C8B-B14F-4D97-AF65-F5344CB8AC3E}">
        <p14:creationId xmlns:p14="http://schemas.microsoft.com/office/powerpoint/2010/main" val="412809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404664"/>
            <a:ext cx="28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истории математики, 40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14488"/>
            <a:ext cx="91707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Кто был автором первого русского </a:t>
            </a:r>
          </a:p>
          <a:p>
            <a:r>
              <a:rPr lang="ru-RU" sz="3200" b="1" dirty="0" smtClean="0"/>
              <a:t>учебника математики , выпущенного в 1703 году?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996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476672"/>
            <a:ext cx="28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истории математики, 50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8416" y="1268760"/>
            <a:ext cx="77969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Петр </a:t>
            </a:r>
            <a:r>
              <a:rPr lang="ru-RU" sz="3200" b="1" dirty="0"/>
              <a:t>Первый хорошо знал </a:t>
            </a:r>
            <a:r>
              <a:rPr lang="ru-RU" sz="3200" b="1" dirty="0" err="1"/>
              <a:t>адицию</a:t>
            </a:r>
            <a:r>
              <a:rPr lang="ru-RU" sz="3200" b="1" dirty="0"/>
              <a:t>, </a:t>
            </a:r>
            <a:r>
              <a:rPr lang="ru-RU" sz="3200" b="1" dirty="0" err="1"/>
              <a:t>субстракцию</a:t>
            </a:r>
            <a:r>
              <a:rPr lang="ru-RU" sz="3200" b="1" dirty="0"/>
              <a:t>, мультипликацию и дивизию. В его времена эти действия знали далеко не все, и Петр настойчиво заставлял изучать это своих сподвижников. Сейчас это знает каждый школьник. Как он это называет?</a:t>
            </a:r>
          </a:p>
        </p:txBody>
      </p:sp>
    </p:spTree>
    <p:extLst>
      <p:ext uri="{BB962C8B-B14F-4D97-AF65-F5344CB8AC3E}">
        <p14:creationId xmlns:p14="http://schemas.microsoft.com/office/powerpoint/2010/main" val="251465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222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гостях у сказки - 10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916832"/>
            <a:ext cx="623523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Сказка о сером хищнике</a:t>
            </a:r>
          </a:p>
          <a:p>
            <a:r>
              <a:rPr lang="ru-RU" sz="4400" b="1" dirty="0" smtClean="0"/>
              <a:t> и мелких беззащитных</a:t>
            </a:r>
          </a:p>
          <a:p>
            <a:r>
              <a:rPr lang="ru-RU" sz="4400" b="1" dirty="0" smtClean="0"/>
              <a:t> травоядных</a:t>
            </a:r>
            <a:endParaRPr lang="ru-RU" sz="4400" b="1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960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461863"/>
            <a:ext cx="2244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Всяко-разно, 30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785926"/>
            <a:ext cx="842596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Вместо того: чтобы прибавить 27,</a:t>
            </a:r>
          </a:p>
          <a:p>
            <a:r>
              <a:rPr lang="ru-RU" sz="4400" b="1" dirty="0" smtClean="0"/>
              <a:t> твой друг Вася вычел 27.</a:t>
            </a:r>
          </a:p>
          <a:p>
            <a:r>
              <a:rPr lang="ru-RU" sz="4400" b="1" dirty="0" smtClean="0"/>
              <a:t> На сколько его результат</a:t>
            </a:r>
          </a:p>
          <a:p>
            <a:r>
              <a:rPr lang="ru-RU" sz="4400" b="1" dirty="0" smtClean="0"/>
              <a:t> отличается от правильного?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13675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222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гостях у сказки - 20</a:t>
            </a:r>
            <a:endParaRPr lang="ru-RU" dirty="0"/>
          </a:p>
        </p:txBody>
      </p:sp>
      <p:sp>
        <p:nvSpPr>
          <p:cNvPr id="3" name="Управляющая кнопка: в начало 2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78708" y="1916832"/>
            <a:ext cx="864371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Сказка о важности крепких стен</a:t>
            </a:r>
          </a:p>
          <a:p>
            <a:r>
              <a:rPr lang="ru-RU" sz="4000" b="1" dirty="0" smtClean="0"/>
              <a:t> и прочных дымоходов</a:t>
            </a:r>
          </a:p>
          <a:p>
            <a:r>
              <a:rPr lang="ru-RU" sz="4000" b="1" dirty="0" smtClean="0"/>
              <a:t> в обстановке повышенной опасности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71786242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222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гостях у сказки - 30</a:t>
            </a:r>
            <a:endParaRPr lang="ru-RU" dirty="0"/>
          </a:p>
        </p:txBody>
      </p:sp>
      <p:sp>
        <p:nvSpPr>
          <p:cNvPr id="3" name="Управляющая кнопка: в начало 2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1988840"/>
            <a:ext cx="7830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Сказка о потерявшейся принцессе</a:t>
            </a:r>
          </a:p>
          <a:p>
            <a:r>
              <a:rPr lang="ru-RU" sz="4000" b="1" dirty="0" smtClean="0"/>
              <a:t> и нашедших ее шахтерах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87227214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48680"/>
            <a:ext cx="220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гостях у сказки,  40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8679" y="1916832"/>
            <a:ext cx="81553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Сказка о сокровищах, спрятанных</a:t>
            </a:r>
          </a:p>
          <a:p>
            <a:r>
              <a:rPr lang="ru-RU" sz="4000" b="1" dirty="0" smtClean="0"/>
              <a:t> под кодовым словом,</a:t>
            </a:r>
          </a:p>
          <a:p>
            <a:r>
              <a:rPr lang="ru-RU" sz="4000" b="1" dirty="0" smtClean="0"/>
              <a:t> которое не каждый мог запомнить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16116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48680"/>
            <a:ext cx="220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гостях у сказки,  50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785926"/>
            <a:ext cx="68323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Сказка Юрия </a:t>
            </a:r>
            <a:r>
              <a:rPr lang="ru-RU" sz="3600" b="1" dirty="0" err="1" smtClean="0"/>
              <a:t>Олеши</a:t>
            </a:r>
            <a:r>
              <a:rPr lang="ru-RU" sz="3600" b="1" dirty="0" smtClean="0"/>
              <a:t> о циркачах, </a:t>
            </a:r>
          </a:p>
          <a:p>
            <a:r>
              <a:rPr lang="ru-RU" sz="3600" b="1" dirty="0" smtClean="0"/>
              <a:t>Куклах и революции.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9059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48680"/>
            <a:ext cx="1733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Всяко-разно, 10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571612"/>
            <a:ext cx="899214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Праздничная свечка сгорает</a:t>
            </a:r>
          </a:p>
          <a:p>
            <a:r>
              <a:rPr lang="ru-RU" sz="4400" b="1" dirty="0" smtClean="0"/>
              <a:t> за 20 минут. </a:t>
            </a:r>
          </a:p>
          <a:p>
            <a:r>
              <a:rPr lang="ru-RU" sz="4400" b="1" dirty="0" smtClean="0"/>
              <a:t>На праздник зажгли одновременно</a:t>
            </a:r>
          </a:p>
          <a:p>
            <a:r>
              <a:rPr lang="ru-RU" sz="4400" b="1" dirty="0" smtClean="0"/>
              <a:t> 10 таких свечек. </a:t>
            </a:r>
          </a:p>
          <a:p>
            <a:r>
              <a:rPr lang="ru-RU" sz="4400" b="1" dirty="0" smtClean="0"/>
              <a:t>Сколько времени они будут гореть?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6430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5536" y="476672"/>
            <a:ext cx="1680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Всяко-разно,10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2352" y="2214554"/>
            <a:ext cx="883164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Сколько девяток в записи разности</a:t>
            </a:r>
          </a:p>
          <a:p>
            <a:r>
              <a:rPr lang="ru-RU" sz="4400" b="1" dirty="0" smtClean="0"/>
              <a:t>1000000 – 1 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9693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5536" y="620688"/>
            <a:ext cx="1733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Всяко-разно, 20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928802"/>
            <a:ext cx="721017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Назови следующее число:</a:t>
            </a:r>
          </a:p>
          <a:p>
            <a:endParaRPr lang="ru-RU" sz="4800" b="1" dirty="0" smtClean="0"/>
          </a:p>
          <a:p>
            <a:r>
              <a:rPr lang="ru-RU" sz="4800" b="1" dirty="0" smtClean="0"/>
              <a:t>51,  52,  0,  53,  54,  0, 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8347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7544" y="620688"/>
            <a:ext cx="1733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Всяко-разно, 20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4116" y="1700808"/>
            <a:ext cx="73242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/>
              <a:t>Переведите на русский язык греческие слова - моно, </a:t>
            </a:r>
            <a:r>
              <a:rPr lang="ru-RU" sz="4800" b="1" dirty="0" err="1"/>
              <a:t>ди</a:t>
            </a:r>
            <a:r>
              <a:rPr lang="ru-RU" sz="4800" b="1" dirty="0"/>
              <a:t>, поли</a:t>
            </a:r>
          </a:p>
        </p:txBody>
      </p:sp>
    </p:spTree>
    <p:extLst>
      <p:ext uri="{BB962C8B-B14F-4D97-AF65-F5344CB8AC3E}">
        <p14:creationId xmlns:p14="http://schemas.microsoft.com/office/powerpoint/2010/main" val="408199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692696"/>
            <a:ext cx="1733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Всяко-разно, 30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714488"/>
            <a:ext cx="907152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Прибавив 17 к самому маленькому </a:t>
            </a:r>
          </a:p>
          <a:p>
            <a:r>
              <a:rPr lang="ru-RU" sz="4400" b="1" dirty="0" smtClean="0"/>
              <a:t>двузначному числу и разделив</a:t>
            </a:r>
          </a:p>
          <a:p>
            <a:r>
              <a:rPr lang="ru-RU" sz="4400" b="1" dirty="0" smtClean="0"/>
              <a:t> эту сумму на самое большое</a:t>
            </a:r>
          </a:p>
          <a:p>
            <a:r>
              <a:rPr lang="ru-RU" sz="4400" b="1" dirty="0" smtClean="0"/>
              <a:t> однозначное число, мы получим…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1384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33871"/>
            <a:ext cx="289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Я – не математик, 20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06420" y="1556792"/>
            <a:ext cx="84356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Великая Октябрьская</a:t>
            </a:r>
          </a:p>
          <a:p>
            <a:r>
              <a:rPr lang="ru-RU" sz="4800" b="1" dirty="0" smtClean="0"/>
              <a:t> Социалистическая Революция</a:t>
            </a:r>
          </a:p>
          <a:p>
            <a:r>
              <a:rPr lang="ru-RU" sz="4800" b="1" dirty="0" smtClean="0"/>
              <a:t> произошла в … 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03167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461863"/>
            <a:ext cx="2176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Всяко-разно,40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071678"/>
            <a:ext cx="73436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Число 2+2-2+2-2+2-2+2-2+2</a:t>
            </a:r>
          </a:p>
          <a:p>
            <a:r>
              <a:rPr lang="ru-RU" sz="4800" b="1" dirty="0" smtClean="0"/>
              <a:t>равно…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41446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3832" y="303038"/>
            <a:ext cx="289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Я – не математик, 20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828470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Члены</a:t>
            </a:r>
          </a:p>
          <a:p>
            <a:r>
              <a:rPr lang="ru-RU" sz="5400" b="1" dirty="0" smtClean="0"/>
              <a:t> Пионерской организации</a:t>
            </a:r>
          </a:p>
          <a:p>
            <a:r>
              <a:rPr lang="ru-RU" sz="5400" b="1" dirty="0" smtClean="0"/>
              <a:t> как знак отличия носили…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27088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33871"/>
            <a:ext cx="289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Я – не математик, 40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1280" y="1397586"/>
            <a:ext cx="8285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Санкт-Петербург был заложен</a:t>
            </a:r>
          </a:p>
          <a:p>
            <a:r>
              <a:rPr lang="ru-RU" sz="4800" b="1" dirty="0" smtClean="0"/>
              <a:t> в … году</a:t>
            </a:r>
          </a:p>
        </p:txBody>
      </p:sp>
    </p:spTree>
    <p:extLst>
      <p:ext uri="{BB962C8B-B14F-4D97-AF65-F5344CB8AC3E}">
        <p14:creationId xmlns:p14="http://schemas.microsoft.com/office/powerpoint/2010/main" val="425530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33871"/>
            <a:ext cx="289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Я – не математик, 40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857364"/>
            <a:ext cx="715202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Как звали путешественника,</a:t>
            </a:r>
          </a:p>
          <a:p>
            <a:r>
              <a:rPr lang="ru-RU" sz="4400" b="1" dirty="0" smtClean="0"/>
              <a:t> который впервые  обогнул</a:t>
            </a:r>
          </a:p>
          <a:p>
            <a:r>
              <a:rPr lang="ru-RU" sz="4400" b="1" dirty="0" smtClean="0"/>
              <a:t> земной шар на корабле?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831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33871"/>
            <a:ext cx="289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Я – не математик, 50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73892" y="1012104"/>
            <a:ext cx="72800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Какое историческое событие</a:t>
            </a:r>
          </a:p>
          <a:p>
            <a:r>
              <a:rPr lang="ru-RU" sz="3600" b="1" dirty="0" smtClean="0"/>
              <a:t> изображено на картине </a:t>
            </a:r>
            <a:r>
              <a:rPr lang="ru-RU" sz="3600" b="1" dirty="0" err="1" smtClean="0"/>
              <a:t>И.Репина</a:t>
            </a:r>
            <a:r>
              <a:rPr lang="ru-RU" sz="3600" b="1" dirty="0" smtClean="0"/>
              <a:t>?</a:t>
            </a:r>
            <a:endParaRPr lang="ru-RU" sz="3600" b="1" dirty="0"/>
          </a:p>
        </p:txBody>
      </p:sp>
      <p:pic>
        <p:nvPicPr>
          <p:cNvPr id="11268" name="Picture 4" descr="&amp;Kcy;&amp;acy;&amp;rcy;&amp;tcy;&amp;icy;&amp;ncy;&amp;kcy;&amp;acy; 8 &amp;icy;&amp;zcy; 125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405797"/>
            <a:ext cx="5400600" cy="431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63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83217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10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43050"/>
            <a:ext cx="879606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Занятия начинаются в  8 ч 45 мин.  </a:t>
            </a:r>
          </a:p>
          <a:p>
            <a:r>
              <a:rPr lang="ru-RU" sz="4400" b="1" dirty="0" smtClean="0"/>
              <a:t>В котором часу закончится</a:t>
            </a:r>
          </a:p>
          <a:p>
            <a:r>
              <a:rPr lang="ru-RU" sz="4400" b="1" dirty="0" smtClean="0"/>
              <a:t> первый урок, </a:t>
            </a:r>
          </a:p>
          <a:p>
            <a:r>
              <a:rPr lang="ru-RU" sz="4400" b="1" dirty="0" smtClean="0"/>
              <a:t>если он продолжается 35 минут?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75405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216222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20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500174"/>
            <a:ext cx="763779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На следующий день после</a:t>
            </a:r>
          </a:p>
          <a:p>
            <a:r>
              <a:rPr lang="ru-RU" sz="4400" b="1" dirty="0" smtClean="0"/>
              <a:t> дня рождения Петя сказал: </a:t>
            </a:r>
          </a:p>
          <a:p>
            <a:r>
              <a:rPr lang="ru-RU" sz="4400" b="1" dirty="0" smtClean="0"/>
              <a:t>«Послезавтра будет среда».</a:t>
            </a:r>
          </a:p>
          <a:p>
            <a:r>
              <a:rPr lang="ru-RU" sz="4400" b="1" dirty="0" smtClean="0"/>
              <a:t> Когда у Пети день рождения?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19703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447055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30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857364"/>
            <a:ext cx="863037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Урок во втором классе длится</a:t>
            </a:r>
          </a:p>
          <a:p>
            <a:r>
              <a:rPr lang="ru-RU" sz="4400" b="1" dirty="0" smtClean="0"/>
              <a:t> 40 минут, а перемена – 10 минут. </a:t>
            </a:r>
          </a:p>
          <a:p>
            <a:r>
              <a:rPr lang="ru-RU" sz="4400" b="1" dirty="0" smtClean="0"/>
              <a:t>Сколько минут проходит</a:t>
            </a:r>
          </a:p>
          <a:p>
            <a:r>
              <a:rPr lang="ru-RU" sz="4400" b="1" dirty="0" smtClean="0"/>
              <a:t> от середины первого урока</a:t>
            </a:r>
          </a:p>
          <a:p>
            <a:r>
              <a:rPr lang="ru-RU" sz="4400" b="1" dirty="0" smtClean="0"/>
              <a:t> до середины второго?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18860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447055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40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500174"/>
            <a:ext cx="836472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Класс шел парами. Один из учеников </a:t>
            </a:r>
          </a:p>
          <a:p>
            <a:r>
              <a:rPr lang="ru-RU" sz="3600" b="1" dirty="0" smtClean="0"/>
              <a:t>посмотрел вперед и насчитал 9 пар, </a:t>
            </a:r>
          </a:p>
          <a:p>
            <a:r>
              <a:rPr lang="ru-RU" sz="3600" b="1" dirty="0" smtClean="0"/>
              <a:t>Затем обернулся и насчитал 5 пар.</a:t>
            </a:r>
          </a:p>
          <a:p>
            <a:r>
              <a:rPr lang="ru-RU" sz="3600" b="1" dirty="0" smtClean="0"/>
              <a:t> Сколько всего учеников шло в колонне?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7305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447055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50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857364"/>
            <a:ext cx="77274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Во сколько раз лестница на 6-й этаж дома</a:t>
            </a:r>
          </a:p>
          <a:p>
            <a:r>
              <a:rPr lang="ru-RU" sz="3200" b="1" dirty="0" smtClean="0"/>
              <a:t> длиннее лестницы на 2-й этаж?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1904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461863"/>
            <a:ext cx="2244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Всяко-разно, 50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428868"/>
            <a:ext cx="83794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Сумма возрастов трех друзей 29 лет.</a:t>
            </a:r>
          </a:p>
          <a:p>
            <a:r>
              <a:rPr lang="ru-RU" sz="4000" b="1" dirty="0" smtClean="0"/>
              <a:t> Сколько лет им будет вместе</a:t>
            </a:r>
          </a:p>
          <a:p>
            <a:r>
              <a:rPr lang="ru-RU" sz="4000" b="1" dirty="0" smtClean="0"/>
              <a:t> через 5 лет?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56087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2555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857364"/>
            <a:ext cx="82507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Поставьте вместо * число так,</a:t>
            </a:r>
          </a:p>
          <a:p>
            <a:r>
              <a:rPr lang="ru-RU" sz="4000" b="1" dirty="0" smtClean="0"/>
              <a:t> чтоб получилось верное равенство:</a:t>
            </a:r>
            <a:endParaRPr lang="ru-RU" sz="4000" b="1" dirty="0"/>
          </a:p>
        </p:txBody>
      </p:sp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776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786190"/>
            <a:ext cx="5486438" cy="1143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461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267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10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857364"/>
            <a:ext cx="762247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У Вовы 13 подруг.</a:t>
            </a:r>
          </a:p>
          <a:p>
            <a:r>
              <a:rPr lang="ru-RU" sz="4400" b="1" dirty="0" smtClean="0"/>
              <a:t> Это на 5 меньше, чем друзей.</a:t>
            </a:r>
          </a:p>
          <a:p>
            <a:r>
              <a:rPr lang="ru-RU" sz="4400" b="1" dirty="0" smtClean="0"/>
              <a:t>Сколько у Вовы друзей?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6519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267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15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785926"/>
            <a:ext cx="84456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Во сколько раз 54 больше, чем 9?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6267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267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20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1857364"/>
            <a:ext cx="79369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Найдите разность чисел 37 и 18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18502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267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25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8600" y="1428736"/>
            <a:ext cx="895540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Есть три различные окружности с общим</a:t>
            </a:r>
          </a:p>
          <a:p>
            <a:r>
              <a:rPr lang="ru-RU" sz="3600" dirty="0" smtClean="0"/>
              <a:t> центром. Известно, что </a:t>
            </a:r>
          </a:p>
          <a:p>
            <a:r>
              <a:rPr lang="ru-RU" sz="3600" dirty="0" smtClean="0"/>
              <a:t>радиус каждой следующей окружности</a:t>
            </a:r>
          </a:p>
          <a:p>
            <a:r>
              <a:rPr lang="ru-RU" sz="3600" dirty="0" smtClean="0"/>
              <a:t> отличается от радиуса предыдущей на 2 см.</a:t>
            </a:r>
          </a:p>
          <a:p>
            <a:r>
              <a:rPr lang="ru-RU" sz="3600" dirty="0" smtClean="0"/>
              <a:t>Радиус не самой маленькой</a:t>
            </a:r>
          </a:p>
          <a:p>
            <a:r>
              <a:rPr lang="ru-RU" sz="3600" dirty="0" smtClean="0"/>
              <a:t> из окружностей равен 3 см.</a:t>
            </a:r>
          </a:p>
          <a:p>
            <a:r>
              <a:rPr lang="ru-RU" sz="3600" dirty="0" smtClean="0"/>
              <a:t> Чему равен радиус большей окружности?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68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45899"/>
            <a:ext cx="3570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 класс, 10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2428868"/>
            <a:ext cx="826848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Найди число, если известно, что</a:t>
            </a:r>
          </a:p>
          <a:p>
            <a:r>
              <a:rPr lang="ru-RU" sz="4400" b="1" dirty="0" smtClean="0"/>
              <a:t>48 на 12 меньше искомого числа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2479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946206"/>
              </p:ext>
            </p:extLst>
          </p:nvPr>
        </p:nvGraphicFramePr>
        <p:xfrm>
          <a:off x="142998" y="0"/>
          <a:ext cx="9001002" cy="66693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454820"/>
                <a:gridCol w="1195937"/>
                <a:gridCol w="1510658"/>
                <a:gridCol w="1510658"/>
                <a:gridCol w="1228007"/>
                <a:gridCol w="1100922"/>
              </a:tblGrid>
              <a:tr h="11115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Всяко-разно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4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5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6" action="ppaction://hlinksldjump"/>
                        </a:rPr>
                        <a:t>50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1156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Математика </a:t>
                      </a:r>
                      <a:r>
                        <a:rPr lang="en-US" sz="2800" b="1" dirty="0" smtClean="0"/>
                        <a:t>1</a:t>
                      </a:r>
                      <a:r>
                        <a:rPr lang="ru-RU" sz="2800" b="1" dirty="0" smtClean="0"/>
                        <a:t>-</a:t>
                      </a:r>
                      <a:r>
                        <a:rPr lang="en-US" sz="2800" b="1" dirty="0" smtClean="0"/>
                        <a:t>2</a:t>
                      </a:r>
                      <a:r>
                        <a:rPr lang="ru-RU" sz="2800" b="1" dirty="0" smtClean="0"/>
                        <a:t> класс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7" action="ppaction://hlinksldjump"/>
                        </a:rPr>
                        <a:t>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8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9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0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1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1156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Математика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 3-4 класс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2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3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4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5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6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1156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Уравнения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7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8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9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0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1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1156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Задачи</a:t>
                      </a:r>
                      <a:r>
                        <a:rPr lang="ru-RU" sz="2800" b="1" baseline="0" dirty="0" smtClean="0"/>
                        <a:t> на движение</a:t>
                      </a:r>
                      <a:endParaRPr lang="ru-RU" sz="2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2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3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4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5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6" action="ppaction://hlinksldjump"/>
                        </a:rPr>
                        <a:t>35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1156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Геометрия </a:t>
                      </a:r>
                    </a:p>
                    <a:p>
                      <a:pPr algn="ctr"/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7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8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9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0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1" action="ppaction://hlinksldjump"/>
                        </a:rPr>
                        <a:t>35</a:t>
                      </a:r>
                      <a:endParaRPr lang="ru-RU" sz="28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573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45899"/>
            <a:ext cx="3570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 класс, 15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14348" y="1857364"/>
            <a:ext cx="7143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Вычисли:</a:t>
            </a:r>
          </a:p>
          <a:p>
            <a:r>
              <a:rPr lang="ru-RU" sz="8800" dirty="0" smtClean="0"/>
              <a:t>200 000 -1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416276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45899"/>
            <a:ext cx="3570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 класс, 20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2910" y="1928802"/>
            <a:ext cx="78495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/>
              <a:t>Чему равен остаток от деления</a:t>
            </a:r>
          </a:p>
          <a:p>
            <a:pPr algn="ctr"/>
            <a:r>
              <a:rPr lang="ru-RU" sz="4400" b="1" dirty="0" smtClean="0"/>
              <a:t> 49 на 3?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3842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45899"/>
            <a:ext cx="3570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 класс, 25</a:t>
            </a:r>
            <a:endParaRPr lang="ru-RU" sz="2400" dirty="0"/>
          </a:p>
        </p:txBody>
      </p:sp>
      <p:sp>
        <p:nvSpPr>
          <p:cNvPr id="15" name="Управляющая кнопка: в начало 14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13798" y="1571612"/>
            <a:ext cx="856843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Васе 5 лет. Его сестра Таня старше</a:t>
            </a:r>
          </a:p>
          <a:p>
            <a:r>
              <a:rPr lang="ru-RU" sz="4400" b="1" dirty="0" smtClean="0"/>
              <a:t>Его на 10 лет. Во сколько раз Таня </a:t>
            </a:r>
          </a:p>
          <a:p>
            <a:r>
              <a:rPr lang="ru-RU" sz="4400" b="1" dirty="0" smtClean="0"/>
              <a:t>Старше Васи?</a:t>
            </a:r>
          </a:p>
        </p:txBody>
      </p:sp>
    </p:spTree>
    <p:extLst>
      <p:ext uri="{BB962C8B-B14F-4D97-AF65-F5344CB8AC3E}">
        <p14:creationId xmlns:p14="http://schemas.microsoft.com/office/powerpoint/2010/main" val="176453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45899"/>
            <a:ext cx="3570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 класс, 30</a:t>
            </a:r>
            <a:endParaRPr lang="ru-RU" sz="2400" dirty="0"/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3798" y="1571612"/>
            <a:ext cx="893020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Пешеход идет со скоростью </a:t>
            </a:r>
            <a:r>
              <a:rPr lang="en-US" sz="4400" b="1" dirty="0" smtClean="0"/>
              <a:t>6</a:t>
            </a:r>
            <a:r>
              <a:rPr lang="ru-RU" sz="4400" b="1" dirty="0" smtClean="0"/>
              <a:t> км/ч.</a:t>
            </a:r>
          </a:p>
          <a:p>
            <a:r>
              <a:rPr lang="ru-RU" sz="4400" b="1" dirty="0" smtClean="0"/>
              <a:t> Сколько метров он пройдет</a:t>
            </a:r>
          </a:p>
          <a:p>
            <a:r>
              <a:rPr lang="ru-RU" sz="4400" b="1" dirty="0" smtClean="0"/>
              <a:t> за одну минуту?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33767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Уравнения, </a:t>
            </a:r>
            <a:r>
              <a:rPr lang="ru-RU" b="1" dirty="0" smtClean="0"/>
              <a:t>10</a:t>
            </a:r>
            <a:endParaRPr lang="ru-RU" b="1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2910" y="1928802"/>
            <a:ext cx="60484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 уравнении 341 : </a:t>
            </a:r>
            <a:r>
              <a:rPr lang="ru-RU" sz="4400" b="1" dirty="0" err="1" smtClean="0"/>
              <a:t>х</a:t>
            </a:r>
            <a:r>
              <a:rPr lang="ru-RU" sz="4400" b="1" dirty="0" smtClean="0"/>
              <a:t> = 17</a:t>
            </a:r>
          </a:p>
          <a:p>
            <a:r>
              <a:rPr lang="ru-RU" sz="4400" b="1" dirty="0" smtClean="0"/>
              <a:t>  </a:t>
            </a:r>
            <a:r>
              <a:rPr lang="ru-RU" sz="4400" b="1" dirty="0" err="1" smtClean="0"/>
              <a:t>х</a:t>
            </a:r>
            <a:r>
              <a:rPr lang="ru-RU" sz="4400" b="1" dirty="0" smtClean="0"/>
              <a:t> – это неизвестный …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24148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19256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Уравнения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15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1500174"/>
            <a:ext cx="49178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Решите уравнение:</a:t>
            </a:r>
          </a:p>
          <a:p>
            <a:endParaRPr lang="ru-RU" sz="4400" b="1" dirty="0" smtClean="0"/>
          </a:p>
        </p:txBody>
      </p:sp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4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3071810"/>
            <a:ext cx="5047540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Уравнения, 20</a:t>
            </a:r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57224" y="1928802"/>
            <a:ext cx="49178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Решите уравнение:</a:t>
            </a:r>
            <a:endParaRPr lang="ru-RU" sz="4400" b="1" dirty="0"/>
          </a:p>
        </p:txBody>
      </p:sp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286124"/>
            <a:ext cx="6389732" cy="1428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009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Уравнения, 25</a:t>
            </a:r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85786" y="1857364"/>
            <a:ext cx="71523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Угадайте корень уравнения:</a:t>
            </a:r>
            <a:endParaRPr lang="ru-RU" sz="4400" b="1" dirty="0"/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357561"/>
            <a:ext cx="4357718" cy="16760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715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Уравнения, 30</a:t>
            </a:r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928802"/>
            <a:ext cx="7695460" cy="1428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27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387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Задачи на движение, 15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1857364"/>
            <a:ext cx="894533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Вода течет со скоростью 50 м/мин. </a:t>
            </a:r>
          </a:p>
          <a:p>
            <a:r>
              <a:rPr lang="ru-RU" sz="4400" b="1" dirty="0" smtClean="0"/>
              <a:t>Какое расстояние проплывет</a:t>
            </a:r>
          </a:p>
          <a:p>
            <a:r>
              <a:rPr lang="ru-RU" sz="4400" b="1" dirty="0" smtClean="0"/>
              <a:t> по ней плот за 10 мин?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5107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Своя игра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78676" y="2974305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/>
              <a:t>2</a:t>
            </a:r>
            <a:r>
              <a:rPr lang="ru-RU" sz="4400" b="1" i="1" dirty="0" smtClean="0"/>
              <a:t> тур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8454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387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Задачи на движение, 20</a:t>
            </a:r>
            <a:endParaRPr lang="ru-RU" sz="2800" dirty="0"/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14348" y="3500438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Соединительная линия уступом 7"/>
          <p:cNvCxnSpPr/>
          <p:nvPr/>
        </p:nvCxnSpPr>
        <p:spPr>
          <a:xfrm flipV="1">
            <a:off x="3071802" y="3000372"/>
            <a:ext cx="3644132" cy="50086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rot="10800000">
            <a:off x="1142976" y="2928934"/>
            <a:ext cx="2714644" cy="571504"/>
          </a:xfrm>
          <a:prstGeom prst="bentConnector3">
            <a:avLst>
              <a:gd name="adj1" fmla="val 3445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5400000">
            <a:off x="3464711" y="2536025"/>
            <a:ext cx="928694" cy="2000264"/>
          </a:xfrm>
          <a:prstGeom prst="arc">
            <a:avLst>
              <a:gd name="adj1" fmla="val 16200000"/>
              <a:gd name="adj2" fmla="val 551719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71868" y="414338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 км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72066" y="2500306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 км/ч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428728" y="2428868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15 км/ч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14282" y="4786322"/>
            <a:ext cx="8611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Чему равно расстояние между велосипедистами через 2 часа?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9037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387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Задачи на движение, 25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1571612"/>
            <a:ext cx="787747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 какой скоростью школьник Вова</a:t>
            </a:r>
          </a:p>
          <a:p>
            <a:r>
              <a:rPr lang="ru-RU" sz="4000" b="1" dirty="0" smtClean="0"/>
              <a:t> может идти домой из школы?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/>
              <a:t> 20 м/с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/>
              <a:t> 1 км/мин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/>
              <a:t> 4000 м/ч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/>
              <a:t> 900 м/мин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/>
              <a:t>45 км/ч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02449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387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Задачи на движение, 30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42910" y="3071810"/>
            <a:ext cx="77867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Соединительная линия уступом 7"/>
          <p:cNvCxnSpPr/>
          <p:nvPr/>
        </p:nvCxnSpPr>
        <p:spPr>
          <a:xfrm flipV="1">
            <a:off x="3357554" y="2714620"/>
            <a:ext cx="2143140" cy="357190"/>
          </a:xfrm>
          <a:prstGeom prst="bentConnector3">
            <a:avLst>
              <a:gd name="adj1" fmla="val -87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/>
          <p:nvPr/>
        </p:nvCxnSpPr>
        <p:spPr>
          <a:xfrm flipV="1">
            <a:off x="642910" y="2714620"/>
            <a:ext cx="2143140" cy="357190"/>
          </a:xfrm>
          <a:prstGeom prst="bentConnector3">
            <a:avLst>
              <a:gd name="adj1" fmla="val -87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10800000">
            <a:off x="642910" y="2714620"/>
            <a:ext cx="2714644" cy="928694"/>
          </a:xfrm>
          <a:prstGeom prst="arc">
            <a:avLst>
              <a:gd name="adj1" fmla="val 10889636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285852" y="378619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30 км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786182" y="207167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 км/ч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786" y="207167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12 км/ч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5720" y="4786322"/>
            <a:ext cx="8511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Через какое время велосипедист догонит пешехода?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8733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387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Задачи на движение, 35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42910" y="3071810"/>
            <a:ext cx="77867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Соединительная линия уступом 5"/>
          <p:cNvCxnSpPr/>
          <p:nvPr/>
        </p:nvCxnSpPr>
        <p:spPr>
          <a:xfrm flipV="1">
            <a:off x="3357554" y="2714620"/>
            <a:ext cx="2143140" cy="357190"/>
          </a:xfrm>
          <a:prstGeom prst="bentConnector3">
            <a:avLst>
              <a:gd name="adj1" fmla="val -87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 flipV="1">
            <a:off x="642910" y="2714620"/>
            <a:ext cx="2143140" cy="357190"/>
          </a:xfrm>
          <a:prstGeom prst="bentConnector3">
            <a:avLst>
              <a:gd name="adj1" fmla="val -87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Дуга 7"/>
          <p:cNvSpPr/>
          <p:nvPr/>
        </p:nvSpPr>
        <p:spPr>
          <a:xfrm rot="10800000">
            <a:off x="642910" y="2714620"/>
            <a:ext cx="2714644" cy="928694"/>
          </a:xfrm>
          <a:prstGeom prst="arc">
            <a:avLst>
              <a:gd name="adj1" fmla="val 10889636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5786" y="207167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12 км/ч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14414" y="378619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20 км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4857760"/>
            <a:ext cx="86617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Второй велосипедист догонит первого через 10 часов.</a:t>
            </a:r>
          </a:p>
          <a:p>
            <a:r>
              <a:rPr lang="ru-RU" sz="2800" b="1" dirty="0" smtClean="0"/>
              <a:t> Какова скорость догоняемого?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3048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18864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Геометрия, 15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357298"/>
            <a:ext cx="3929090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72066" y="1928802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 см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43174" y="1000108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10 см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4071942"/>
            <a:ext cx="63570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Площадь прямоугольника равна…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9531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18864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Геометрия, 20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214422"/>
            <a:ext cx="3929090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85786" y="3714752"/>
            <a:ext cx="64772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Периметр прямоугольника равен 50 см.</a:t>
            </a:r>
          </a:p>
          <a:p>
            <a:r>
              <a:rPr lang="ru-RU" sz="2800" b="1" dirty="0" smtClean="0"/>
              <a:t> Ширина – 10 см. Чему равна длина?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71435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?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185736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 см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85984" y="178592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Р=50 см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6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18864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Геометрия, 25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571612"/>
            <a:ext cx="87677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У прямоугольника длина равна 9 см,</a:t>
            </a:r>
          </a:p>
          <a:p>
            <a:r>
              <a:rPr lang="ru-RU" sz="3600" b="1" dirty="0" smtClean="0"/>
              <a:t> а ширина 4 см. </a:t>
            </a:r>
          </a:p>
          <a:p>
            <a:r>
              <a:rPr lang="ru-RU" sz="3600" b="1" dirty="0" smtClean="0"/>
              <a:t>Чему равна сторона квадрата, </a:t>
            </a:r>
          </a:p>
          <a:p>
            <a:r>
              <a:rPr lang="ru-RU" sz="3600" b="1" dirty="0" smtClean="0"/>
              <a:t>равновеликого данному прямоугольнику?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74873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18864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Геометрия, 30</a:t>
            </a:r>
            <a:endParaRPr lang="ru-RU" sz="2400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428728" y="1071546"/>
            <a:ext cx="3571900" cy="385765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85786" y="2571744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 см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5000636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 см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71802" y="1571612"/>
            <a:ext cx="5785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Площадь треугольника равна…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4803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18864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Геометрия, 35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571612"/>
            <a:ext cx="3214710" cy="22145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214554"/>
            <a:ext cx="3214710" cy="22145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571604" y="1571612"/>
            <a:ext cx="107157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571604" y="3786190"/>
            <a:ext cx="107157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786314" y="1571612"/>
            <a:ext cx="107157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786314" y="3786190"/>
            <a:ext cx="107157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643174" y="1571612"/>
            <a:ext cx="3214710" cy="22145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286248" y="2928934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 см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14612" y="4500570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 см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14942" y="4071942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 см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5357826"/>
            <a:ext cx="9177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Объем прямоугольного параллелепипеда равен…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2994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21276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10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714488"/>
            <a:ext cx="726397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Лена вышла погулять с собакой</a:t>
            </a:r>
          </a:p>
          <a:p>
            <a:r>
              <a:rPr lang="ru-RU" sz="4000" b="1" dirty="0" smtClean="0"/>
              <a:t> в 14 ч 20 мин </a:t>
            </a:r>
          </a:p>
          <a:p>
            <a:r>
              <a:rPr lang="ru-RU" sz="4000" b="1" dirty="0" smtClean="0"/>
              <a:t>и гуляла с ней 1 ч 15 мин. </a:t>
            </a:r>
          </a:p>
          <a:p>
            <a:r>
              <a:rPr lang="ru-RU" sz="4000" b="1" dirty="0" smtClean="0"/>
              <a:t>В котором часу Лена вернулась</a:t>
            </a:r>
          </a:p>
          <a:p>
            <a:r>
              <a:rPr lang="ru-RU" sz="4000" b="1" dirty="0" smtClean="0"/>
              <a:t> с прогулки?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15346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637091"/>
              </p:ext>
            </p:extLst>
          </p:nvPr>
        </p:nvGraphicFramePr>
        <p:xfrm>
          <a:off x="32028" y="68580"/>
          <a:ext cx="8892480" cy="664929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61367"/>
                <a:gridCol w="1482080"/>
                <a:gridCol w="1420326"/>
                <a:gridCol w="1543834"/>
                <a:gridCol w="1197226"/>
                <a:gridCol w="1087647"/>
              </a:tblGrid>
              <a:tr h="95946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Почти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 математика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50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2958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Математика 1-2 класс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7" action="ppaction://hlinksldjump"/>
                        </a:rPr>
                        <a:t>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8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9" action="ppaction://hlinksldjump"/>
                        </a:rPr>
                        <a:t>15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0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1" action="ppaction://hlinksldjump"/>
                        </a:rPr>
                        <a:t>25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46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Математика</a:t>
                      </a:r>
                      <a:r>
                        <a:rPr lang="ru-RU" sz="2800" b="1" baseline="0" dirty="0" smtClean="0"/>
                        <a:t> 3-4</a:t>
                      </a:r>
                      <a:r>
                        <a:rPr lang="ru-RU" sz="2800" b="1" dirty="0" smtClean="0"/>
                        <a:t> класс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2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3" action="ppaction://hlinksldjump"/>
                        </a:rPr>
                        <a:t>15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4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5" action="ppaction://hlinksldjump"/>
                        </a:rPr>
                        <a:t>25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6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46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Уравнения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7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8" action="ppaction://hlinksldjump"/>
                        </a:rPr>
                        <a:t>15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9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0" action="ppaction://hlinksldjump"/>
                        </a:rPr>
                        <a:t>25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1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2958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Задачи</a:t>
                      </a:r>
                      <a:r>
                        <a:rPr lang="ru-RU" sz="2800" b="1" baseline="0" dirty="0" smtClean="0"/>
                        <a:t> на дроби</a:t>
                      </a:r>
                      <a:endParaRPr lang="ru-RU" sz="2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2" action="ppaction://hlinksldjump"/>
                        </a:rPr>
                        <a:t>15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3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4" action="ppaction://hlinksldjump"/>
                        </a:rPr>
                        <a:t>25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5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6" action="ppaction://hlinksldjump"/>
                        </a:rPr>
                        <a:t>35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17921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Геометрия </a:t>
                      </a:r>
                    </a:p>
                    <a:p>
                      <a:pPr algn="ctr"/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7" action="ppaction://hlinksldjump"/>
                        </a:rPr>
                        <a:t>15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8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9" action="ppaction://hlinksldjump"/>
                        </a:rPr>
                        <a:t>25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0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1" action="ppaction://hlinksldjump"/>
                        </a:rPr>
                        <a:t>35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06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21276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20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000108"/>
            <a:ext cx="8702062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 магазин привезли 4 одинаковые</a:t>
            </a:r>
          </a:p>
          <a:p>
            <a:r>
              <a:rPr lang="ru-RU" sz="4400" b="1" dirty="0" smtClean="0"/>
              <a:t> полные коробки: </a:t>
            </a:r>
          </a:p>
          <a:p>
            <a:r>
              <a:rPr lang="ru-RU" sz="4400" b="1" dirty="0" smtClean="0"/>
              <a:t>в одной – апельсины,</a:t>
            </a:r>
          </a:p>
          <a:p>
            <a:r>
              <a:rPr lang="ru-RU" sz="4400" b="1" dirty="0" smtClean="0"/>
              <a:t> в другой – яблоки, в</a:t>
            </a:r>
          </a:p>
          <a:p>
            <a:r>
              <a:rPr lang="ru-RU" sz="4400" b="1" dirty="0" smtClean="0"/>
              <a:t> третьей – мандарины,</a:t>
            </a:r>
          </a:p>
          <a:p>
            <a:r>
              <a:rPr lang="ru-RU" sz="4400" b="1" dirty="0" smtClean="0"/>
              <a:t> в четвертой – вишни. </a:t>
            </a:r>
          </a:p>
          <a:p>
            <a:r>
              <a:rPr lang="ru-RU" sz="4400" b="1" dirty="0" smtClean="0"/>
              <a:t>В какой коробке наибольшее</a:t>
            </a:r>
          </a:p>
          <a:p>
            <a:r>
              <a:rPr lang="ru-RU" sz="4400" b="1" dirty="0" smtClean="0"/>
              <a:t> число плодов?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89416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21276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30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43050"/>
            <a:ext cx="825193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Васиного отца зовут</a:t>
            </a:r>
          </a:p>
          <a:p>
            <a:r>
              <a:rPr lang="ru-RU" sz="4400" b="1" dirty="0" smtClean="0"/>
              <a:t> Иван Николаевич, </a:t>
            </a:r>
          </a:p>
          <a:p>
            <a:r>
              <a:rPr lang="ru-RU" sz="4400" b="1" dirty="0" smtClean="0"/>
              <a:t>а дедушку – Семен Петрович. </a:t>
            </a:r>
          </a:p>
          <a:p>
            <a:r>
              <a:rPr lang="ru-RU" sz="4400" b="1" dirty="0" smtClean="0"/>
              <a:t>Каково отчество Васиной мамы?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79600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21276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40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714488"/>
            <a:ext cx="7571625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 четырехэтажном доме Ваня</a:t>
            </a:r>
          </a:p>
          <a:p>
            <a:r>
              <a:rPr lang="ru-RU" sz="4400" b="1" dirty="0" smtClean="0"/>
              <a:t> живет выше Пети,</a:t>
            </a:r>
          </a:p>
          <a:p>
            <a:r>
              <a:rPr lang="ru-RU" sz="4400" b="1" dirty="0" smtClean="0"/>
              <a:t> но ниже Сени,</a:t>
            </a:r>
          </a:p>
          <a:p>
            <a:r>
              <a:rPr lang="ru-RU" sz="4400" b="1" dirty="0" smtClean="0"/>
              <a:t> а Вася живет ниже Пети. </a:t>
            </a:r>
          </a:p>
          <a:p>
            <a:r>
              <a:rPr lang="ru-RU" sz="4400" b="1" dirty="0" smtClean="0"/>
              <a:t>Кто  живет на третьем этаже?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6092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521276"/>
            <a:ext cx="304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Почти математика, 50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61018" y="1571612"/>
            <a:ext cx="833805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Саша сказал: «Позавчера мне</a:t>
            </a:r>
          </a:p>
          <a:p>
            <a:r>
              <a:rPr lang="ru-RU" sz="4800" b="1" dirty="0" smtClean="0"/>
              <a:t> было 10 лет,</a:t>
            </a:r>
          </a:p>
          <a:p>
            <a:r>
              <a:rPr lang="ru-RU" sz="4800" b="1" dirty="0" smtClean="0"/>
              <a:t> а в будущем году мне</a:t>
            </a:r>
          </a:p>
          <a:p>
            <a:r>
              <a:rPr lang="ru-RU" sz="4800" b="1" dirty="0" smtClean="0"/>
              <a:t> исполнится 13 лет».</a:t>
            </a:r>
          </a:p>
          <a:p>
            <a:r>
              <a:rPr lang="ru-RU" sz="4800" b="1" dirty="0" smtClean="0"/>
              <a:t>Когда у Саши день рождения?</a:t>
            </a:r>
          </a:p>
        </p:txBody>
      </p:sp>
    </p:spTree>
    <p:extLst>
      <p:ext uri="{BB962C8B-B14F-4D97-AF65-F5344CB8AC3E}">
        <p14:creationId xmlns:p14="http://schemas.microsoft.com/office/powerpoint/2010/main" val="261580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2555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5</a:t>
            </a:r>
            <a:endParaRPr lang="ru-RU" dirty="0"/>
          </a:p>
        </p:txBody>
      </p:sp>
      <p:sp>
        <p:nvSpPr>
          <p:cNvPr id="3" name="Управляющая кнопка: в начало 2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5786" y="1571612"/>
            <a:ext cx="5594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Найдите значение выражения:</a:t>
            </a:r>
            <a:endParaRPr lang="ru-RU" sz="3200" dirty="0"/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704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928933"/>
            <a:ext cx="5429288" cy="139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267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10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785926"/>
            <a:ext cx="849020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 зоопарке родились три львенка</a:t>
            </a:r>
          </a:p>
          <a:p>
            <a:r>
              <a:rPr lang="ru-RU" sz="4400" b="1" dirty="0" smtClean="0"/>
              <a:t> и четыре орленка. </a:t>
            </a:r>
          </a:p>
          <a:p>
            <a:r>
              <a:rPr lang="ru-RU" sz="4400" b="1" dirty="0" smtClean="0"/>
              <a:t>Сколько лап добавилось </a:t>
            </a:r>
          </a:p>
          <a:p>
            <a:r>
              <a:rPr lang="ru-RU" sz="4400" b="1" dirty="0" smtClean="0"/>
              <a:t>при этом в зоопарке?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643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267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15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428736"/>
            <a:ext cx="830227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В вазе было 7 апельсинов</a:t>
            </a:r>
          </a:p>
          <a:p>
            <a:r>
              <a:rPr lang="ru-RU" sz="4000" b="1" dirty="0" smtClean="0"/>
              <a:t> и 6 мандаринов. </a:t>
            </a:r>
          </a:p>
          <a:p>
            <a:r>
              <a:rPr lang="ru-RU" sz="4000" b="1" dirty="0" smtClean="0"/>
              <a:t>Сколько фруктов съели, </a:t>
            </a:r>
          </a:p>
          <a:p>
            <a:r>
              <a:rPr lang="ru-RU" sz="4000" b="1" dirty="0" smtClean="0"/>
              <a:t>если в вазе осталось 5 мандаринов?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1466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267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20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2071678"/>
            <a:ext cx="77893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У трех буйволов 6 рогов.</a:t>
            </a:r>
          </a:p>
          <a:p>
            <a:r>
              <a:rPr lang="ru-RU" sz="4000" b="1" dirty="0" smtClean="0"/>
              <a:t> Сколько рогов у шести буйволов?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1806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267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 класс, 25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3894" y="1643050"/>
            <a:ext cx="90501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Самое маленькое число,</a:t>
            </a:r>
          </a:p>
          <a:p>
            <a:r>
              <a:rPr lang="ru-RU" sz="4400" b="1" dirty="0" smtClean="0"/>
              <a:t> которое делится на 2, 3 и 4, равно…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3085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2796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3-4, 10</a:t>
            </a:r>
            <a:endParaRPr lang="ru-RU" sz="2400" dirty="0"/>
          </a:p>
        </p:txBody>
      </p:sp>
      <p:sp>
        <p:nvSpPr>
          <p:cNvPr id="3" name="Управляющая кнопка: в начало 2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1472" y="2000240"/>
            <a:ext cx="83629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Какое число следует при счете</a:t>
            </a:r>
          </a:p>
          <a:p>
            <a:r>
              <a:rPr lang="ru-RU" sz="4800" b="1" dirty="0" smtClean="0"/>
              <a:t> за числом 40 099?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14238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Своя игра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2974305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/>
              <a:t>3</a:t>
            </a:r>
            <a:r>
              <a:rPr lang="ru-RU" sz="4400" b="1" i="1" dirty="0" smtClean="0"/>
              <a:t> тур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12875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2727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Математика,3-4, 15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1643050"/>
            <a:ext cx="897155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Во дворе школы играют 19 девочек</a:t>
            </a:r>
          </a:p>
          <a:p>
            <a:r>
              <a:rPr lang="ru-RU" sz="4400" b="1" dirty="0" smtClean="0"/>
              <a:t> и 12 мальчиков. </a:t>
            </a:r>
          </a:p>
          <a:p>
            <a:r>
              <a:rPr lang="ru-RU" sz="4400" b="1" dirty="0" smtClean="0"/>
              <a:t>Какое количество ребят</a:t>
            </a:r>
          </a:p>
          <a:p>
            <a:r>
              <a:rPr lang="ru-RU" sz="4400" b="1" dirty="0" smtClean="0"/>
              <a:t> должно к ним присоединиться, </a:t>
            </a:r>
          </a:p>
          <a:p>
            <a:r>
              <a:rPr lang="ru-RU" sz="4400" b="1" dirty="0" smtClean="0"/>
              <a:t>чтобы все они могли разбиться </a:t>
            </a:r>
          </a:p>
          <a:p>
            <a:r>
              <a:rPr lang="ru-RU" sz="4400" b="1" dirty="0" smtClean="0"/>
              <a:t>на 6 равных команд?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58790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88799"/>
            <a:ext cx="2796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3-4, 20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14414" y="1643050"/>
            <a:ext cx="32521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Вычислите:</a:t>
            </a:r>
            <a:endParaRPr lang="ru-RU" sz="4800" b="1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98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143248"/>
            <a:ext cx="7817996" cy="1214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416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75047"/>
            <a:ext cx="2796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3-4, 25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1928802"/>
            <a:ext cx="92811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Частное чисел 630 и 7 увеличить в 3 раза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3971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476" y="365939"/>
            <a:ext cx="2796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3-4, 30</a:t>
            </a:r>
            <a:endParaRPr lang="ru-RU" sz="2400" dirty="0"/>
          </a:p>
        </p:txBody>
      </p:sp>
      <p:sp>
        <p:nvSpPr>
          <p:cNvPr id="10" name="Управляющая кнопка: в начало 9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55576" y="2420888"/>
            <a:ext cx="742196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Значение выражения</a:t>
            </a:r>
          </a:p>
          <a:p>
            <a:endParaRPr lang="ru-RU" sz="6000" b="1" dirty="0"/>
          </a:p>
          <a:p>
            <a:r>
              <a:rPr lang="ru-RU" sz="6000" b="1" dirty="0" smtClean="0"/>
              <a:t>49-2∙7∙6+36   равно…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20230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17828"/>
            <a:ext cx="2357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Уравнения, 10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680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1857364"/>
            <a:ext cx="6311547" cy="1418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746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5" y="457508"/>
            <a:ext cx="2357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Уравнения, 15</a:t>
            </a:r>
            <a:endParaRPr lang="ru-RU" sz="2800" dirty="0"/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357430"/>
            <a:ext cx="5429288" cy="1326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528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85500"/>
            <a:ext cx="2357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Уравнения, 20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357430"/>
            <a:ext cx="6224036" cy="1214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038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57508"/>
            <a:ext cx="2357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Уравнения, 25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000240"/>
            <a:ext cx="3786214" cy="21588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664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292" y="520274"/>
            <a:ext cx="2357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Уравнения, 30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270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643182"/>
            <a:ext cx="6072230" cy="15822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50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61863"/>
            <a:ext cx="2840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 на дроби, 15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5720" y="1785926"/>
            <a:ext cx="8639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Сколько составляет     от 20?</a:t>
            </a:r>
            <a:endParaRPr lang="ru-RU" sz="5400" b="1" dirty="0"/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1785926"/>
            <a:ext cx="588609" cy="1071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510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357393"/>
              </p:ext>
            </p:extLst>
          </p:nvPr>
        </p:nvGraphicFramePr>
        <p:xfrm>
          <a:off x="1" y="188639"/>
          <a:ext cx="8964489" cy="66996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14545"/>
                <a:gridCol w="1114237"/>
                <a:gridCol w="1513083"/>
                <a:gridCol w="1588738"/>
                <a:gridCol w="1437430"/>
                <a:gridCol w="1096456"/>
              </a:tblGrid>
              <a:tr h="119350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 – не математик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50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19350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Математика 1-2 класс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7" action="ppaction://hlinksldjump"/>
                        </a:rPr>
                        <a:t>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8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9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0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1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1459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Математика</a:t>
                      </a:r>
                      <a:r>
                        <a:rPr lang="ru-RU" sz="2800" b="1" baseline="0" dirty="0" smtClean="0"/>
                        <a:t> 3-4</a:t>
                      </a:r>
                      <a:r>
                        <a:rPr lang="ru-RU" sz="2800" b="1" dirty="0" smtClean="0"/>
                        <a:t> класс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2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3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4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5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6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8075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Уравнение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7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8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9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0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1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19350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Задачи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2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3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4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5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6" action="ppaction://hlinksldjump"/>
                        </a:rPr>
                        <a:t>35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19350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Геометрия </a:t>
                      </a:r>
                    </a:p>
                    <a:p>
                      <a:pPr algn="ctr"/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7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8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9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0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1" action="ppaction://hlinksldjump"/>
                        </a:rPr>
                        <a:t>35</a:t>
                      </a:r>
                      <a:endParaRPr lang="ru-RU" sz="2800" b="1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13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18944"/>
            <a:ext cx="2840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 на дроби, 20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2143116"/>
            <a:ext cx="8491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Какую часть составляет 1 дм от 1 км?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84918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61863"/>
            <a:ext cx="2840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 на дроби, 25</a:t>
            </a:r>
            <a:endParaRPr lang="ru-RU" sz="2400" dirty="0"/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5720" y="1643050"/>
            <a:ext cx="867051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В среднем щука может прожить </a:t>
            </a:r>
          </a:p>
          <a:p>
            <a:r>
              <a:rPr lang="ru-RU" sz="4000" b="1" dirty="0" smtClean="0"/>
              <a:t>до 80 лет, что составляет  </a:t>
            </a:r>
          </a:p>
          <a:p>
            <a:r>
              <a:rPr lang="ru-RU" sz="4000" b="1" dirty="0" smtClean="0"/>
              <a:t> предельного возраста жизни белуги.</a:t>
            </a:r>
          </a:p>
          <a:p>
            <a:r>
              <a:rPr lang="ru-RU" sz="4000" b="1" dirty="0" smtClean="0"/>
              <a:t> Сколько лет может прожить белуга?</a:t>
            </a:r>
            <a:endParaRPr lang="ru-RU" sz="4000" b="1" dirty="0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143116"/>
            <a:ext cx="428628" cy="8695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494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61863"/>
            <a:ext cx="2840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 на дроби, 30</a:t>
            </a:r>
            <a:endParaRPr lang="ru-RU" sz="2400" dirty="0"/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233485"/>
            <a:ext cx="6831888" cy="255296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1785926"/>
            <a:ext cx="83207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Укажите наименьшую из дробей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27211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61863"/>
            <a:ext cx="2840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 на дроби, 35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71472" y="1428736"/>
            <a:ext cx="810907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Рыбака спросили: «Сколько может </a:t>
            </a:r>
          </a:p>
          <a:p>
            <a:r>
              <a:rPr lang="ru-RU" sz="4000" b="1" dirty="0" smtClean="0"/>
              <a:t>весить карп? Он ответил:</a:t>
            </a:r>
          </a:p>
          <a:p>
            <a:r>
              <a:rPr lang="ru-RU" sz="4000" b="1" dirty="0" smtClean="0"/>
              <a:t> «2 кг и еще     своего веса». </a:t>
            </a:r>
          </a:p>
          <a:p>
            <a:r>
              <a:rPr lang="ru-RU" sz="4000" b="1" dirty="0" smtClean="0"/>
              <a:t>Сколько весит карп?</a:t>
            </a:r>
            <a:endParaRPr lang="ru-RU" sz="4000" b="1" dirty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2643182"/>
            <a:ext cx="333375" cy="676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831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548680"/>
            <a:ext cx="201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 15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714488"/>
            <a:ext cx="2571768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00166" y="4572008"/>
            <a:ext cx="60267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Периметр квадрата равен 28 см.</a:t>
            </a:r>
          </a:p>
          <a:p>
            <a:r>
              <a:rPr lang="ru-RU" sz="3200" b="1" dirty="0" smtClean="0"/>
              <a:t>Чему равна его сторона?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63827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548680"/>
            <a:ext cx="201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 20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500174"/>
            <a:ext cx="328614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5720" y="3214686"/>
            <a:ext cx="85439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Периметр прямоугольника равен 100 см.</a:t>
            </a:r>
          </a:p>
          <a:p>
            <a:r>
              <a:rPr lang="ru-RU" sz="3600" b="1" dirty="0" smtClean="0"/>
              <a:t> Ширина равна 15 см. Чему равна длина?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4053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548680"/>
            <a:ext cx="201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 25</a:t>
            </a:r>
            <a:endParaRPr lang="ru-RU" sz="2400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857356" y="2071678"/>
            <a:ext cx="5143536" cy="221457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00364" y="4572008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12 см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292893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 см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1857364"/>
            <a:ext cx="5851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Чему равна площадь треугольника?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3295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548680"/>
            <a:ext cx="201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 30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2071678"/>
            <a:ext cx="762471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Длина прямоугольного </a:t>
            </a:r>
          </a:p>
          <a:p>
            <a:r>
              <a:rPr lang="ru-RU" sz="4400" b="1" dirty="0" smtClean="0"/>
              <a:t>параллелепипеда равна 8 см, </a:t>
            </a:r>
          </a:p>
          <a:p>
            <a:r>
              <a:rPr lang="ru-RU" sz="4400" b="1" dirty="0" smtClean="0"/>
              <a:t>Ширина 5 см, а высота 6 см.</a:t>
            </a:r>
          </a:p>
          <a:p>
            <a:r>
              <a:rPr lang="ru-RU" sz="4400" b="1" dirty="0" smtClean="0"/>
              <a:t> Чему равен его объем?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7653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548680"/>
            <a:ext cx="201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 35</a:t>
            </a:r>
            <a:endParaRPr lang="ru-RU" sz="2400" dirty="0"/>
          </a:p>
        </p:txBody>
      </p:sp>
      <p:sp>
        <p:nvSpPr>
          <p:cNvPr id="5" name="Полилиния 4"/>
          <p:cNvSpPr/>
          <p:nvPr/>
        </p:nvSpPr>
        <p:spPr>
          <a:xfrm>
            <a:off x="1357290" y="1643050"/>
            <a:ext cx="5072098" cy="2857520"/>
          </a:xfrm>
          <a:custGeom>
            <a:avLst/>
            <a:gdLst>
              <a:gd name="connsiteX0" fmla="*/ 17585 w 4994031"/>
              <a:gd name="connsiteY0" fmla="*/ 0 h 3024554"/>
              <a:gd name="connsiteX1" fmla="*/ 17585 w 4994031"/>
              <a:gd name="connsiteY1" fmla="*/ 3006970 h 3024554"/>
              <a:gd name="connsiteX2" fmla="*/ 3077308 w 4994031"/>
              <a:gd name="connsiteY2" fmla="*/ 3024554 h 3024554"/>
              <a:gd name="connsiteX3" fmla="*/ 3042139 w 4994031"/>
              <a:gd name="connsiteY3" fmla="*/ 1899139 h 3024554"/>
              <a:gd name="connsiteX4" fmla="*/ 4994031 w 4994031"/>
              <a:gd name="connsiteY4" fmla="*/ 1899139 h 3024554"/>
              <a:gd name="connsiteX5" fmla="*/ 4958862 w 4994031"/>
              <a:gd name="connsiteY5" fmla="*/ 140677 h 3024554"/>
              <a:gd name="connsiteX6" fmla="*/ 0 w 4994031"/>
              <a:gd name="connsiteY6" fmla="*/ 140677 h 3024554"/>
              <a:gd name="connsiteX7" fmla="*/ 0 w 4994031"/>
              <a:gd name="connsiteY7" fmla="*/ 140677 h 302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94031" h="3024554">
                <a:moveTo>
                  <a:pt x="17585" y="0"/>
                </a:moveTo>
                <a:lnTo>
                  <a:pt x="17585" y="3006970"/>
                </a:lnTo>
                <a:lnTo>
                  <a:pt x="3077308" y="3024554"/>
                </a:lnTo>
                <a:lnTo>
                  <a:pt x="3042139" y="1899139"/>
                </a:lnTo>
                <a:lnTo>
                  <a:pt x="4994031" y="1899139"/>
                </a:lnTo>
                <a:lnTo>
                  <a:pt x="4958862" y="140677"/>
                </a:lnTo>
                <a:lnTo>
                  <a:pt x="0" y="140677"/>
                </a:lnTo>
                <a:lnTo>
                  <a:pt x="0" y="140677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2500306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 см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57620" y="3786190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 см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3000372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 см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14546" y="4500570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6см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57224" y="5429264"/>
            <a:ext cx="63005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Площадь многоугольника равна…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371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2898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Я – не математик, 10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982" y="1484784"/>
            <a:ext cx="94220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«Жил старик со своею старухой…»</a:t>
            </a:r>
          </a:p>
          <a:p>
            <a:r>
              <a:rPr lang="ru-RU" sz="4800" b="1" dirty="0" smtClean="0"/>
              <a:t>Этими словами начинается </a:t>
            </a:r>
          </a:p>
          <a:p>
            <a:r>
              <a:rPr lang="ru-RU" sz="4800" b="1" dirty="0" smtClean="0"/>
              <a:t>сказка </a:t>
            </a:r>
            <a:r>
              <a:rPr lang="ru-RU" sz="4800" b="1" dirty="0" err="1" smtClean="0"/>
              <a:t>А.С.Пушкина</a:t>
            </a:r>
            <a:r>
              <a:rPr lang="ru-RU" sz="4800" b="1" dirty="0" smtClean="0"/>
              <a:t>…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88489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Своя игра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2870307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Лига чемпионов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6500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2898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Я – не математик, 20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43449" y="1700808"/>
            <a:ext cx="88005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Противником России</a:t>
            </a:r>
          </a:p>
          <a:p>
            <a:r>
              <a:rPr lang="ru-RU" sz="6000" b="1" dirty="0" smtClean="0"/>
              <a:t> в войне 1812 года была…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44996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2898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Я – не математик, 30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204864"/>
            <a:ext cx="70825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Автором рассказов</a:t>
            </a:r>
          </a:p>
          <a:p>
            <a:r>
              <a:rPr lang="ru-RU" sz="6000" b="1" dirty="0" smtClean="0"/>
              <a:t> о </a:t>
            </a:r>
            <a:r>
              <a:rPr lang="ru-RU" sz="6000" b="1" dirty="0" err="1" smtClean="0"/>
              <a:t>Маугли</a:t>
            </a:r>
            <a:r>
              <a:rPr lang="ru-RU" sz="6000" b="1" dirty="0" smtClean="0"/>
              <a:t> является…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79013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2898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Я – не математик, 40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340768"/>
            <a:ext cx="687168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Столица Швеции -</a:t>
            </a:r>
          </a:p>
          <a:p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197240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2898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Я – не математик, 50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857760"/>
            <a:ext cx="86055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Какое время суток изображено</a:t>
            </a:r>
          </a:p>
          <a:p>
            <a:r>
              <a:rPr lang="ru-RU" sz="4800" b="1" dirty="0" smtClean="0"/>
              <a:t> на картине Шишкина?</a:t>
            </a:r>
            <a:endParaRPr lang="ru-RU" sz="4800" b="1" dirty="0"/>
          </a:p>
        </p:txBody>
      </p:sp>
      <p:pic>
        <p:nvPicPr>
          <p:cNvPr id="10244" name="Picture 4" descr="http://upload.wikimedia.org/wikipedia/commons/2/20/Utro_v_sosnovom_les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857232"/>
            <a:ext cx="5979677" cy="405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57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197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1-2, 5</a:t>
            </a:r>
            <a:endParaRPr lang="ru-RU" dirty="0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2714620"/>
            <a:ext cx="5286412" cy="153591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57290" y="1643050"/>
            <a:ext cx="3631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Вычислите: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46854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209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1-2, 10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1714488"/>
            <a:ext cx="815858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Чему равно вычитаемое в примере?</a:t>
            </a:r>
          </a:p>
          <a:p>
            <a:r>
              <a:rPr lang="ru-RU" sz="4000" dirty="0" smtClean="0"/>
              <a:t> </a:t>
            </a:r>
          </a:p>
          <a:p>
            <a:r>
              <a:rPr lang="ru-RU" sz="4000" dirty="0" smtClean="0"/>
              <a:t>        * * * *</a:t>
            </a:r>
          </a:p>
          <a:p>
            <a:r>
              <a:rPr lang="ru-RU" sz="4000" dirty="0" smtClean="0"/>
              <a:t>           * * *</a:t>
            </a:r>
          </a:p>
          <a:p>
            <a:r>
              <a:rPr lang="ru-RU" sz="4000" dirty="0" smtClean="0"/>
              <a:t>                  1</a:t>
            </a:r>
          </a:p>
          <a:p>
            <a:r>
              <a:rPr lang="ru-RU" sz="4000" dirty="0" smtClean="0"/>
              <a:t>   </a:t>
            </a:r>
            <a:endParaRPr lang="ru-RU" sz="4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357290" y="4143380"/>
            <a:ext cx="17145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285852" y="3429000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74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209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1-2, 15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714488"/>
            <a:ext cx="726820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 саду 17 яблонь. </a:t>
            </a:r>
          </a:p>
          <a:p>
            <a:r>
              <a:rPr lang="ru-RU" sz="4400" b="1" dirty="0" smtClean="0"/>
              <a:t>Это на 10 больше, чем груш. </a:t>
            </a:r>
          </a:p>
          <a:p>
            <a:r>
              <a:rPr lang="ru-RU" sz="4400" b="1" dirty="0" smtClean="0"/>
              <a:t>Сколько груш в саду?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6520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209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1-2, 20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571612"/>
            <a:ext cx="793210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Что получится, если</a:t>
            </a:r>
          </a:p>
          <a:p>
            <a:r>
              <a:rPr lang="ru-RU" sz="4400" b="1" dirty="0" smtClean="0"/>
              <a:t> к удвоенной тройке прибавить</a:t>
            </a:r>
          </a:p>
          <a:p>
            <a:r>
              <a:rPr lang="ru-RU" sz="4400" b="1" dirty="0" smtClean="0"/>
              <a:t> утроенную двойку?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4690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209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 1-2, 25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000240"/>
            <a:ext cx="83397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Чтобы найти неизвестный делитель,</a:t>
            </a:r>
          </a:p>
          <a:p>
            <a:r>
              <a:rPr lang="ru-RU" sz="4000" b="1" dirty="0" smtClean="0"/>
              <a:t> надо делимое…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482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05879"/>
            <a:ext cx="2727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3-4,10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108175"/>
            <a:ext cx="82244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3</a:t>
            </a:r>
            <a:r>
              <a:rPr lang="ru-RU" sz="4800" b="1" dirty="0" smtClean="0"/>
              <a:t> в четвертой степени равно…</a:t>
            </a:r>
            <a:endParaRPr lang="ru-RU" sz="4800" b="1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22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631243"/>
              </p:ext>
            </p:extLst>
          </p:nvPr>
        </p:nvGraphicFramePr>
        <p:xfrm>
          <a:off x="1" y="214289"/>
          <a:ext cx="9143999" cy="666504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57421"/>
                <a:gridCol w="1357322"/>
                <a:gridCol w="1428760"/>
                <a:gridCol w="1571636"/>
                <a:gridCol w="1310449"/>
                <a:gridCol w="1118411"/>
              </a:tblGrid>
              <a:tr h="100386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Математические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 ребусы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905890">
                <a:tc>
                  <a:txBody>
                    <a:bodyPr/>
                    <a:lstStyle/>
                    <a:p>
                      <a:pPr algn="ctr"/>
                      <a:r>
                        <a:rPr lang="ru-RU" sz="2800" b="1" baseline="0" dirty="0" smtClean="0"/>
                        <a:t>Из истории математики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7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8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9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0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1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25714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В</a:t>
                      </a:r>
                      <a:r>
                        <a:rPr lang="ru-RU" sz="2800" b="1" baseline="0" dirty="0" smtClean="0"/>
                        <a:t> гостях у сказки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2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3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4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5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6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866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Всяко-разно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7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8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9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0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1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648252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Я –не математик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2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3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4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5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6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4036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Почти</a:t>
                      </a:r>
                      <a:r>
                        <a:rPr lang="ru-RU" sz="2800" b="1" baseline="0" dirty="0" smtClean="0"/>
                        <a:t> математика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7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8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9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0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1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4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05879"/>
            <a:ext cx="2727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3-4,15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786" y="2000240"/>
            <a:ext cx="75210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Сколько нулей в записи числа</a:t>
            </a:r>
          </a:p>
          <a:p>
            <a:r>
              <a:rPr lang="ru-RU" sz="4400" b="1" dirty="0" smtClean="0"/>
              <a:t> триста миллионов?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71242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32656"/>
            <a:ext cx="2727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3-4,20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2714620"/>
            <a:ext cx="84812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Сколько аров составляют 4 га 5 а?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27602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09796"/>
            <a:ext cx="2727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3-4,25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57224" y="1928802"/>
            <a:ext cx="29943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Вычислите:</a:t>
            </a:r>
            <a:endParaRPr lang="ru-RU" sz="4400" b="1" dirty="0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143248"/>
            <a:ext cx="5529301" cy="12858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258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51051"/>
            <a:ext cx="2727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Математика, 3-4,30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35536" y="1988840"/>
            <a:ext cx="840140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Во сколько раз увеличится</a:t>
            </a:r>
          </a:p>
          <a:p>
            <a:r>
              <a:rPr lang="ru-RU" sz="4000" b="1" dirty="0" smtClean="0"/>
              <a:t> площадь квадрата,</a:t>
            </a:r>
          </a:p>
          <a:p>
            <a:r>
              <a:rPr lang="ru-RU" sz="4000" b="1" dirty="0" smtClean="0"/>
              <a:t>Если его сторону увеличить в 3 раза?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342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11659"/>
            <a:ext cx="2054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Уравнение, 10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285991"/>
            <a:ext cx="6286544" cy="15501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66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1985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Уравнение,15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857496"/>
            <a:ext cx="5357850" cy="1308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46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29516"/>
            <a:ext cx="2283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Уравнение,20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000240"/>
            <a:ext cx="7465271" cy="12858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073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47110"/>
            <a:ext cx="2111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Уранение,25</a:t>
            </a:r>
            <a:endParaRPr lang="ru-RU" sz="2800" dirty="0"/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643181"/>
            <a:ext cx="6357982" cy="11559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22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75102"/>
            <a:ext cx="2365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Уравнение, 30</a:t>
            </a:r>
            <a:endParaRPr lang="ru-RU" sz="28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643181"/>
            <a:ext cx="5214974" cy="13852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22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19063"/>
            <a:ext cx="156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Задачи, 15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2000240"/>
            <a:ext cx="921996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 три коробки поровну разложили</a:t>
            </a:r>
          </a:p>
          <a:p>
            <a:r>
              <a:rPr lang="ru-RU" sz="4400" b="1" dirty="0" smtClean="0"/>
              <a:t> 90 блюдец. </a:t>
            </a:r>
          </a:p>
          <a:p>
            <a:r>
              <a:rPr lang="ru-RU" sz="4400" b="1" dirty="0" smtClean="0"/>
              <a:t>Сколько блюдец в 2 таких коробках?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53698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461863"/>
            <a:ext cx="2244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Всяко-разно, 10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071678"/>
            <a:ext cx="82334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Двое пошли – 5 гвоздей нашли.</a:t>
            </a:r>
          </a:p>
          <a:p>
            <a:r>
              <a:rPr lang="ru-RU" sz="4000" b="1" dirty="0" smtClean="0"/>
              <a:t> Четверо пойдут – много ли найдут?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05544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19063"/>
            <a:ext cx="156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Задачи, 20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71472" y="1714488"/>
            <a:ext cx="79608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Миша прочитал 30 страниц книги, </a:t>
            </a:r>
          </a:p>
          <a:p>
            <a:r>
              <a:rPr lang="ru-RU" sz="4000" b="1" dirty="0" smtClean="0"/>
              <a:t>что составляет        всей книги. </a:t>
            </a:r>
          </a:p>
          <a:p>
            <a:r>
              <a:rPr lang="ru-RU" sz="4000" b="1" dirty="0" smtClean="0"/>
              <a:t>Сколько страниц  в книге?</a:t>
            </a:r>
            <a:endParaRPr lang="ru-RU" sz="4000" b="1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2285992"/>
            <a:ext cx="255840" cy="785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715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19063"/>
            <a:ext cx="156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Задачи, 25</a:t>
            </a:r>
            <a:endParaRPr lang="ru-RU" sz="2400" dirty="0"/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1472" y="1714488"/>
            <a:ext cx="8505277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Для приготовления вишневого </a:t>
            </a:r>
          </a:p>
          <a:p>
            <a:r>
              <a:rPr lang="ru-RU" sz="4400" b="1" dirty="0" smtClean="0"/>
              <a:t>варенья берут </a:t>
            </a:r>
          </a:p>
          <a:p>
            <a:r>
              <a:rPr lang="ru-RU" sz="4400" b="1" dirty="0" smtClean="0"/>
              <a:t> 2 части вишни и 3 части сахара.</a:t>
            </a:r>
          </a:p>
          <a:p>
            <a:r>
              <a:rPr lang="ru-RU" sz="4400" b="1" dirty="0" smtClean="0"/>
              <a:t>Сколько надо взять вишни, чтобы</a:t>
            </a:r>
          </a:p>
          <a:p>
            <a:r>
              <a:rPr lang="ru-RU" sz="4400" b="1" dirty="0" smtClean="0"/>
              <a:t>получилось  15 кг варенья?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192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19063"/>
            <a:ext cx="156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Задачи, 30</a:t>
            </a:r>
            <a:endParaRPr lang="ru-RU" sz="2400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1643050"/>
            <a:ext cx="7915628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Общий вес троих детей 72 кг. </a:t>
            </a:r>
          </a:p>
          <a:p>
            <a:r>
              <a:rPr lang="ru-RU" sz="4400" b="1" dirty="0" smtClean="0"/>
              <a:t>Маша весит столько же,</a:t>
            </a:r>
          </a:p>
          <a:p>
            <a:r>
              <a:rPr lang="ru-RU" sz="4400" b="1" dirty="0" smtClean="0"/>
              <a:t> сколько два ее младших брата</a:t>
            </a:r>
          </a:p>
          <a:p>
            <a:r>
              <a:rPr lang="ru-RU" sz="4400" b="1" dirty="0" smtClean="0"/>
              <a:t> вместе. </a:t>
            </a:r>
          </a:p>
          <a:p>
            <a:r>
              <a:rPr lang="ru-RU" sz="4400" b="1" dirty="0" smtClean="0"/>
              <a:t>Сколько весит Маша?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79203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19063"/>
            <a:ext cx="156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Задачи, 35</a:t>
            </a:r>
            <a:endParaRPr lang="ru-RU" sz="2400" dirty="0"/>
          </a:p>
        </p:txBody>
      </p:sp>
      <p:sp>
        <p:nvSpPr>
          <p:cNvPr id="7" name="Управляющая кнопка: в начало 6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2357430"/>
            <a:ext cx="945810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Длина удава – 12 м, или 48 попугаев. </a:t>
            </a:r>
          </a:p>
          <a:p>
            <a:r>
              <a:rPr lang="ru-RU" sz="4400" b="1" dirty="0" smtClean="0"/>
              <a:t>Какова длина попугая в</a:t>
            </a:r>
          </a:p>
          <a:p>
            <a:r>
              <a:rPr lang="ru-RU" sz="4400" b="1" dirty="0" smtClean="0"/>
              <a:t> сантиметрах?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85291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605879"/>
            <a:ext cx="201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 15</a:t>
            </a: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42910" y="2571744"/>
            <a:ext cx="7286676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7158" y="2000240"/>
            <a:ext cx="71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572396" y="1857364"/>
            <a:ext cx="71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8" name="Дуга 7"/>
          <p:cNvSpPr/>
          <p:nvPr/>
        </p:nvSpPr>
        <p:spPr>
          <a:xfrm rot="10800000">
            <a:off x="642910" y="1428736"/>
            <a:ext cx="7286676" cy="2485045"/>
          </a:xfrm>
          <a:prstGeom prst="arc">
            <a:avLst>
              <a:gd name="adj1" fmla="val 1078746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00430" y="407194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25 см</a:t>
            </a:r>
            <a:endParaRPr lang="ru-RU" sz="2800" b="1" dirty="0"/>
          </a:p>
        </p:txBody>
      </p:sp>
      <p:sp>
        <p:nvSpPr>
          <p:cNvPr id="10" name="Дуга 9"/>
          <p:cNvSpPr/>
          <p:nvPr/>
        </p:nvSpPr>
        <p:spPr>
          <a:xfrm>
            <a:off x="642910" y="2000240"/>
            <a:ext cx="2786082" cy="1000132"/>
          </a:xfrm>
          <a:prstGeom prst="arc">
            <a:avLst>
              <a:gd name="adj1" fmla="val 1076676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5786446" y="1928802"/>
            <a:ext cx="2071702" cy="1071570"/>
          </a:xfrm>
          <a:prstGeom prst="arc">
            <a:avLst>
              <a:gd name="adj1" fmla="val 1060673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86116" y="2000240"/>
            <a:ext cx="71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29256" y="2071678"/>
            <a:ext cx="71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28728" y="1428736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9 см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357950" y="1357298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7 см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14348" y="5000636"/>
            <a:ext cx="7175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Чему равна длина отрезка </a:t>
            </a:r>
            <a:r>
              <a:rPr lang="en-US" sz="4000" b="1" dirty="0" smtClean="0"/>
              <a:t>CD</a:t>
            </a:r>
            <a:r>
              <a:rPr lang="ru-RU" sz="4000" b="1" dirty="0" smtClean="0"/>
              <a:t> 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23242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605879"/>
            <a:ext cx="201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 20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643050"/>
            <a:ext cx="5643602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4071942"/>
            <a:ext cx="82561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Периметр прямоугольника равна 90 см.</a:t>
            </a:r>
          </a:p>
          <a:p>
            <a:r>
              <a:rPr lang="ru-RU" sz="3600" b="1" dirty="0" smtClean="0"/>
              <a:t> Ширина 6 см. </a:t>
            </a:r>
          </a:p>
          <a:p>
            <a:r>
              <a:rPr lang="ru-RU" sz="3600" b="1" dirty="0" smtClean="0"/>
              <a:t>Чему равна его длина?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6998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605879"/>
            <a:ext cx="1944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Геометрия,25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643050"/>
            <a:ext cx="3500462" cy="3429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1428728" y="1643050"/>
            <a:ext cx="3571900" cy="3500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4348" y="2571744"/>
            <a:ext cx="950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8 см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1142984"/>
            <a:ext cx="950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8 см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485776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121442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29190" y="1214422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00628" y="4786322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86380" y="1928802"/>
            <a:ext cx="39848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Чему равна</a:t>
            </a:r>
          </a:p>
          <a:p>
            <a:r>
              <a:rPr lang="ru-RU" sz="3600" b="1" dirty="0" smtClean="0"/>
              <a:t> площадь </a:t>
            </a:r>
          </a:p>
          <a:p>
            <a:r>
              <a:rPr lang="ru-RU" sz="3600" b="1" dirty="0" smtClean="0"/>
              <a:t>треугольника АВС?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653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605879"/>
            <a:ext cx="201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 30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85926"/>
            <a:ext cx="743081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Даны прямоугольник и квадрат </a:t>
            </a:r>
          </a:p>
          <a:p>
            <a:r>
              <a:rPr lang="ru-RU" sz="4000" b="1" dirty="0" smtClean="0"/>
              <a:t>одинакового периметра.</a:t>
            </a:r>
          </a:p>
          <a:p>
            <a:r>
              <a:rPr lang="ru-RU" sz="4000" b="1" dirty="0" smtClean="0"/>
              <a:t>У кого из них больше площадь?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47736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605879"/>
            <a:ext cx="201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Геометрия, 35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000240"/>
            <a:ext cx="87707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Объем прямоугольного параллелепипеда </a:t>
            </a:r>
          </a:p>
          <a:p>
            <a:r>
              <a:rPr lang="ru-RU" sz="3600" b="1" dirty="0" smtClean="0"/>
              <a:t>равен  120 кубических см.</a:t>
            </a:r>
          </a:p>
          <a:p>
            <a:r>
              <a:rPr lang="ru-RU" sz="3600" b="1" dirty="0" smtClean="0"/>
              <a:t>Его длина равна 15 см, а ширина 4 см. </a:t>
            </a:r>
          </a:p>
          <a:p>
            <a:r>
              <a:rPr lang="ru-RU" sz="3600" b="1" dirty="0" smtClean="0"/>
              <a:t>Чему равна его высота?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3190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55372" y="6093296"/>
            <a:ext cx="737232" cy="66522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317847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Математические ребусы, 10</a:t>
            </a:r>
            <a:endParaRPr lang="ru-RU" sz="2400" dirty="0"/>
          </a:p>
        </p:txBody>
      </p:sp>
      <p:pic>
        <p:nvPicPr>
          <p:cNvPr id="2050" name="Picture 2" descr="C:\Users\1\Documents\rebuses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69480"/>
            <a:ext cx="7355780" cy="273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2285992"/>
            <a:ext cx="928694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38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2094</TotalTime>
  <Words>2235</Words>
  <Application>Microsoft Office PowerPoint</Application>
  <PresentationFormat>Экран (4:3)</PresentationFormat>
  <Paragraphs>591</Paragraphs>
  <Slides>128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128</vt:i4>
      </vt:variant>
    </vt:vector>
  </HeadingPairs>
  <TitlesOfParts>
    <vt:vector size="135" baseType="lpstr">
      <vt:lpstr>Arial</vt:lpstr>
      <vt:lpstr>Calibri</vt:lpstr>
      <vt:lpstr>Constantia</vt:lpstr>
      <vt:lpstr>Garamond</vt:lpstr>
      <vt:lpstr>Wingdings</vt:lpstr>
      <vt:lpstr>Тема Office</vt:lpstr>
      <vt:lpstr>Кутюр</vt:lpstr>
      <vt:lpstr>СВОЯ ИГРА</vt:lpstr>
      <vt:lpstr>Презентация PowerPoint</vt:lpstr>
      <vt:lpstr>Своя игра</vt:lpstr>
      <vt:lpstr>Презентация PowerPoint</vt:lpstr>
      <vt:lpstr>Своя игра</vt:lpstr>
      <vt:lpstr>Презентация PowerPoint</vt:lpstr>
      <vt:lpstr>Своя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Уравнения, 10</vt:lpstr>
      <vt:lpstr>Презентация PowerPoint</vt:lpstr>
      <vt:lpstr>Уравнения, 20</vt:lpstr>
      <vt:lpstr>Уравнения, 25</vt:lpstr>
      <vt:lpstr>Уравнения, 30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1</dc:creator>
  <cp:lastModifiedBy>asus</cp:lastModifiedBy>
  <cp:revision>173</cp:revision>
  <dcterms:created xsi:type="dcterms:W3CDTF">2012-06-22T19:38:00Z</dcterms:created>
  <dcterms:modified xsi:type="dcterms:W3CDTF">2018-07-24T21:07:55Z</dcterms:modified>
</cp:coreProperties>
</file>