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64" r:id="rId3"/>
    <p:sldId id="260" r:id="rId4"/>
    <p:sldId id="259" r:id="rId5"/>
    <p:sldId id="261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C0000"/>
    <a:srgbClr val="003300"/>
    <a:srgbClr val="7A0000"/>
    <a:srgbClr val="753805"/>
    <a:srgbClr val="2A7E54"/>
    <a:srgbClr val="FFFFCC"/>
    <a:srgbClr val="226845"/>
    <a:srgbClr val="1D591D"/>
    <a:srgbClr val="2A7E2A"/>
    <a:srgbClr val="006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1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892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8C188D-7AA0-4BD6-A8D1-BDB690168CBD}" type="datetimeFigureOut">
              <a:rPr lang="ru-RU" smtClean="0"/>
              <a:pPr/>
              <a:t>28.09.2015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F235FC-491D-4CE6-9FA4-CB21228CBBC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8D49EF-2A19-4707-95FB-9FFA73A11003}" type="datetimeFigureOut">
              <a:rPr lang="ru-RU" smtClean="0"/>
              <a:pPr/>
              <a:t>28.09.2015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B559DF-501B-481A-AC4F-FF644672BCC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B559DF-501B-481A-AC4F-FF644672BCC3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28.09.2015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28.09.2015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28.09.2015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28.09.2015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28.09.2015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28.09.2015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28.09.2015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28.09.2015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28.09.2015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28.09.2015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28.09.2015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6DDDE-3C24-42F7-AD86-2E92357493A0}" type="datetimeFigureOut">
              <a:rPr lang="ru-RU" smtClean="0"/>
              <a:pPr/>
              <a:t>28.09.2015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23728" y="404664"/>
            <a:ext cx="4968552" cy="3312368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000" b="1" spc="300" dirty="0" smtClean="0">
                <a:ln w="11430"/>
                <a:blipFill dpi="0" rotWithShape="1">
                  <a:blip r:embed="rId3"/>
                  <a:srcRect/>
                  <a:stretch>
                    <a:fillRect/>
                  </a:stretch>
                </a:blip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  <a:reflection blurRad="6350" stA="60000" endA="900" endPos="58000" dir="5400000" sy="-100000" algn="bl" rotWithShape="0"/>
                </a:effectLst>
              </a:rPr>
              <a:t>Цепи питания</a:t>
            </a:r>
            <a:endParaRPr lang="ru-RU" sz="6000" b="1" spc="300" dirty="0">
              <a:ln w="11430"/>
              <a:blipFill dpi="0" rotWithShape="1">
                <a:blip r:embed="rId3"/>
                <a:srcRect/>
                <a:stretch>
                  <a:fillRect/>
                </a:stretch>
              </a:blip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  <a:reflection blurRad="6350" stA="60000" endA="900" endPos="58000" dir="5400000" sy="-100000" algn="bl" rotWithShape="0"/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67744" y="4365104"/>
            <a:ext cx="432048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Биология </a:t>
            </a:r>
          </a:p>
          <a:p>
            <a:pPr algn="ctr"/>
            <a:r>
              <a:rPr lang="ru-RU" sz="4000" b="1" dirty="0" smtClean="0"/>
              <a:t>5 класс</a:t>
            </a:r>
            <a:r>
              <a:rPr lang="ru-RU" sz="4000" b="1" dirty="0" smtClean="0"/>
              <a:t> </a:t>
            </a:r>
          </a:p>
          <a:p>
            <a:pPr algn="ctr"/>
            <a:endParaRPr lang="ru-RU" sz="4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0232" y="285728"/>
            <a:ext cx="6858048" cy="1225536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7A0000"/>
                </a:solidFill>
              </a:rPr>
              <a:t>Понятия «пищевое звено», </a:t>
            </a:r>
            <a:br>
              <a:rPr lang="ru-RU" sz="3200" dirty="0" smtClean="0">
                <a:solidFill>
                  <a:srgbClr val="7A0000"/>
                </a:solidFill>
              </a:rPr>
            </a:br>
            <a:r>
              <a:rPr lang="ru-RU" sz="3200" dirty="0" smtClean="0">
                <a:solidFill>
                  <a:srgbClr val="7A0000"/>
                </a:solidFill>
              </a:rPr>
              <a:t>«пищевая цепь», «пищевая сеть»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71670" y="1643050"/>
            <a:ext cx="6715172" cy="4572032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ru-RU" sz="2800" dirty="0" smtClean="0">
                <a:solidFill>
                  <a:srgbClr val="7A0000"/>
                </a:solidFill>
              </a:rPr>
              <a:t>Пищевое звено </a:t>
            </a:r>
            <a:r>
              <a:rPr lang="ru-RU" sz="2800" dirty="0" smtClean="0"/>
              <a:t>– отдельный организм.</a:t>
            </a:r>
          </a:p>
          <a:p>
            <a:pPr marL="0" indent="0">
              <a:spcBef>
                <a:spcPts val="0"/>
              </a:spcBef>
              <a:buNone/>
            </a:pPr>
            <a:endParaRPr lang="ru-RU" sz="28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800" dirty="0" smtClean="0">
                <a:solidFill>
                  <a:srgbClr val="7A0000"/>
                </a:solidFill>
              </a:rPr>
              <a:t>Пищевая цепь</a:t>
            </a:r>
            <a:r>
              <a:rPr lang="ru-RU" sz="2800" dirty="0" smtClean="0"/>
              <a:t> – это два и более организмов, связанных пищевыми отношениями.</a:t>
            </a:r>
          </a:p>
          <a:p>
            <a:pPr marL="0" indent="0">
              <a:spcBef>
                <a:spcPts val="0"/>
              </a:spcBef>
              <a:buNone/>
            </a:pPr>
            <a:endParaRPr lang="ru-RU" sz="28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800" dirty="0" smtClean="0">
                <a:solidFill>
                  <a:srgbClr val="7A0000"/>
                </a:solidFill>
              </a:rPr>
              <a:t>Пищевая сеть</a:t>
            </a:r>
            <a:r>
              <a:rPr lang="ru-RU" sz="2800" dirty="0" smtClean="0"/>
              <a:t> – совокупность всех организмов и пищевых цепей.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71670" y="214290"/>
            <a:ext cx="6786610" cy="1214446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7A0000"/>
                </a:solidFill>
              </a:rPr>
              <a:t>Примеры пищевых цепей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00232" y="1643050"/>
            <a:ext cx="6786610" cy="4572032"/>
          </a:xfrm>
        </p:spPr>
        <p:txBody>
          <a:bodyPr>
            <a:normAutofit/>
          </a:bodyPr>
          <a:lstStyle/>
          <a:p>
            <a:r>
              <a:rPr lang="ru-RU" sz="2200" dirty="0" smtClean="0"/>
              <a:t>Растения → кузнечик → ящерица → ястреб</a:t>
            </a:r>
          </a:p>
          <a:p>
            <a:r>
              <a:rPr lang="ru-RU" sz="2200" dirty="0" smtClean="0"/>
              <a:t>Растения </a:t>
            </a:r>
            <a:r>
              <a:rPr lang="ru-RU" sz="2200" dirty="0" smtClean="0"/>
              <a:t>→ кузнечик → </a:t>
            </a:r>
            <a:r>
              <a:rPr lang="ru-RU" sz="2200" dirty="0" smtClean="0"/>
              <a:t>лягушка </a:t>
            </a:r>
            <a:r>
              <a:rPr lang="ru-RU" sz="2200" dirty="0" smtClean="0"/>
              <a:t>→ </a:t>
            </a:r>
            <a:r>
              <a:rPr lang="ru-RU" sz="2200" dirty="0" smtClean="0"/>
              <a:t>цапля</a:t>
            </a:r>
          </a:p>
          <a:p>
            <a:r>
              <a:rPr lang="ru-RU" sz="2200" dirty="0" smtClean="0"/>
              <a:t>Растения → гусеница → синица → сокол</a:t>
            </a:r>
            <a:endParaRPr lang="ru-RU" sz="2200" dirty="0" smtClean="0"/>
          </a:p>
          <a:p>
            <a:r>
              <a:rPr lang="ru-RU" sz="2200" dirty="0" smtClean="0"/>
              <a:t>Растения </a:t>
            </a:r>
            <a:r>
              <a:rPr lang="ru-RU" sz="2200" dirty="0" smtClean="0"/>
              <a:t>→ </a:t>
            </a:r>
            <a:r>
              <a:rPr lang="ru-RU" sz="2200" dirty="0" smtClean="0"/>
              <a:t>антилопа </a:t>
            </a:r>
            <a:r>
              <a:rPr lang="ru-RU" sz="2200" dirty="0" smtClean="0"/>
              <a:t>→ </a:t>
            </a:r>
            <a:r>
              <a:rPr lang="ru-RU" sz="2200" dirty="0" smtClean="0"/>
              <a:t>лев </a:t>
            </a:r>
            <a:r>
              <a:rPr lang="ru-RU" sz="2200" dirty="0" smtClean="0"/>
              <a:t>→ </a:t>
            </a:r>
            <a:r>
              <a:rPr lang="ru-RU" sz="2200" dirty="0" smtClean="0"/>
              <a:t>грифы</a:t>
            </a:r>
          </a:p>
          <a:p>
            <a:r>
              <a:rPr lang="ru-RU" sz="2200" dirty="0" smtClean="0"/>
              <a:t>Растения </a:t>
            </a:r>
            <a:r>
              <a:rPr lang="ru-RU" sz="2200" dirty="0" smtClean="0"/>
              <a:t>→ </a:t>
            </a:r>
            <a:r>
              <a:rPr lang="ru-RU" sz="2200" dirty="0" smtClean="0"/>
              <a:t>заяц </a:t>
            </a:r>
            <a:r>
              <a:rPr lang="ru-RU" sz="2200" dirty="0" smtClean="0"/>
              <a:t>→ </a:t>
            </a:r>
            <a:r>
              <a:rPr lang="ru-RU" sz="2200" dirty="0" smtClean="0"/>
              <a:t>лиса</a:t>
            </a:r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488" y="3857628"/>
            <a:ext cx="4769894" cy="218772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0232" y="274638"/>
            <a:ext cx="6786610" cy="108266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7A0000"/>
                </a:solidFill>
              </a:rPr>
              <a:t>Сложные пищевые связи</a:t>
            </a:r>
            <a:endParaRPr lang="ru-RU" sz="2800" dirty="0">
              <a:solidFill>
                <a:srgbClr val="7A0000"/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8992" y="1214422"/>
            <a:ext cx="4102818" cy="5061601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042" y="274638"/>
            <a:ext cx="7143800" cy="108266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7A0000"/>
                </a:solidFill>
              </a:rPr>
              <a:t>Трофические уровни</a:t>
            </a:r>
            <a:endParaRPr lang="ru-RU" sz="3200" dirty="0">
              <a:solidFill>
                <a:srgbClr val="7A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00232" y="1643050"/>
            <a:ext cx="6786610" cy="4572032"/>
          </a:xfrm>
        </p:spPr>
        <p:txBody>
          <a:bodyPr/>
          <a:lstStyle/>
          <a:p>
            <a:r>
              <a:rPr lang="ru-RU" sz="2800" dirty="0" smtClean="0">
                <a:solidFill>
                  <a:srgbClr val="7A0000"/>
                </a:solidFill>
              </a:rPr>
              <a:t>Производители</a:t>
            </a:r>
            <a:r>
              <a:rPr lang="ru-RU" sz="2800" dirty="0" smtClean="0"/>
              <a:t> – растения </a:t>
            </a:r>
          </a:p>
          <a:p>
            <a:r>
              <a:rPr lang="ru-RU" sz="2800" dirty="0" smtClean="0">
                <a:solidFill>
                  <a:srgbClr val="7A0000"/>
                </a:solidFill>
              </a:rPr>
              <a:t>Потребители</a:t>
            </a:r>
            <a:r>
              <a:rPr lang="ru-RU" sz="2800" dirty="0" smtClean="0"/>
              <a:t> – животные </a:t>
            </a:r>
          </a:p>
          <a:p>
            <a:r>
              <a:rPr lang="ru-RU" sz="2800" dirty="0" smtClean="0">
                <a:solidFill>
                  <a:srgbClr val="7A0000"/>
                </a:solidFill>
              </a:rPr>
              <a:t>Разрушители</a:t>
            </a:r>
            <a:r>
              <a:rPr lang="ru-RU" sz="2800" dirty="0" smtClean="0"/>
              <a:t> </a:t>
            </a:r>
            <a:r>
              <a:rPr lang="ru-RU" sz="2800" dirty="0" smtClean="0"/>
              <a:t>–</a:t>
            </a:r>
            <a:r>
              <a:rPr lang="ru-RU" sz="2800" dirty="0" smtClean="0"/>
              <a:t> микроорганизмы</a:t>
            </a:r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26" y="3500438"/>
            <a:ext cx="4494972" cy="242889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08" y="214290"/>
            <a:ext cx="6643734" cy="1214446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7A0000"/>
                </a:solidFill>
              </a:rPr>
              <a:t>Вывод</a:t>
            </a:r>
            <a:endParaRPr lang="ru-RU" sz="3200" dirty="0">
              <a:solidFill>
                <a:srgbClr val="7A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71670" y="1571612"/>
            <a:ext cx="6715172" cy="4572032"/>
          </a:xfrm>
        </p:spPr>
        <p:txBody>
          <a:bodyPr>
            <a:normAutofit/>
          </a:bodyPr>
          <a:lstStyle/>
          <a:p>
            <a:pPr marL="342900" lvl="3" indent="-342900">
              <a:buFont typeface="Arial" pitchFamily="34" charset="0"/>
              <a:buChar char="•"/>
            </a:pPr>
            <a:r>
              <a:rPr lang="ru-RU" sz="3200" dirty="0" smtClean="0">
                <a:solidFill>
                  <a:srgbClr val="6C0000"/>
                </a:solidFill>
              </a:rPr>
              <a:t>Природа представляет собой единое целое, в котором между растениями, животными, грибами, микроорганизмами, человеком  и окружающей средой происходит обмен веществ и энергией.</a:t>
            </a:r>
          </a:p>
          <a:p>
            <a:pPr>
              <a:buNone/>
            </a:pPr>
            <a:endParaRPr lang="ru-RU" dirty="0">
              <a:solidFill>
                <a:srgbClr val="7A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C0000"/>
      </a:hlink>
      <a:folHlink>
        <a:srgbClr val="974806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941</TotalTime>
  <Words>118</Words>
  <Application>Microsoft Office PowerPoint</Application>
  <PresentationFormat>Экран (4:3)</PresentationFormat>
  <Paragraphs>25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Цепи питания</vt:lpstr>
      <vt:lpstr>Понятия «пищевое звено»,  «пищевая цепь», «пищевая сеть»</vt:lpstr>
      <vt:lpstr>Примеры пищевых цепей</vt:lpstr>
      <vt:lpstr>Сложные пищевые связи</vt:lpstr>
      <vt:lpstr>Трофические уровни</vt:lpstr>
      <vt:lpstr>Вывод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Елена</dc:creator>
  <cp:lastModifiedBy>Admin</cp:lastModifiedBy>
  <cp:revision>15</cp:revision>
  <dcterms:created xsi:type="dcterms:W3CDTF">2014-08-08T16:01:14Z</dcterms:created>
  <dcterms:modified xsi:type="dcterms:W3CDTF">2015-09-28T13:06:18Z</dcterms:modified>
</cp:coreProperties>
</file>