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5" r:id="rId4"/>
    <p:sldId id="259" r:id="rId5"/>
    <p:sldId id="260" r:id="rId6"/>
    <p:sldId id="261" r:id="rId7"/>
    <p:sldId id="264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получают психолого-педагогическое сопровождение 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дети с ОВЗ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получают психолого-педагогическое сопровождение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дети с ОВЗ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</c:numCache>
            </c:numRef>
          </c:val>
        </c:ser>
        <c:overlap val="100"/>
        <c:axId val="59074048"/>
        <c:axId val="59075584"/>
      </c:barChart>
      <c:catAx>
        <c:axId val="59074048"/>
        <c:scaling>
          <c:orientation val="minMax"/>
        </c:scaling>
        <c:axPos val="b"/>
        <c:tickLblPos val="nextTo"/>
        <c:crossAx val="59075584"/>
        <c:crosses val="autoZero"/>
        <c:auto val="1"/>
        <c:lblAlgn val="ctr"/>
        <c:lblOffset val="100"/>
      </c:catAx>
      <c:valAx>
        <c:axId val="59075584"/>
        <c:scaling>
          <c:orientation val="minMax"/>
        </c:scaling>
        <c:axPos val="l"/>
        <c:majorGridlines/>
        <c:numFmt formatCode="General" sourceLinked="1"/>
        <c:tickLblPos val="nextTo"/>
        <c:crossAx val="59074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88464934873798"/>
          <c:y val="8.7013657191156182E-2"/>
          <c:w val="0.29467375573380433"/>
          <c:h val="0.6564811601939588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детей с ОВЗ, обучающихся инклюзивно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2014-2015 уч.г.</c:v>
                </c:pt>
                <c:pt idx="1">
                  <c:v>2015-2016 уч.г.</c:v>
                </c:pt>
                <c:pt idx="2">
                  <c:v>2016-2017 уч.г.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кол-во детей с ОВЗ, обучающихся в коррекционном классе VII вида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2014-2015 уч.г.</c:v>
                </c:pt>
                <c:pt idx="1">
                  <c:v>2015-2016 уч.г.</c:v>
                </c:pt>
                <c:pt idx="2">
                  <c:v>2016-2017 уч.г.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6</c:v>
                </c:pt>
              </c:numCache>
            </c:numRef>
          </c:val>
        </c:ser>
        <c:axId val="85014784"/>
        <c:axId val="85020672"/>
      </c:barChart>
      <c:catAx>
        <c:axId val="85014784"/>
        <c:scaling>
          <c:orientation val="minMax"/>
        </c:scaling>
        <c:axPos val="b"/>
        <c:tickLblPos val="nextTo"/>
        <c:crossAx val="85020672"/>
        <c:crosses val="autoZero"/>
        <c:auto val="1"/>
        <c:lblAlgn val="ctr"/>
        <c:lblOffset val="100"/>
      </c:catAx>
      <c:valAx>
        <c:axId val="85020672"/>
        <c:scaling>
          <c:orientation val="minMax"/>
        </c:scaling>
        <c:axPos val="l"/>
        <c:majorGridlines/>
        <c:numFmt formatCode="General" sourceLinked="1"/>
        <c:tickLblPos val="nextTo"/>
        <c:crossAx val="850147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учащихся, направленных на ПМПК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2012-2013 уч.г.</c:v>
                </c:pt>
                <c:pt idx="2">
                  <c:v>2016-2017 уч.г.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2">
                  <c:v>23</c:v>
                </c:pt>
              </c:numCache>
            </c:numRef>
          </c:val>
        </c:ser>
        <c:axId val="85045248"/>
        <c:axId val="85046784"/>
      </c:barChart>
      <c:catAx>
        <c:axId val="85045248"/>
        <c:scaling>
          <c:orientation val="minMax"/>
        </c:scaling>
        <c:axPos val="b"/>
        <c:tickLblPos val="nextTo"/>
        <c:crossAx val="85046784"/>
        <c:crosses val="autoZero"/>
        <c:auto val="1"/>
        <c:lblAlgn val="ctr"/>
        <c:lblOffset val="100"/>
      </c:catAx>
      <c:valAx>
        <c:axId val="85046784"/>
        <c:scaling>
          <c:orientation val="minMax"/>
        </c:scaling>
        <c:axPos val="l"/>
        <c:majorGridlines/>
        <c:numFmt formatCode="General" sourceLinked="1"/>
        <c:tickLblPos val="nextTo"/>
        <c:crossAx val="850452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2012-2014 уч.г.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кол-во детей с ОВЗ, обучающихся по АОП/АООП, ООП, адаптированным с учётом индивидуальных особенностей развития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2016-2017 уч.г.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кол-во детей с ОВЗ, обучающихся по АОП/АООП, ООП, адаптированным с учётом индивидуальных особенностей развития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44</c:v>
                </c:pt>
              </c:numCache>
            </c:numRef>
          </c:val>
        </c:ser>
        <c:axId val="85375232"/>
        <c:axId val="85377024"/>
      </c:barChart>
      <c:catAx>
        <c:axId val="85375232"/>
        <c:scaling>
          <c:orientation val="minMax"/>
        </c:scaling>
        <c:axPos val="b"/>
        <c:tickLblPos val="nextTo"/>
        <c:crossAx val="85377024"/>
        <c:crosses val="autoZero"/>
        <c:auto val="1"/>
        <c:lblAlgn val="ctr"/>
        <c:lblOffset val="100"/>
      </c:catAx>
      <c:valAx>
        <c:axId val="85377024"/>
        <c:scaling>
          <c:orientation val="minMax"/>
        </c:scaling>
        <c:axPos val="l"/>
        <c:majorGridlines/>
        <c:numFmt formatCode="General" sourceLinked="1"/>
        <c:tickLblPos val="nextTo"/>
        <c:crossAx val="853752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A60C62-3623-4D19-8E59-6061F4A55F3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BB7ECE-7782-4251-8A7D-7F7845D43711}">
      <dgm:prSet phldrT="[Текст]"/>
      <dgm:spPr/>
      <dgm:t>
        <a:bodyPr/>
        <a:lstStyle/>
        <a:p>
          <a:r>
            <a:rPr lang="ru-RU" dirty="0" smtClean="0"/>
            <a:t>АООП для детей с ЗПР </a:t>
          </a:r>
          <a:endParaRPr lang="ru-RU" dirty="0"/>
        </a:p>
      </dgm:t>
    </dgm:pt>
    <dgm:pt modelId="{1780006C-AF88-437D-82BE-7458906C2BBA}" type="parTrans" cxnId="{5CED5119-F171-4088-8843-C23CBF92426C}">
      <dgm:prSet/>
      <dgm:spPr/>
      <dgm:t>
        <a:bodyPr/>
        <a:lstStyle/>
        <a:p>
          <a:endParaRPr lang="ru-RU"/>
        </a:p>
      </dgm:t>
    </dgm:pt>
    <dgm:pt modelId="{D6BF2772-844A-463D-A560-F70948420FA9}" type="sibTrans" cxnId="{5CED5119-F171-4088-8843-C23CBF92426C}">
      <dgm:prSet/>
      <dgm:spPr/>
      <dgm:t>
        <a:bodyPr/>
        <a:lstStyle/>
        <a:p>
          <a:endParaRPr lang="ru-RU"/>
        </a:p>
      </dgm:t>
    </dgm:pt>
    <dgm:pt modelId="{42706EDC-2BA7-4C32-BD80-5387D3568DCE}">
      <dgm:prSet phldrT="[Текст]" custT="1"/>
      <dgm:spPr/>
      <dgm:t>
        <a:bodyPr/>
        <a:lstStyle/>
        <a:p>
          <a:r>
            <a:rPr lang="ru-RU" sz="5100" dirty="0" smtClean="0"/>
            <a:t>Вариант 7.1</a:t>
          </a:r>
        </a:p>
        <a:p>
          <a:r>
            <a:rPr lang="ru-RU" sz="3200" dirty="0" smtClean="0"/>
            <a:t>(4 года инклюзивно)</a:t>
          </a:r>
          <a:endParaRPr lang="ru-RU" sz="3200" dirty="0"/>
        </a:p>
      </dgm:t>
    </dgm:pt>
    <dgm:pt modelId="{5D917679-B347-484B-95B0-D6ACD6727B0C}" type="parTrans" cxnId="{14156B45-2147-4BED-A88D-C69D3E25E732}">
      <dgm:prSet/>
      <dgm:spPr/>
      <dgm:t>
        <a:bodyPr/>
        <a:lstStyle/>
        <a:p>
          <a:endParaRPr lang="ru-RU"/>
        </a:p>
      </dgm:t>
    </dgm:pt>
    <dgm:pt modelId="{C074FBF6-2959-4A43-97CC-7036EED05936}" type="sibTrans" cxnId="{14156B45-2147-4BED-A88D-C69D3E25E732}">
      <dgm:prSet/>
      <dgm:spPr/>
      <dgm:t>
        <a:bodyPr/>
        <a:lstStyle/>
        <a:p>
          <a:endParaRPr lang="ru-RU"/>
        </a:p>
      </dgm:t>
    </dgm:pt>
    <dgm:pt modelId="{BFF3A9C5-4A36-488F-A04D-B89CD5EF6D08}">
      <dgm:prSet phldrT="[Текст]" custT="1"/>
      <dgm:spPr/>
      <dgm:t>
        <a:bodyPr/>
        <a:lstStyle/>
        <a:p>
          <a:r>
            <a:rPr lang="ru-RU" sz="5100" dirty="0" smtClean="0"/>
            <a:t>Вариант 7.2</a:t>
          </a:r>
        </a:p>
        <a:p>
          <a:r>
            <a:rPr lang="ru-RU" sz="2000" dirty="0" smtClean="0"/>
            <a:t>(5 лет</a:t>
          </a:r>
        </a:p>
        <a:p>
          <a:r>
            <a:rPr lang="ru-RU" sz="2000" dirty="0" smtClean="0"/>
            <a:t>В специализированном классе)</a:t>
          </a:r>
          <a:endParaRPr lang="ru-RU" sz="2000" dirty="0"/>
        </a:p>
      </dgm:t>
    </dgm:pt>
    <dgm:pt modelId="{A0712441-36F0-423B-92C3-AE816350959F}" type="parTrans" cxnId="{7313F5A7-1FFC-4152-B6A0-E8487FF8DDC6}">
      <dgm:prSet/>
      <dgm:spPr/>
      <dgm:t>
        <a:bodyPr/>
        <a:lstStyle/>
        <a:p>
          <a:endParaRPr lang="ru-RU"/>
        </a:p>
      </dgm:t>
    </dgm:pt>
    <dgm:pt modelId="{B6D8F6C5-C634-499E-A3A4-B84BAF727A53}" type="sibTrans" cxnId="{7313F5A7-1FFC-4152-B6A0-E8487FF8DDC6}">
      <dgm:prSet/>
      <dgm:spPr/>
      <dgm:t>
        <a:bodyPr/>
        <a:lstStyle/>
        <a:p>
          <a:endParaRPr lang="ru-RU"/>
        </a:p>
      </dgm:t>
    </dgm:pt>
    <dgm:pt modelId="{93BC24DD-A187-42C5-A1E1-9D39FEDFEF10}">
      <dgm:prSet phldrT="[Текст]" phldr="1"/>
      <dgm:spPr/>
      <dgm:t>
        <a:bodyPr/>
        <a:lstStyle/>
        <a:p>
          <a:endParaRPr lang="ru-RU" dirty="0"/>
        </a:p>
      </dgm:t>
    </dgm:pt>
    <dgm:pt modelId="{6CE188B1-12BA-4AA8-8FE6-190E4C1B7806}" type="sibTrans" cxnId="{C424A909-6E3F-4040-BC69-3B24C35A23FD}">
      <dgm:prSet/>
      <dgm:spPr/>
      <dgm:t>
        <a:bodyPr/>
        <a:lstStyle/>
        <a:p>
          <a:endParaRPr lang="ru-RU"/>
        </a:p>
      </dgm:t>
    </dgm:pt>
    <dgm:pt modelId="{B007DAB7-B087-4E0D-A93C-EF6054327178}" type="parTrans" cxnId="{C424A909-6E3F-4040-BC69-3B24C35A23FD}">
      <dgm:prSet/>
      <dgm:spPr/>
      <dgm:t>
        <a:bodyPr/>
        <a:lstStyle/>
        <a:p>
          <a:endParaRPr lang="ru-RU"/>
        </a:p>
      </dgm:t>
    </dgm:pt>
    <dgm:pt modelId="{D1768A38-4ECD-45EC-9098-1EDF89F05465}" type="pres">
      <dgm:prSet presAssocID="{3FA60C62-3623-4D19-8E59-6061F4A55F3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E161E7-10CF-4336-8C72-7339C45ABA89}" type="pres">
      <dgm:prSet presAssocID="{A9BB7ECE-7782-4251-8A7D-7F7845D43711}" presName="roof" presStyleLbl="dkBgShp" presStyleIdx="0" presStyleCnt="2" custScaleY="67285" custLinFactNeighborX="-898" custLinFactNeighborY="-3218"/>
      <dgm:spPr/>
      <dgm:t>
        <a:bodyPr/>
        <a:lstStyle/>
        <a:p>
          <a:endParaRPr lang="ru-RU"/>
        </a:p>
      </dgm:t>
    </dgm:pt>
    <dgm:pt modelId="{0AFD3292-B19D-460C-8955-E65D2D933179}" type="pres">
      <dgm:prSet presAssocID="{A9BB7ECE-7782-4251-8A7D-7F7845D43711}" presName="pillars" presStyleCnt="0"/>
      <dgm:spPr/>
    </dgm:pt>
    <dgm:pt modelId="{5B77F9BF-9C88-45B1-A6A4-5B2E2D232CA1}" type="pres">
      <dgm:prSet presAssocID="{A9BB7ECE-7782-4251-8A7D-7F7845D43711}" presName="pillar1" presStyleLbl="node1" presStyleIdx="0" presStyleCnt="3" custScaleX="133252" custScaleY="119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A3191-8277-444A-B6FA-12C566456CDF}" type="pres">
      <dgm:prSet presAssocID="{93BC24DD-A187-42C5-A1E1-9D39FEDFEF10}" presName="pillarX" presStyleLbl="node1" presStyleIdx="1" presStyleCnt="3" custLinFactNeighborX="588" custLinFactNeighborY="-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523FA-A603-422C-9084-F1FE207B520B}" type="pres">
      <dgm:prSet presAssocID="{BFF3A9C5-4A36-488F-A04D-B89CD5EF6D08}" presName="pillarX" presStyleLbl="node1" presStyleIdx="2" presStyleCnt="3" custScaleX="120984" custScaleY="119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55307-71FD-4650-8F0C-B147A93E709F}" type="pres">
      <dgm:prSet presAssocID="{A9BB7ECE-7782-4251-8A7D-7F7845D43711}" presName="base" presStyleLbl="dkBgShp" presStyleIdx="1" presStyleCnt="2"/>
      <dgm:spPr/>
    </dgm:pt>
  </dgm:ptLst>
  <dgm:cxnLst>
    <dgm:cxn modelId="{229CB01C-7B3E-4C1B-912C-E9BC318BE6A9}" type="presOf" srcId="{BFF3A9C5-4A36-488F-A04D-B89CD5EF6D08}" destId="{783523FA-A603-422C-9084-F1FE207B520B}" srcOrd="0" destOrd="0" presId="urn:microsoft.com/office/officeart/2005/8/layout/hList3"/>
    <dgm:cxn modelId="{68B64C5B-3167-4492-AC36-5AD16AF82F16}" type="presOf" srcId="{42706EDC-2BA7-4C32-BD80-5387D3568DCE}" destId="{5B77F9BF-9C88-45B1-A6A4-5B2E2D232CA1}" srcOrd="0" destOrd="0" presId="urn:microsoft.com/office/officeart/2005/8/layout/hList3"/>
    <dgm:cxn modelId="{5CED5119-F171-4088-8843-C23CBF92426C}" srcId="{3FA60C62-3623-4D19-8E59-6061F4A55F31}" destId="{A9BB7ECE-7782-4251-8A7D-7F7845D43711}" srcOrd="0" destOrd="0" parTransId="{1780006C-AF88-437D-82BE-7458906C2BBA}" sibTransId="{D6BF2772-844A-463D-A560-F70948420FA9}"/>
    <dgm:cxn modelId="{C424A909-6E3F-4040-BC69-3B24C35A23FD}" srcId="{A9BB7ECE-7782-4251-8A7D-7F7845D43711}" destId="{93BC24DD-A187-42C5-A1E1-9D39FEDFEF10}" srcOrd="1" destOrd="0" parTransId="{B007DAB7-B087-4E0D-A93C-EF6054327178}" sibTransId="{6CE188B1-12BA-4AA8-8FE6-190E4C1B7806}"/>
    <dgm:cxn modelId="{7313F5A7-1FFC-4152-B6A0-E8487FF8DDC6}" srcId="{A9BB7ECE-7782-4251-8A7D-7F7845D43711}" destId="{BFF3A9C5-4A36-488F-A04D-B89CD5EF6D08}" srcOrd="2" destOrd="0" parTransId="{A0712441-36F0-423B-92C3-AE816350959F}" sibTransId="{B6D8F6C5-C634-499E-A3A4-B84BAF727A53}"/>
    <dgm:cxn modelId="{14156B45-2147-4BED-A88D-C69D3E25E732}" srcId="{A9BB7ECE-7782-4251-8A7D-7F7845D43711}" destId="{42706EDC-2BA7-4C32-BD80-5387D3568DCE}" srcOrd="0" destOrd="0" parTransId="{5D917679-B347-484B-95B0-D6ACD6727B0C}" sibTransId="{C074FBF6-2959-4A43-97CC-7036EED05936}"/>
    <dgm:cxn modelId="{5C35AA11-C17E-4EF2-B96A-D0B5ABACF593}" type="presOf" srcId="{3FA60C62-3623-4D19-8E59-6061F4A55F31}" destId="{D1768A38-4ECD-45EC-9098-1EDF89F05465}" srcOrd="0" destOrd="0" presId="urn:microsoft.com/office/officeart/2005/8/layout/hList3"/>
    <dgm:cxn modelId="{64735111-2E99-4350-A433-5B0B0584A940}" type="presOf" srcId="{A9BB7ECE-7782-4251-8A7D-7F7845D43711}" destId="{64E161E7-10CF-4336-8C72-7339C45ABA89}" srcOrd="0" destOrd="0" presId="urn:microsoft.com/office/officeart/2005/8/layout/hList3"/>
    <dgm:cxn modelId="{D042943B-25EF-445C-9D51-C0B8A14F7679}" type="presOf" srcId="{93BC24DD-A187-42C5-A1E1-9D39FEDFEF10}" destId="{A8CA3191-8277-444A-B6FA-12C566456CDF}" srcOrd="0" destOrd="0" presId="urn:microsoft.com/office/officeart/2005/8/layout/hList3"/>
    <dgm:cxn modelId="{3C070F85-422B-4091-B760-D9C305DA5310}" type="presParOf" srcId="{D1768A38-4ECD-45EC-9098-1EDF89F05465}" destId="{64E161E7-10CF-4336-8C72-7339C45ABA89}" srcOrd="0" destOrd="0" presId="urn:microsoft.com/office/officeart/2005/8/layout/hList3"/>
    <dgm:cxn modelId="{8DA38BE1-AE30-43A4-AA95-CC8D35F22F79}" type="presParOf" srcId="{D1768A38-4ECD-45EC-9098-1EDF89F05465}" destId="{0AFD3292-B19D-460C-8955-E65D2D933179}" srcOrd="1" destOrd="0" presId="urn:microsoft.com/office/officeart/2005/8/layout/hList3"/>
    <dgm:cxn modelId="{DBE9AC1A-54EC-4B52-885D-B17CCE8821B4}" type="presParOf" srcId="{0AFD3292-B19D-460C-8955-E65D2D933179}" destId="{5B77F9BF-9C88-45B1-A6A4-5B2E2D232CA1}" srcOrd="0" destOrd="0" presId="urn:microsoft.com/office/officeart/2005/8/layout/hList3"/>
    <dgm:cxn modelId="{A81F99B5-5D0C-430B-9192-0886476EF237}" type="presParOf" srcId="{0AFD3292-B19D-460C-8955-E65D2D933179}" destId="{A8CA3191-8277-444A-B6FA-12C566456CDF}" srcOrd="1" destOrd="0" presId="urn:microsoft.com/office/officeart/2005/8/layout/hList3"/>
    <dgm:cxn modelId="{C085D0DA-BA6A-42C1-88AA-8487C2A343AA}" type="presParOf" srcId="{0AFD3292-B19D-460C-8955-E65D2D933179}" destId="{783523FA-A603-422C-9084-F1FE207B520B}" srcOrd="2" destOrd="0" presId="urn:microsoft.com/office/officeart/2005/8/layout/hList3"/>
    <dgm:cxn modelId="{11A90872-939A-4B73-A59E-11312C7A5E0B}" type="presParOf" srcId="{D1768A38-4ECD-45EC-9098-1EDF89F05465}" destId="{17555307-71FD-4650-8F0C-B147A93E709F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E161E7-10CF-4336-8C72-7339C45ABA89}">
      <dsp:nvSpPr>
        <dsp:cNvPr id="0" name=""/>
        <dsp:cNvSpPr/>
      </dsp:nvSpPr>
      <dsp:spPr>
        <a:xfrm>
          <a:off x="0" y="66907"/>
          <a:ext cx="8586663" cy="90749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АООП для детей с ЗПР </a:t>
          </a:r>
          <a:endParaRPr lang="ru-RU" sz="4200" kern="1200" dirty="0"/>
        </a:p>
      </dsp:txBody>
      <dsp:txXfrm>
        <a:off x="0" y="66907"/>
        <a:ext cx="8586663" cy="907499"/>
      </dsp:txXfrm>
    </dsp:sp>
    <dsp:sp modelId="{5B77F9BF-9C88-45B1-A6A4-5B2E2D232CA1}">
      <dsp:nvSpPr>
        <dsp:cNvPr id="0" name=""/>
        <dsp:cNvSpPr/>
      </dsp:nvSpPr>
      <dsp:spPr>
        <a:xfrm>
          <a:off x="1081" y="964711"/>
          <a:ext cx="3229208" cy="33797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Вариант 7.1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(4 года инклюзивно)</a:t>
          </a:r>
          <a:endParaRPr lang="ru-RU" sz="3200" kern="1200" dirty="0"/>
        </a:p>
      </dsp:txBody>
      <dsp:txXfrm>
        <a:off x="1081" y="964711"/>
        <a:ext cx="3229208" cy="3379791"/>
      </dsp:txXfrm>
    </dsp:sp>
    <dsp:sp modelId="{A8CA3191-8277-444A-B6FA-12C566456CDF}">
      <dsp:nvSpPr>
        <dsp:cNvPr id="0" name=""/>
        <dsp:cNvSpPr/>
      </dsp:nvSpPr>
      <dsp:spPr>
        <a:xfrm>
          <a:off x="3244539" y="1214439"/>
          <a:ext cx="2423384" cy="28323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600" kern="1200" dirty="0"/>
        </a:p>
      </dsp:txBody>
      <dsp:txXfrm>
        <a:off x="3244539" y="1214439"/>
        <a:ext cx="2423384" cy="2832354"/>
      </dsp:txXfrm>
    </dsp:sp>
    <dsp:sp modelId="{783523FA-A603-422C-9084-F1FE207B520B}">
      <dsp:nvSpPr>
        <dsp:cNvPr id="0" name=""/>
        <dsp:cNvSpPr/>
      </dsp:nvSpPr>
      <dsp:spPr>
        <a:xfrm>
          <a:off x="5653674" y="964711"/>
          <a:ext cx="2931907" cy="33797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Вариант 7.2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(5 лет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специализированном классе)</a:t>
          </a:r>
          <a:endParaRPr lang="ru-RU" sz="2000" kern="1200" dirty="0"/>
        </a:p>
      </dsp:txBody>
      <dsp:txXfrm>
        <a:off x="5653674" y="964711"/>
        <a:ext cx="2931907" cy="3379791"/>
      </dsp:txXfrm>
    </dsp:sp>
    <dsp:sp modelId="{17555307-71FD-4650-8F0C-B147A93E709F}">
      <dsp:nvSpPr>
        <dsp:cNvPr id="0" name=""/>
        <dsp:cNvSpPr/>
      </dsp:nvSpPr>
      <dsp:spPr>
        <a:xfrm>
          <a:off x="0" y="4070783"/>
          <a:ext cx="8586663" cy="31470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642918"/>
            <a:ext cx="6838968" cy="522448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Итоги введения инклюзивного образования в образовательной организации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МКОУ СОШ ЗАТО Первомайский Кировской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раннего выявления детей с трудностями в развитии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4528" cy="990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Результаты работы МСППС </a:t>
            </a:r>
            <a:r>
              <a:rPr lang="ru-RU" sz="2800" dirty="0" smtClean="0"/>
              <a:t>(</a:t>
            </a:r>
            <a:r>
              <a:rPr lang="ru-RU" sz="2800" dirty="0" err="1" smtClean="0"/>
              <a:t>медико-социально-психолого-педагогической</a:t>
            </a:r>
            <a:r>
              <a:rPr lang="ru-RU" sz="2800" dirty="0" smtClean="0"/>
              <a:t> службы) </a:t>
            </a:r>
            <a:r>
              <a:rPr lang="ru-RU" sz="3200" dirty="0" smtClean="0"/>
              <a:t>школы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643998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Организационные т</a:t>
            </a:r>
            <a:r>
              <a:rPr lang="ru-RU" dirty="0" smtClean="0"/>
              <a:t>рудности </a:t>
            </a:r>
            <a:r>
              <a:rPr lang="ru-RU" dirty="0" smtClean="0"/>
              <a:t>введения инклюзивного образования в школе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600200"/>
          <a:ext cx="8586663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boomerhealthinstitute.com/wp-content/uploads/2014/04/bigstock-Question-Mark-433296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2643182"/>
            <a:ext cx="2736305" cy="3885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Кадровый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4495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</a:rPr>
              <a:t>Приказ Министерства образования и науки </a:t>
            </a:r>
            <a:endParaRPr lang="ru-RU" sz="3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</a:rPr>
              <a:t>№ </a:t>
            </a: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</a:rPr>
              <a:t>1015 от 30.08.2013 г. </a:t>
            </a:r>
            <a:endParaRPr lang="ru-RU" sz="3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Об 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 начального общего, основного общего и среднего общего образования»:</a:t>
            </a:r>
          </a:p>
          <a:p>
            <a:r>
              <a:rPr lang="ru-RU" sz="3100" dirty="0" smtClean="0"/>
              <a:t>1 учитель-дефектолог (сурдопедагог, тифлопедагог) – на каждые 6-12 учащихся с ОВЗ;</a:t>
            </a:r>
          </a:p>
          <a:p>
            <a:r>
              <a:rPr lang="ru-RU" sz="3100" dirty="0" smtClean="0"/>
              <a:t>1 учитель –логопед – на каждые 6-12 учащихся с ОВЗ;</a:t>
            </a:r>
          </a:p>
          <a:p>
            <a:r>
              <a:rPr lang="ru-RU" sz="3100" dirty="0" smtClean="0"/>
              <a:t>1 педагог-психолог – на каждые 20 учащихся с ОВЗ;</a:t>
            </a:r>
          </a:p>
          <a:p>
            <a:r>
              <a:rPr lang="ru-RU" sz="3100" dirty="0" smtClean="0"/>
              <a:t>1 </a:t>
            </a:r>
            <a:r>
              <a:rPr lang="ru-RU" sz="3100" dirty="0" err="1" smtClean="0"/>
              <a:t>тьютор</a:t>
            </a:r>
            <a:r>
              <a:rPr lang="ru-RU" sz="3100" dirty="0" smtClean="0"/>
              <a:t>, ассистент (помощник) </a:t>
            </a:r>
            <a:r>
              <a:rPr lang="ru-RU" dirty="0" smtClean="0"/>
              <a:t>– на каждые 1-6 учащихся с ОВЗ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Категории учащихся с ОВЗ в школе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116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6714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2010-2011 </a:t>
                      </a:r>
                      <a:r>
                        <a:rPr lang="ru-RU" sz="2800" dirty="0" err="1" smtClean="0"/>
                        <a:t>уч.г</a:t>
                      </a:r>
                      <a:r>
                        <a:rPr lang="ru-RU" sz="2800" dirty="0" smtClean="0"/>
                        <a:t>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2017-2018 </a:t>
                      </a:r>
                      <a:r>
                        <a:rPr lang="ru-RU" sz="2800" dirty="0" err="1" smtClean="0"/>
                        <a:t>уч.г</a:t>
                      </a:r>
                      <a:r>
                        <a:rPr lang="ru-RU" sz="2800" dirty="0" smtClean="0"/>
                        <a:t>.</a:t>
                      </a:r>
                      <a:endParaRPr lang="ru-RU" sz="2800" dirty="0"/>
                    </a:p>
                  </a:txBody>
                  <a:tcPr/>
                </a:tc>
              </a:tr>
              <a:tr h="94299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 ЗПР (задержкой психического развития)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С ЗПР (задержкой психического развития)</a:t>
                      </a:r>
                    </a:p>
                    <a:p>
                      <a:endParaRPr lang="ru-RU" b="1" dirty="0"/>
                    </a:p>
                  </a:txBody>
                  <a:tcPr/>
                </a:tc>
              </a:tr>
              <a:tr h="671488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 нарушениями речи</a:t>
                      </a:r>
                      <a:endParaRPr lang="ru-RU" b="1" dirty="0"/>
                    </a:p>
                  </a:txBody>
                  <a:tcPr/>
                </a:tc>
              </a:tr>
              <a:tr h="671488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Слабослышащие</a:t>
                      </a:r>
                      <a:endParaRPr lang="ru-RU" b="1" dirty="0"/>
                    </a:p>
                  </a:txBody>
                  <a:tcPr/>
                </a:tc>
              </a:tr>
              <a:tr h="1159007"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 нарушениями опорно-двигательного аппарата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Организовать работу муниципальной инновационной площадки «Выстраивание системы инклюзивного образования на территории ЗАТО Первомайский Кировской области»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28.08.2017 г.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Из истории введения </a:t>
            </a:r>
            <a:r>
              <a:rPr lang="ru-RU" sz="2800" dirty="0" smtClean="0"/>
              <a:t>инклюзивного образования</a:t>
            </a:r>
            <a:br>
              <a:rPr lang="ru-RU" sz="2800" dirty="0" smtClean="0"/>
            </a:br>
            <a:r>
              <a:rPr lang="ru-RU" sz="2800" dirty="0" smtClean="0"/>
              <a:t> в МКОУ СОШ ЗАТО Первомайский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2010 г. – классы компенсирующего обучения</a:t>
            </a:r>
          </a:p>
          <a:p>
            <a:r>
              <a:rPr lang="ru-RU" sz="3200" dirty="0" smtClean="0"/>
              <a:t>2012 г. – коррекционные классы </a:t>
            </a:r>
            <a:r>
              <a:rPr lang="en-US" sz="3200" dirty="0" smtClean="0"/>
              <a:t>VII </a:t>
            </a:r>
            <a:r>
              <a:rPr lang="ru-RU" sz="3200" dirty="0" smtClean="0"/>
              <a:t>вида для детей с ЗПР (лицензия)</a:t>
            </a:r>
          </a:p>
          <a:p>
            <a:r>
              <a:rPr lang="ru-RU" sz="3200" dirty="0" smtClean="0"/>
              <a:t>2015 г. – первый опыт инклюзивного обучения ребёнка с ОВЗ по ИОМ (индивидуальному образовательному маршруту)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ымянный 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1707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Локальные акты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Положение о создании рабочей группы по разработке адаптированной основной образовательной программы НОО для обучающихся с ОВЗ</a:t>
            </a:r>
          </a:p>
          <a:p>
            <a:pPr lvl="0"/>
            <a:r>
              <a:rPr lang="ru-RU" dirty="0" smtClean="0"/>
              <a:t>Положение об инклюзивном образовании</a:t>
            </a:r>
          </a:p>
          <a:p>
            <a:pPr lvl="0"/>
            <a:r>
              <a:rPr lang="ru-RU" dirty="0" smtClean="0"/>
              <a:t>Положение об адаптированной образовательной программе для детей с ОВЗ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Структура АОП</a:t>
            </a:r>
            <a:endParaRPr lang="ru-RU" b="1" dirty="0"/>
          </a:p>
        </p:txBody>
      </p:sp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Титульный лист </a:t>
            </a:r>
          </a:p>
          <a:p>
            <a:pPr>
              <a:buNone/>
            </a:pPr>
            <a:r>
              <a:rPr lang="ru-RU" dirty="0" smtClean="0"/>
              <a:t>2. Пояснительная записка </a:t>
            </a:r>
          </a:p>
          <a:p>
            <a:pPr>
              <a:buNone/>
            </a:pPr>
            <a:r>
              <a:rPr lang="ru-RU" dirty="0" smtClean="0"/>
              <a:t>3. Учебный  план (индивидуальный)</a:t>
            </a:r>
          </a:p>
          <a:p>
            <a:pPr>
              <a:buNone/>
            </a:pPr>
            <a:r>
              <a:rPr lang="ru-RU" dirty="0" smtClean="0"/>
              <a:t>4. Содержание программы: включает в себя </a:t>
            </a:r>
            <a:r>
              <a:rPr lang="ru-RU" b="1" dirty="0" smtClean="0">
                <a:solidFill>
                  <a:srgbClr val="0000FF"/>
                </a:solidFill>
              </a:rPr>
              <a:t>образовательный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0000FF"/>
                </a:solidFill>
              </a:rPr>
              <a:t>коррекционный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0000FF"/>
                </a:solidFill>
              </a:rPr>
              <a:t>воспитательный</a:t>
            </a:r>
            <a:r>
              <a:rPr lang="ru-RU" dirty="0" smtClean="0"/>
              <a:t> компоненты. </a:t>
            </a:r>
          </a:p>
          <a:p>
            <a:pPr>
              <a:buNone/>
            </a:pPr>
            <a:r>
              <a:rPr lang="ru-RU" dirty="0" smtClean="0"/>
              <a:t>5. Заключение и рекомендации: включает в себя также результаты реализации АОП и рекомендации на новый учебный год</a:t>
            </a:r>
          </a:p>
          <a:p>
            <a:pPr>
              <a:buNone/>
            </a:pPr>
            <a:r>
              <a:rPr lang="ru-RU" dirty="0" smtClean="0"/>
              <a:t>ПРИЛОЖЕНИЕ  </a:t>
            </a:r>
            <a:r>
              <a:rPr lang="ru-RU" b="1" dirty="0" smtClean="0">
                <a:solidFill>
                  <a:srgbClr val="C00000"/>
                </a:solidFill>
              </a:rPr>
              <a:t>«Дневник психолого-педагогического сопровождения»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600"/>
            <a:ext cx="8429684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ДНЕВНИК</a:t>
            </a:r>
            <a:br>
              <a:rPr lang="ru-RU" sz="3600" b="1" dirty="0" smtClean="0"/>
            </a:br>
            <a:r>
              <a:rPr lang="ru-RU" sz="3600" b="1" dirty="0" err="1" smtClean="0"/>
              <a:t>психолого</a:t>
            </a:r>
            <a:r>
              <a:rPr lang="ru-RU" sz="3600" b="1" dirty="0" smtClean="0"/>
              <a:t> – педагогического  сопровождения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ПСИХОЛОГО – ПЕДАГОГИЧЕСКАЯ ХАРАКТЕРИСТИКА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ЗАКЛЮЧЕНИЕ И РЕКОМЕНДАЦИИ ПМПК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ИНДИВИДУАЛЬНЫЙ ОБРАЗОВАТЕЛЬНЫЙ МАРШРУТ СОПРОВОЖДЕНИЯ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ПЕДАГОГИЧЕСКАЯ ДИАГНОСТИКА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ДИНАМИКА РЕЧЕВОГО РАЗВИТИЯ  (заполняет учитель- логопед)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ПСИХОЛОГИЧЕСКАЯ ХАРАКТЕРИСТИКА (заполняет педагог-психолог)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КАРТА ПСИХОЛОГО - ПЕДАГОГИЧЕСКОГО СОПРОВОЖДЕНИЯ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РЕКОМЕНДАЦИИ И РЕЗУЛЬТАТ СОПРОВОЖДЕНИЯ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Безымянный   фафыа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Результаты. </a:t>
            </a:r>
            <a:r>
              <a:rPr lang="ru-RU" sz="2700" dirty="0" smtClean="0"/>
              <a:t>Обеспечение детей с ОВЗ  психолого-педагогическим сопровождением</a:t>
            </a:r>
            <a:endParaRPr lang="ru-RU" sz="27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Результаты сдачи экзаменов </a:t>
            </a:r>
            <a:r>
              <a:rPr lang="ru-RU" sz="3200" dirty="0" smtClean="0"/>
              <a:t>детьми с ОВЗ в форме ГВЭ за последние 3 года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325</TotalTime>
  <Words>403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Итоги введения инклюзивного образования в образовательной организации  </vt:lpstr>
      <vt:lpstr>Из истории введения инклюзивного образования  в МКОУ СОШ ЗАТО Первомайский</vt:lpstr>
      <vt:lpstr>Слайд 3</vt:lpstr>
      <vt:lpstr>Локальные акты </vt:lpstr>
      <vt:lpstr>Структура АОП</vt:lpstr>
      <vt:lpstr> ДНЕВНИК психолого – педагогического  сопровождения </vt:lpstr>
      <vt:lpstr>Слайд 7</vt:lpstr>
      <vt:lpstr>Результаты. Обеспечение детей с ОВЗ  психолого-педагогическим сопровождением</vt:lpstr>
      <vt:lpstr>Результаты сдачи экзаменов детьми с ОВЗ в форме ГВЭ за последние 3 года</vt:lpstr>
      <vt:lpstr>Результаты раннего выявления детей с трудностями в развитии</vt:lpstr>
      <vt:lpstr>Результаты работы МСППС (медико-социально-психолого-педагогической службы) школы</vt:lpstr>
      <vt:lpstr>Организационные трудности введения инклюзивного образования в школе</vt:lpstr>
      <vt:lpstr>Кадровый вопрос</vt:lpstr>
      <vt:lpstr>Категории учащихся с ОВЗ в школе</vt:lpstr>
      <vt:lpstr>Предложение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психолога</dc:creator>
  <cp:lastModifiedBy>Кабинет психолога</cp:lastModifiedBy>
  <cp:revision>61</cp:revision>
  <dcterms:created xsi:type="dcterms:W3CDTF">2017-02-13T07:46:14Z</dcterms:created>
  <dcterms:modified xsi:type="dcterms:W3CDTF">2001-12-31T21:49:08Z</dcterms:modified>
</cp:coreProperties>
</file>